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92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87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420" autoAdjust="0"/>
  </p:normalViewPr>
  <p:slideViewPr>
    <p:cSldViewPr>
      <p:cViewPr varScale="1">
        <p:scale>
          <a:sx n="96" d="100"/>
          <a:sy n="96" d="100"/>
        </p:scale>
        <p:origin x="20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A844E-0FEB-45C1-9828-54D168E443D8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CF77-9DD5-4FCC-9EA5-2BC72ABF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3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8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4CF77-9DD5-4FCC-9EA5-2BC72ABF29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3748-0E96-4FC9-BA5A-4B4EA86F875F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BEB5-75A8-4ABF-AD06-3EA324954454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24DD-A58D-41E2-90DE-9010DA942C9A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905F-A362-46AA-8945-37FF3DAF24F1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F70-7418-4A33-B4EA-89692E851395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EFFE-E887-4242-ABD5-61D3877AC039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2C36-ECFD-4078-8706-5E3083D32443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405A-4195-4290-9D7C-1AF6727DA83B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D00-C331-4CF6-A173-955ACE66FB4F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08ED-4DC9-4121-A4D9-DFFFA61A7017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6A07-382E-4D1B-9FAB-EA716146E3C9}" type="datetime11">
              <a:rPr lang="en-CA" altLang="zh-CN" smtClean="0"/>
              <a:t>07:48:26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A8BA-DB41-44E5-BE15-0B00BF273A1B}" type="datetime11">
              <a:rPr lang="en-CA" altLang="zh-CN" smtClean="0"/>
              <a:t>07:48:26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3294"/>
            <a:ext cx="9144000" cy="2331690"/>
          </a:xfrm>
        </p:spPr>
        <p:txBody>
          <a:bodyPr lIns="72000" rIns="72000">
            <a:noAutofit/>
          </a:bodyPr>
          <a:lstStyle/>
          <a:p>
            <a:r>
              <a:rPr lang="en-US" altLang="zh-CN" sz="2600" dirty="0"/>
              <a:t>To Preserve or Not to Preserve Invalid Solutions 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in Search-Based Software </a:t>
            </a:r>
            <a:r>
              <a:rPr lang="en-US" altLang="zh-CN" sz="2600" dirty="0"/>
              <a:t>Engineering: 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A </a:t>
            </a:r>
            <a:r>
              <a:rPr lang="en-US" altLang="zh-CN" sz="2600" dirty="0"/>
              <a:t>Case Study in </a:t>
            </a:r>
            <a:r>
              <a:rPr lang="en-US" altLang="zh-CN" sz="2600" dirty="0" smtClean="0"/>
              <a:t>Cloud Cost Optimization</a:t>
            </a:r>
            <a:endParaRPr lang="en-US" altLang="zh-CN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73676" y="3392996"/>
            <a:ext cx="2880320" cy="936104"/>
          </a:xfrm>
        </p:spPr>
        <p:txBody>
          <a:bodyPr anchor="ctr" anchorCtr="0"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Jianmei Guo</a:t>
            </a:r>
          </a:p>
        </p:txBody>
      </p:sp>
      <p:sp>
        <p:nvSpPr>
          <p:cNvPr id="8" name="副标题 4"/>
          <p:cNvSpPr txBox="1">
            <a:spLocks/>
          </p:cNvSpPr>
          <p:nvPr/>
        </p:nvSpPr>
        <p:spPr>
          <a:xfrm>
            <a:off x="2945684" y="3861048"/>
            <a:ext cx="2736304" cy="9361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>
                <a:solidFill>
                  <a:schemeClr val="tx1"/>
                </a:solidFill>
              </a:rPr>
              <a:t>Alibaba Group</a:t>
            </a:r>
          </a:p>
        </p:txBody>
      </p:sp>
      <p:sp>
        <p:nvSpPr>
          <p:cNvPr id="10" name="副标题 4"/>
          <p:cNvSpPr txBox="1">
            <a:spLocks/>
          </p:cNvSpPr>
          <p:nvPr/>
        </p:nvSpPr>
        <p:spPr>
          <a:xfrm>
            <a:off x="2945684" y="4617132"/>
            <a:ext cx="2736304" cy="9361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>
                <a:solidFill>
                  <a:schemeClr val="tx1"/>
                </a:solidFill>
              </a:rPr>
              <a:t>2018.11.17 @CSBSE</a:t>
            </a:r>
          </a:p>
        </p:txBody>
      </p:sp>
      <p:sp>
        <p:nvSpPr>
          <p:cNvPr id="12" name="矩形 8"/>
          <p:cNvSpPr/>
          <p:nvPr/>
        </p:nvSpPr>
        <p:spPr>
          <a:xfrm>
            <a:off x="323528" y="6146119"/>
            <a:ext cx="262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[Guo and Shi, ICSE’18]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6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Seven Subjects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58808" cy="44973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Five largest SPLs hitherto reported in the literature</a:t>
            </a:r>
          </a:p>
          <a:p>
            <a:r>
              <a:rPr lang="en-US" altLang="zh-CN" sz="2400" dirty="0" smtClean="0"/>
              <a:t>Two SPLs with realistic values and constraints of attributes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4" y="2420888"/>
            <a:ext cx="8686800" cy="2449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3528" y="5019545"/>
            <a:ext cx="63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Henard </a:t>
            </a:r>
            <a:r>
              <a:rPr lang="zh-CN" altLang="en-US" dirty="0"/>
              <a:t>et al</a:t>
            </a:r>
            <a:r>
              <a:rPr lang="zh-CN" altLang="en-US" dirty="0" smtClean="0"/>
              <a:t>.</a:t>
            </a:r>
            <a:r>
              <a:rPr lang="en-US" altLang="zh-CN" dirty="0" smtClean="0"/>
              <a:t>,</a:t>
            </a:r>
            <a:r>
              <a:rPr lang="zh-CN" altLang="en-US" dirty="0" smtClean="0"/>
              <a:t> ICSE</a:t>
            </a:r>
            <a:r>
              <a:rPr lang="zh-CN" altLang="en-US" dirty="0"/>
              <a:t>'</a:t>
            </a:r>
            <a:r>
              <a:rPr lang="zh-CN" altLang="en-US" dirty="0" smtClean="0"/>
              <a:t>15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Sánchez </a:t>
            </a:r>
            <a:r>
              <a:rPr lang="zh-CN" altLang="en-US" dirty="0"/>
              <a:t>et al., </a:t>
            </a:r>
            <a:r>
              <a:rPr lang="zh-CN" altLang="en-US" dirty="0" smtClean="0"/>
              <a:t>Software </a:t>
            </a:r>
            <a:r>
              <a:rPr lang="zh-CN" altLang="en-US" dirty="0"/>
              <a:t>&amp; Systems Modeling, </a:t>
            </a:r>
            <a:r>
              <a:rPr lang="zh-CN" altLang="en-US" dirty="0" smtClean="0"/>
              <a:t>2017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García</a:t>
            </a:r>
            <a:r>
              <a:rPr lang="zh-CN" altLang="en-US" dirty="0"/>
              <a:t>-Galán et al., </a:t>
            </a:r>
            <a:r>
              <a:rPr lang="zh-CN" altLang="en-US" dirty="0" smtClean="0"/>
              <a:t>Future </a:t>
            </a:r>
            <a:r>
              <a:rPr lang="zh-CN" altLang="en-US" dirty="0"/>
              <a:t>Generation Comp. Syst., </a:t>
            </a:r>
            <a:r>
              <a:rPr lang="zh-CN" altLang="en-US" dirty="0" smtClean="0"/>
              <a:t>2016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Potential Limitations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1/3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58808" cy="44973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Ratios of invalid solutions in the final </a:t>
            </a:r>
            <a:r>
              <a:rPr lang="en-US" altLang="zh-CN" sz="2800" dirty="0" smtClean="0"/>
              <a:t>populations produced </a:t>
            </a:r>
            <a:r>
              <a:rPr lang="en-US" altLang="zh-CN" sz="2800" dirty="0"/>
              <a:t>by state-of-the-art </a:t>
            </a:r>
            <a:r>
              <a:rPr lang="en-US" altLang="zh-CN" sz="2800" dirty="0" smtClean="0"/>
              <a:t>approaches</a:t>
            </a: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437091"/>
            <a:ext cx="4717504" cy="30801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648" y="5661248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IBEA [Sayyad et al., ICSE’13, ASE’13]</a:t>
            </a:r>
          </a:p>
          <a:p>
            <a:pPr lvl="1"/>
            <a:r>
              <a:rPr lang="en-US" altLang="zh-CN" sz="2000" dirty="0"/>
              <a:t>SATIBEA [</a:t>
            </a:r>
            <a:r>
              <a:rPr lang="en-US" altLang="zh-CN" sz="2000" dirty="0" err="1"/>
              <a:t>Henard</a:t>
            </a:r>
            <a:r>
              <a:rPr lang="en-US" altLang="zh-CN" sz="2000" dirty="0"/>
              <a:t> et al., ICSE’15]</a:t>
            </a:r>
          </a:p>
        </p:txBody>
      </p:sp>
    </p:spTree>
    <p:extLst>
      <p:ext uri="{BB962C8B-B14F-4D97-AF65-F5344CB8AC3E}">
        <p14:creationId xmlns:p14="http://schemas.microsoft.com/office/powerpoint/2010/main" val="17875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Potential Limitations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2/3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9552" y="1204136"/>
            <a:ext cx="8470776" cy="1080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Performance evaluation depends mainly on the metrics calculated on the </a:t>
            </a:r>
            <a:r>
              <a:rPr lang="en-US" altLang="zh-CN" sz="2800" b="1" dirty="0" smtClean="0"/>
              <a:t>population</a:t>
            </a:r>
            <a:r>
              <a:rPr lang="en-US" altLang="zh-CN" sz="2800" dirty="0" smtClean="0"/>
              <a:t> produced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2207478"/>
            <a:ext cx="3888432" cy="566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zh-CN" sz="2400" dirty="0" smtClean="0"/>
              <a:t>Including invalid solutions 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44008" y="2204864"/>
            <a:ext cx="3888432" cy="54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zh-CN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altLang="zh-CN" dirty="0"/>
              <a:t>Excluding invalid solutions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48350"/>
            <a:ext cx="3876082" cy="2944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148350"/>
            <a:ext cx="3924436" cy="294494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594920" y="2708920"/>
            <a:ext cx="1944216" cy="410715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SATIBEA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9592" y="2708920"/>
            <a:ext cx="1944216" cy="410715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SATIBEAv1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Potential Limitations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3/3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568952" cy="41044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869160"/>
            <a:ext cx="6048672" cy="1800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6518" y="90872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Amazon Elastic Compute Cloud (EC2)</a:t>
            </a:r>
            <a:endParaRPr lang="en-US" altLang="zh-CN" b="1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8224" y="544522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Helvetica" charset="0"/>
              </a:rPr>
              <a:t>Excerpted from </a:t>
            </a:r>
            <a:br>
              <a:rPr lang="en-US" altLang="zh-CN" sz="1400" dirty="0" smtClean="0">
                <a:latin typeface="Helvetica" charset="0"/>
              </a:rPr>
            </a:br>
            <a:r>
              <a:rPr lang="en-US" altLang="zh-CN" sz="1400" dirty="0" smtClean="0"/>
              <a:t>[</a:t>
            </a:r>
            <a:r>
              <a:rPr lang="zh-CN" altLang="en-US" sz="1400" dirty="0"/>
              <a:t>García-Galán et al., </a:t>
            </a:r>
            <a:r>
              <a:rPr lang="zh-CN" altLang="en-US" sz="1400" dirty="0" smtClean="0"/>
              <a:t>2016</a:t>
            </a:r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8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Empirical Guidance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1/5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9592" y="3941801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Considering only </a:t>
            </a:r>
            <a:r>
              <a:rPr lang="en-US" altLang="zh-CN" sz="2800" dirty="0">
                <a:solidFill>
                  <a:srgbClr val="0070C0"/>
                </a:solidFill>
              </a:rPr>
              <a:t>valid solutions, </a:t>
            </a:r>
            <a:r>
              <a:rPr lang="en-US" altLang="zh-CN" sz="2800" b="1" i="1" dirty="0">
                <a:solidFill>
                  <a:srgbClr val="0070C0"/>
                </a:solidFill>
              </a:rPr>
              <a:t>at least</a:t>
            </a:r>
            <a:r>
              <a:rPr lang="en-US" altLang="zh-CN" sz="2800" dirty="0">
                <a:solidFill>
                  <a:srgbClr val="0070C0"/>
                </a:solidFill>
              </a:rPr>
              <a:t>, in the final population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36134" y="1484784"/>
            <a:ext cx="7920880" cy="259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i="1" dirty="0" smtClean="0"/>
              <a:t>How </a:t>
            </a:r>
            <a:r>
              <a:rPr lang="en-US" altLang="zh-CN" sz="2400" i="1" dirty="0"/>
              <a:t>to choose the population for performance evaluation</a:t>
            </a:r>
            <a:r>
              <a:rPr lang="en-US" altLang="zh-CN" sz="2400" i="1" dirty="0" smtClean="0"/>
              <a:t>?</a:t>
            </a:r>
          </a:p>
          <a:p>
            <a:r>
              <a:rPr lang="en-US" altLang="zh-CN" sz="2000" dirty="0"/>
              <a:t>Inconsistent results when including and excluding invalid </a:t>
            </a:r>
            <a:r>
              <a:rPr lang="en-US" altLang="zh-CN" sz="2000" dirty="0" smtClean="0"/>
              <a:t>solutions in the population</a:t>
            </a:r>
          </a:p>
          <a:p>
            <a:r>
              <a:rPr lang="en-US" altLang="zh-CN" sz="2000" dirty="0" smtClean="0"/>
              <a:t>Invalid solutions are unbuildable and thus useless in practice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Empirical Guidance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2/5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259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smtClean="0"/>
              <a:t>Should </a:t>
            </a:r>
            <a:r>
              <a:rPr lang="en-US" altLang="zh-CN" sz="2400" i="1" dirty="0"/>
              <a:t>we keep valid solutions in the initial </a:t>
            </a:r>
            <a:r>
              <a:rPr lang="en-US" altLang="zh-CN" sz="2400" i="1" dirty="0" smtClean="0"/>
              <a:t>population?</a:t>
            </a:r>
          </a:p>
          <a:p>
            <a:r>
              <a:rPr lang="en-US" altLang="zh-CN" sz="2000" dirty="0" smtClean="0"/>
              <a:t>Empirical results cannot </a:t>
            </a:r>
            <a:r>
              <a:rPr lang="en-US" altLang="zh-CN" sz="2000" dirty="0"/>
              <a:t>statistically distinguish </a:t>
            </a:r>
            <a:r>
              <a:rPr lang="en-US" altLang="zh-CN" sz="2000" dirty="0" smtClean="0"/>
              <a:t>three algorithms adopting different </a:t>
            </a:r>
            <a:r>
              <a:rPr lang="en-US" altLang="zh-CN" sz="2000" dirty="0"/>
              <a:t>initial populations in terms of any quality </a:t>
            </a:r>
            <a:r>
              <a:rPr lang="en-US" altLang="zh-CN" sz="2000" dirty="0" smtClean="0"/>
              <a:t>metric</a:t>
            </a:r>
          </a:p>
          <a:p>
            <a:r>
              <a:rPr lang="en-US" altLang="zh-CN" sz="2000" dirty="0"/>
              <a:t>SATIBEA is the least and the easiest to </a:t>
            </a:r>
            <a:r>
              <a:rPr lang="en-US" altLang="zh-CN" sz="2000" dirty="0" smtClean="0"/>
              <a:t>build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195294" y="4149080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Using </a:t>
            </a:r>
            <a:r>
              <a:rPr lang="en-US" altLang="zh-CN" sz="2800" dirty="0">
                <a:solidFill>
                  <a:srgbClr val="0070C0"/>
                </a:solidFill>
              </a:rPr>
              <a:t>random strategy to generate the initial </a:t>
            </a:r>
            <a:r>
              <a:rPr lang="en-US" altLang="zh-CN" sz="2800" dirty="0" smtClean="0">
                <a:solidFill>
                  <a:srgbClr val="0070C0"/>
                </a:solidFill>
              </a:rPr>
              <a:t>population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Empirical Guidance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3/5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7776864" cy="259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smtClean="0"/>
              <a:t>Should </a:t>
            </a:r>
            <a:r>
              <a:rPr lang="en-US" altLang="zh-CN" sz="2400" i="1" dirty="0"/>
              <a:t>we fix invalid solutions after mutation</a:t>
            </a:r>
            <a:r>
              <a:rPr lang="en-US" altLang="zh-CN" sz="2400" i="1" dirty="0" smtClean="0"/>
              <a:t>?</a:t>
            </a:r>
          </a:p>
          <a:p>
            <a:r>
              <a:rPr lang="en-US" altLang="zh-CN" sz="2000" dirty="0"/>
              <a:t>E</a:t>
            </a:r>
            <a:r>
              <a:rPr lang="en-US" altLang="zh-CN" sz="2000" dirty="0" smtClean="0"/>
              <a:t>xperimental </a:t>
            </a:r>
            <a:r>
              <a:rPr lang="en-US" altLang="zh-CN" sz="2000" dirty="0"/>
              <a:t>results </a:t>
            </a:r>
            <a:r>
              <a:rPr lang="en-US" altLang="zh-CN" sz="2000" dirty="0" smtClean="0"/>
              <a:t>on six </a:t>
            </a:r>
            <a:r>
              <a:rPr lang="en-US" altLang="zh-CN" sz="2000" dirty="0"/>
              <a:t>subjects demonstrate the superiority of SATIBEA among </a:t>
            </a:r>
            <a:r>
              <a:rPr lang="en-US" altLang="zh-CN" sz="2000" dirty="0" smtClean="0"/>
              <a:t>three algorithms </a:t>
            </a:r>
            <a:r>
              <a:rPr lang="en-US" altLang="zh-CN" sz="2000" dirty="0"/>
              <a:t>adopting different mutation </a:t>
            </a:r>
            <a:r>
              <a:rPr lang="en-US" altLang="zh-CN" sz="2000" dirty="0" smtClean="0"/>
              <a:t>operators.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066528" y="3933056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Adopting </a:t>
            </a:r>
            <a:r>
              <a:rPr lang="en-US" altLang="zh-CN" sz="2800" dirty="0">
                <a:solidFill>
                  <a:srgbClr val="0070C0"/>
                </a:solidFill>
              </a:rPr>
              <a:t>a lower mutation </a:t>
            </a:r>
            <a:r>
              <a:rPr lang="en-US" altLang="zh-CN" sz="2800" dirty="0" smtClean="0">
                <a:solidFill>
                  <a:srgbClr val="0070C0"/>
                </a:solidFill>
              </a:rPr>
              <a:t>rate (0.001) </a:t>
            </a:r>
            <a:r>
              <a:rPr lang="en-US" altLang="zh-CN" sz="2800" dirty="0">
                <a:solidFill>
                  <a:srgbClr val="0070C0"/>
                </a:solidFill>
              </a:rPr>
              <a:t>and a lower </a:t>
            </a:r>
            <a:r>
              <a:rPr lang="en-US" altLang="zh-CN" sz="2800" dirty="0" smtClean="0">
                <a:solidFill>
                  <a:srgbClr val="0070C0"/>
                </a:solidFill>
              </a:rPr>
              <a:t>probability (0.02) to </a:t>
            </a:r>
            <a:r>
              <a:rPr lang="en-US" altLang="zh-CN" sz="2800" dirty="0">
                <a:solidFill>
                  <a:srgbClr val="0070C0"/>
                </a:solidFill>
              </a:rPr>
              <a:t>fix a solution to be valid after mutation</a:t>
            </a:r>
          </a:p>
        </p:txBody>
      </p:sp>
    </p:spTree>
    <p:extLst>
      <p:ext uri="{BB962C8B-B14F-4D97-AF65-F5344CB8AC3E}">
        <p14:creationId xmlns:p14="http://schemas.microsoft.com/office/powerpoint/2010/main" val="2989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Empirical Guidance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4/5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4" y="1484785"/>
            <a:ext cx="821925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smtClean="0"/>
              <a:t>Should </a:t>
            </a:r>
            <a:r>
              <a:rPr lang="en-US" altLang="zh-CN" sz="2400" i="1" dirty="0"/>
              <a:t>we preserve valid solutions all along the way</a:t>
            </a:r>
            <a:r>
              <a:rPr lang="en-US" altLang="zh-CN" sz="2400" i="1" dirty="0" smtClean="0"/>
              <a:t>?</a:t>
            </a:r>
          </a:p>
          <a:p>
            <a:r>
              <a:rPr lang="en-US" altLang="zh-CN" sz="2200" dirty="0"/>
              <a:t>V</a:t>
            </a:r>
            <a:r>
              <a:rPr lang="en-US" altLang="zh-CN" sz="2200" dirty="0" smtClean="0"/>
              <a:t>alid </a:t>
            </a:r>
            <a:r>
              <a:rPr lang="en-US" altLang="zh-CN" sz="2200" dirty="0"/>
              <a:t>solutions </a:t>
            </a:r>
            <a:r>
              <a:rPr lang="en-US" altLang="zh-CN" sz="2200" dirty="0" smtClean="0"/>
              <a:t>must be </a:t>
            </a:r>
            <a:r>
              <a:rPr lang="en-US" altLang="zh-CN" sz="2200" dirty="0"/>
              <a:t>preserved all along the way for </a:t>
            </a:r>
            <a:r>
              <a:rPr lang="en-US" altLang="zh-CN" sz="2200" dirty="0" smtClean="0"/>
              <a:t>AmazonEC2</a:t>
            </a:r>
          </a:p>
          <a:p>
            <a:r>
              <a:rPr lang="en-US" altLang="zh-CN" sz="2200" dirty="0"/>
              <a:t>F</a:t>
            </a:r>
            <a:r>
              <a:rPr lang="en-US" altLang="zh-CN" sz="2200" dirty="0" smtClean="0"/>
              <a:t>or the other </a:t>
            </a:r>
            <a:r>
              <a:rPr lang="en-US" altLang="zh-CN" sz="2200" dirty="0"/>
              <a:t>subjects without attribute constraints, SATIBEA works </a:t>
            </a:r>
            <a:r>
              <a:rPr lang="en-US" altLang="zh-CN" sz="2200" dirty="0" smtClean="0"/>
              <a:t>better for </a:t>
            </a:r>
            <a:r>
              <a:rPr lang="en-US" altLang="zh-CN" sz="2200" dirty="0"/>
              <a:t>4 out of 6 </a:t>
            </a:r>
            <a:r>
              <a:rPr lang="en-US" altLang="zh-CN" sz="2200" dirty="0" smtClean="0"/>
              <a:t>subjects.</a:t>
            </a:r>
            <a:endParaRPr lang="en-US" altLang="zh-CN" sz="2200" dirty="0"/>
          </a:p>
        </p:txBody>
      </p:sp>
      <p:sp>
        <p:nvSpPr>
          <p:cNvPr id="5" name="矩形 4"/>
          <p:cNvSpPr/>
          <p:nvPr/>
        </p:nvSpPr>
        <p:spPr>
          <a:xfrm>
            <a:off x="1102532" y="4149080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P</a:t>
            </a:r>
            <a:r>
              <a:rPr lang="en-US" altLang="zh-CN" sz="2800" dirty="0" smtClean="0">
                <a:solidFill>
                  <a:srgbClr val="0070C0"/>
                </a:solidFill>
              </a:rPr>
              <a:t>reserving </a:t>
            </a:r>
            <a:r>
              <a:rPr lang="en-US" altLang="zh-CN" sz="2800" dirty="0">
                <a:solidFill>
                  <a:srgbClr val="0070C0"/>
                </a:solidFill>
              </a:rPr>
              <a:t>valid </a:t>
            </a:r>
            <a:r>
              <a:rPr lang="en-US" altLang="zh-CN" sz="2800" dirty="0" smtClean="0">
                <a:solidFill>
                  <a:srgbClr val="0070C0"/>
                </a:solidFill>
              </a:rPr>
              <a:t>solutions all </a:t>
            </a:r>
            <a:r>
              <a:rPr lang="en-US" altLang="zh-CN" sz="2800" dirty="0">
                <a:solidFill>
                  <a:srgbClr val="0070C0"/>
                </a:solidFill>
              </a:rPr>
              <a:t>along the way might not always be </a:t>
            </a:r>
            <a:r>
              <a:rPr lang="en-US" altLang="zh-CN" sz="2800" dirty="0" smtClean="0">
                <a:solidFill>
                  <a:srgbClr val="0070C0"/>
                </a:solidFill>
              </a:rPr>
              <a:t>necessary.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400" dirty="0" smtClean="0"/>
              <a:t>Empirical Guidance </a:t>
            </a:r>
            <a:r>
              <a:rPr lang="mr-IN" altLang="zh-CN" sz="3400" dirty="0" smtClean="0"/>
              <a:t>–</a:t>
            </a:r>
            <a:r>
              <a:rPr lang="en-US" altLang="zh-CN" sz="3400" dirty="0" smtClean="0"/>
              <a:t> 5/5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83568" y="1484785"/>
            <a:ext cx="8003232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 smtClean="0"/>
              <a:t>Should </a:t>
            </a:r>
            <a:r>
              <a:rPr lang="en-US" altLang="zh-CN" sz="2400" i="1" dirty="0"/>
              <a:t>we preserve invalid solutions during the search</a:t>
            </a:r>
            <a:r>
              <a:rPr lang="en-US" altLang="zh-CN" sz="2400" i="1" dirty="0" smtClean="0"/>
              <a:t>?</a:t>
            </a:r>
          </a:p>
        </p:txBody>
      </p:sp>
      <p:sp>
        <p:nvSpPr>
          <p:cNvPr id="5" name="矩形 4"/>
          <p:cNvSpPr/>
          <p:nvPr/>
        </p:nvSpPr>
        <p:spPr>
          <a:xfrm>
            <a:off x="843962" y="3026742"/>
            <a:ext cx="75019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Whether or not to preserve invalid solutions </a:t>
            </a:r>
            <a:r>
              <a:rPr lang="en-US" altLang="zh-CN" sz="2800" dirty="0" smtClean="0">
                <a:solidFill>
                  <a:srgbClr val="0070C0"/>
                </a:solidFill>
              </a:rPr>
              <a:t>deserves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more </a:t>
            </a:r>
            <a:r>
              <a:rPr lang="en-US" altLang="zh-CN" sz="2800" b="1" dirty="0">
                <a:solidFill>
                  <a:srgbClr val="0070C0"/>
                </a:solidFill>
              </a:rPr>
              <a:t>attention </a:t>
            </a:r>
            <a:r>
              <a:rPr lang="en-US" altLang="zh-CN" sz="2800" dirty="0">
                <a:solidFill>
                  <a:srgbClr val="0070C0"/>
                </a:solidFill>
              </a:rPr>
              <a:t>in SBSE,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and </a:t>
            </a:r>
            <a:r>
              <a:rPr lang="en-US" altLang="zh-CN" sz="2800" dirty="0">
                <a:solidFill>
                  <a:srgbClr val="0070C0"/>
                </a:solidFill>
              </a:rPr>
              <a:t>in some cases, we have to </a:t>
            </a:r>
            <a:r>
              <a:rPr lang="en-US" altLang="zh-CN" sz="2800" dirty="0" smtClean="0">
                <a:solidFill>
                  <a:srgbClr val="0070C0"/>
                </a:solidFill>
              </a:rPr>
              <a:t>preserve valid </a:t>
            </a:r>
            <a:r>
              <a:rPr lang="en-US" altLang="zh-CN" sz="2800" dirty="0">
                <a:solidFill>
                  <a:srgbClr val="0070C0"/>
                </a:solidFill>
              </a:rPr>
              <a:t>solutions all along the way during the search.</a:t>
            </a:r>
          </a:p>
        </p:txBody>
      </p:sp>
    </p:spTree>
    <p:extLst>
      <p:ext uri="{BB962C8B-B14F-4D97-AF65-F5344CB8AC3E}">
        <p14:creationId xmlns:p14="http://schemas.microsoft.com/office/powerpoint/2010/main" val="9625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16" y="52116"/>
            <a:ext cx="8686800" cy="856604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Conclusion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7504" y="908719"/>
            <a:ext cx="8856984" cy="544763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600" b="1" dirty="0"/>
              <a:t>O</a:t>
            </a:r>
            <a:r>
              <a:rPr lang="en-US" altLang="zh-CN" sz="3600" b="1" dirty="0" smtClean="0"/>
              <a:t>pen question</a:t>
            </a:r>
            <a:r>
              <a:rPr lang="en-US" altLang="zh-CN" sz="3600" dirty="0" smtClean="0"/>
              <a:t>: </a:t>
            </a:r>
            <a:r>
              <a:rPr lang="en-US" altLang="zh-CN" sz="3600" i="1" dirty="0" smtClean="0"/>
              <a:t>Should we preserve invalid solutions during the search?</a:t>
            </a:r>
          </a:p>
          <a:p>
            <a:endParaRPr lang="en-US" altLang="zh-CN" sz="2600" dirty="0"/>
          </a:p>
          <a:p>
            <a:r>
              <a:rPr lang="en-US" altLang="zh-CN" sz="3600" dirty="0" smtClean="0"/>
              <a:t>Three </a:t>
            </a:r>
            <a:r>
              <a:rPr lang="en-US" altLang="zh-CN" sz="3600" b="1" dirty="0" smtClean="0"/>
              <a:t>potential limitations </a:t>
            </a:r>
            <a:r>
              <a:rPr lang="en-US" altLang="zh-CN" sz="3600" dirty="0" smtClean="0"/>
              <a:t>of preserving invalid solutions</a:t>
            </a:r>
          </a:p>
          <a:p>
            <a:pPr lvl="1"/>
            <a:r>
              <a:rPr lang="en-US" altLang="zh-CN" sz="2900" dirty="0" smtClean="0"/>
              <a:t>No guarantee to produce valid solutions</a:t>
            </a:r>
          </a:p>
          <a:p>
            <a:pPr lvl="1"/>
            <a:r>
              <a:rPr lang="en-US" altLang="zh-CN" sz="2900" dirty="0" smtClean="0"/>
              <a:t>Evaluation results might be misleading</a:t>
            </a:r>
          </a:p>
          <a:p>
            <a:pPr lvl="1"/>
            <a:r>
              <a:rPr lang="en-US" altLang="zh-CN" sz="2900" dirty="0" smtClean="0"/>
              <a:t>Complex attribute constraints break the fitness calculation based on simple aggregation</a:t>
            </a:r>
          </a:p>
          <a:p>
            <a:endParaRPr lang="en-US" altLang="zh-CN" sz="2600" dirty="0" smtClean="0"/>
          </a:p>
          <a:p>
            <a:r>
              <a:rPr lang="en-US" altLang="zh-CN" sz="3600" b="1" dirty="0" smtClean="0"/>
              <a:t>Empirical </a:t>
            </a:r>
            <a:r>
              <a:rPr lang="en-US" altLang="zh-CN" sz="3600" b="1" dirty="0"/>
              <a:t>guidance </a:t>
            </a:r>
            <a:r>
              <a:rPr lang="en-US" altLang="zh-CN" sz="3600" dirty="0"/>
              <a:t>on how to preserve valid solutions</a:t>
            </a:r>
          </a:p>
          <a:p>
            <a:pPr lvl="1"/>
            <a:r>
              <a:rPr lang="en-US" altLang="zh-CN" sz="2900" dirty="0" smtClean="0">
                <a:sym typeface="Wingdings" panose="05000000000000000000" pitchFamily="2" charset="2"/>
              </a:rPr>
              <a:t>Considering only valid solutions, at least, in the final population for evaluation</a:t>
            </a:r>
            <a:endParaRPr lang="en-US" altLang="zh-CN" sz="2900" dirty="0"/>
          </a:p>
          <a:p>
            <a:pPr lvl="1"/>
            <a:r>
              <a:rPr lang="en-US" altLang="zh-CN" sz="2900" dirty="0" smtClean="0"/>
              <a:t>Using random strategy to generate the initial population</a:t>
            </a:r>
            <a:endParaRPr lang="en-US" altLang="zh-CN" sz="2900" dirty="0"/>
          </a:p>
          <a:p>
            <a:pPr lvl="1"/>
            <a:r>
              <a:rPr lang="en-US" altLang="zh-CN" sz="2900" dirty="0"/>
              <a:t>A</a:t>
            </a:r>
            <a:r>
              <a:rPr lang="en-US" altLang="zh-CN" sz="2900" dirty="0" smtClean="0"/>
              <a:t>dopting </a:t>
            </a:r>
            <a:r>
              <a:rPr lang="en-US" altLang="zh-CN" sz="2900" dirty="0"/>
              <a:t>a lower mutation rate and a lower probability to fix a solution to be </a:t>
            </a:r>
            <a:r>
              <a:rPr lang="en-US" altLang="zh-CN" sz="2900" dirty="0" smtClean="0"/>
              <a:t>valid</a:t>
            </a:r>
            <a:endParaRPr lang="en-US" altLang="zh-CN" sz="2900" dirty="0"/>
          </a:p>
          <a:p>
            <a:pPr lvl="1"/>
            <a:r>
              <a:rPr lang="en-US" altLang="zh-CN" sz="2900" dirty="0"/>
              <a:t>P</a:t>
            </a:r>
            <a:r>
              <a:rPr lang="en-US" altLang="zh-CN" sz="2900" dirty="0" smtClean="0"/>
              <a:t>reserving </a:t>
            </a:r>
            <a:r>
              <a:rPr lang="en-US" altLang="zh-CN" sz="2900" dirty="0"/>
              <a:t>valid solutions all along the way might not always be necessary</a:t>
            </a:r>
          </a:p>
          <a:p>
            <a:endParaRPr lang="en-US" altLang="zh-CN" sz="2600" dirty="0" smtClean="0"/>
          </a:p>
          <a:p>
            <a:r>
              <a:rPr lang="en-US" altLang="zh-CN" sz="3600" b="1" dirty="0" smtClean="0"/>
              <a:t>Take-home message</a:t>
            </a:r>
            <a:r>
              <a:rPr lang="en-US" altLang="zh-CN" sz="3600" dirty="0" smtClean="0"/>
              <a:t>: </a:t>
            </a:r>
            <a:r>
              <a:rPr lang="en-US" altLang="zh-CN" sz="3600" i="1" dirty="0"/>
              <a:t>Whether or not to preserve invalid solutions </a:t>
            </a:r>
            <a:r>
              <a:rPr lang="en-US" altLang="zh-CN" sz="3600" i="1" dirty="0" smtClean="0"/>
              <a:t>deserves more </a:t>
            </a:r>
            <a:r>
              <a:rPr lang="en-US" altLang="zh-CN" sz="3600" i="1" dirty="0"/>
              <a:t>attention in SBSE, and in some cases, we have to </a:t>
            </a:r>
            <a:r>
              <a:rPr lang="en-US" altLang="zh-CN" sz="3600" i="1" dirty="0" smtClean="0"/>
              <a:t>preserve valid </a:t>
            </a:r>
            <a:r>
              <a:rPr lang="en-US" altLang="zh-CN" sz="3600" i="1" dirty="0"/>
              <a:t>solutions all along the way during the </a:t>
            </a:r>
            <a:r>
              <a:rPr lang="en-US" altLang="zh-CN" sz="3600" i="1" dirty="0" smtClean="0"/>
              <a:t>search.</a:t>
            </a:r>
          </a:p>
          <a:p>
            <a:endParaRPr lang="en-US" altLang="zh-CN" sz="2600" dirty="0" smtClean="0"/>
          </a:p>
          <a:p>
            <a:r>
              <a:rPr lang="en-US" altLang="zh-CN" sz="3600" dirty="0" smtClean="0"/>
              <a:t>See paper for:</a:t>
            </a:r>
          </a:p>
          <a:p>
            <a:pPr lvl="1"/>
            <a:r>
              <a:rPr lang="en-US" altLang="zh-CN" sz="2900" dirty="0" smtClean="0"/>
              <a:t>Detailed experimental setup and results</a:t>
            </a:r>
          </a:p>
          <a:p>
            <a:pPr lvl="1"/>
            <a:r>
              <a:rPr lang="en-US" altLang="zh-CN" sz="2900" dirty="0" smtClean="0"/>
              <a:t>Threats to validity &amp; Future work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8909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2331690"/>
          </a:xfrm>
        </p:spPr>
        <p:txBody>
          <a:bodyPr lIns="72000" rIns="72000">
            <a:noAutofit/>
          </a:bodyPr>
          <a:lstStyle/>
          <a:p>
            <a:r>
              <a:rPr lang="en-US" altLang="zh-CN" sz="2600" dirty="0"/>
              <a:t>Search-based software engineering (SBSE)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9796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Thanks for your attention!</a:t>
            </a:r>
            <a:endParaRPr 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2880320"/>
          </a:xfrm>
        </p:spPr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jmguo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balanceValidity</a:t>
            </a:r>
            <a:r>
              <a:rPr lang="en-US" altLang="zh-CN" dirty="0" smtClean="0"/>
              <a:t>/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2331690"/>
          </a:xfrm>
        </p:spPr>
        <p:txBody>
          <a:bodyPr lIns="72000" rIns="72000">
            <a:noAutofit/>
          </a:bodyPr>
          <a:lstStyle/>
          <a:p>
            <a:r>
              <a:rPr lang="en-US" altLang="zh-CN" sz="2600" dirty="0" smtClean="0"/>
              <a:t>Search-based </a:t>
            </a:r>
            <a:r>
              <a:rPr lang="en-US" altLang="zh-CN" sz="2600" dirty="0"/>
              <a:t>s</a:t>
            </a:r>
            <a:r>
              <a:rPr lang="en-US" altLang="zh-CN" sz="2600" dirty="0" smtClean="0"/>
              <a:t>oftware </a:t>
            </a:r>
            <a:r>
              <a:rPr lang="en-US" altLang="zh-CN" sz="2600" dirty="0"/>
              <a:t>e</a:t>
            </a:r>
            <a:r>
              <a:rPr lang="en-US" altLang="zh-CN" sz="2600" dirty="0" smtClean="0"/>
              <a:t>ngineering (SBSE)</a:t>
            </a:r>
            <a:endParaRPr lang="en-US" altLang="zh-CN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646710"/>
            <a:ext cx="9144000" cy="2331690"/>
          </a:xfrm>
          <a:prstGeom prst="rect">
            <a:avLst/>
          </a:prstGeom>
        </p:spPr>
        <p:txBody>
          <a:bodyPr vert="horz" lIns="72000" tIns="45720" rIns="7200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dirty="0" smtClean="0"/>
              <a:t>Should we preserve invalid solutions </a:t>
            </a:r>
          </a:p>
          <a:p>
            <a:r>
              <a:rPr lang="en-US" altLang="zh-CN" sz="2600" dirty="0" smtClean="0"/>
              <a:t>during the search? 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5200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Outline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58808" cy="44973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 case study in software produce lines (SPLs)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SPL optimization problem</a:t>
            </a:r>
          </a:p>
          <a:p>
            <a:pPr lvl="1"/>
            <a:r>
              <a:rPr lang="en-US" altLang="zh-CN" sz="2000" dirty="0">
                <a:sym typeface="Wingdings" panose="05000000000000000000" pitchFamily="2" charset="2"/>
              </a:rPr>
              <a:t>Five algorithm variants based on </a:t>
            </a:r>
            <a:r>
              <a:rPr lang="en-US" altLang="zh-CN" sz="2000" dirty="0" smtClean="0">
                <a:sym typeface="Wingdings" panose="05000000000000000000" pitchFamily="2" charset="2"/>
              </a:rPr>
              <a:t>the state-of-the-art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Seven real-world subjects (</a:t>
            </a:r>
            <a:r>
              <a:rPr lang="en-US" sz="2000" i="1" dirty="0" smtClean="0">
                <a:sym typeface="Wingdings" panose="05000000000000000000" pitchFamily="2" charset="2"/>
              </a:rPr>
              <a:t>a particular one in cloud cost optimization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2600" dirty="0" smtClean="0"/>
              <a:t>Three </a:t>
            </a:r>
            <a:r>
              <a:rPr lang="en-US" altLang="zh-CN" sz="2600" dirty="0"/>
              <a:t>potential </a:t>
            </a:r>
            <a:r>
              <a:rPr lang="en-US" altLang="zh-CN" sz="2600" dirty="0" smtClean="0"/>
              <a:t>limitations of preserving invalid solutions</a:t>
            </a:r>
          </a:p>
          <a:p>
            <a:r>
              <a:rPr lang="en-US" altLang="zh-CN" sz="2600" dirty="0"/>
              <a:t>E</a:t>
            </a:r>
            <a:r>
              <a:rPr lang="en-US" altLang="zh-CN" sz="2600" dirty="0" smtClean="0"/>
              <a:t>mpirical guidance on </a:t>
            </a:r>
            <a:r>
              <a:rPr lang="en-US" altLang="zh-CN" sz="2600" dirty="0"/>
              <a:t>how to preserve valid </a:t>
            </a:r>
            <a:r>
              <a:rPr lang="en-US" altLang="zh-CN" sz="2600" dirty="0" smtClean="0"/>
              <a:t>solutions</a:t>
            </a:r>
          </a:p>
          <a:p>
            <a:pPr lvl="1"/>
            <a:r>
              <a:rPr lang="en-US" altLang="zh-CN" sz="2000" dirty="0" smtClean="0">
                <a:sym typeface="Wingdings" panose="05000000000000000000" pitchFamily="2" charset="2"/>
              </a:rPr>
              <a:t>How to choose the population for performance evaluation?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Should </a:t>
            </a:r>
            <a:r>
              <a:rPr lang="en-US" altLang="zh-CN" sz="2000" dirty="0"/>
              <a:t>we keep valid solutions in the initial population?</a:t>
            </a:r>
          </a:p>
          <a:p>
            <a:pPr lvl="1"/>
            <a:r>
              <a:rPr lang="en-US" altLang="zh-CN" sz="2000" dirty="0" smtClean="0"/>
              <a:t>Should </a:t>
            </a:r>
            <a:r>
              <a:rPr lang="en-US" altLang="zh-CN" sz="2000" dirty="0"/>
              <a:t>we fix invalid solutions after mutation?</a:t>
            </a:r>
          </a:p>
          <a:p>
            <a:pPr lvl="1"/>
            <a:r>
              <a:rPr lang="en-US" altLang="zh-CN" sz="2000" dirty="0" smtClean="0"/>
              <a:t>Should </a:t>
            </a:r>
            <a:r>
              <a:rPr lang="en-US" altLang="zh-CN" sz="2000" dirty="0"/>
              <a:t>we preserve valid solutions all along the way</a:t>
            </a:r>
            <a:r>
              <a:rPr lang="en-US" altLang="zh-CN" sz="2000" dirty="0" smtClean="0"/>
              <a:t>?</a:t>
            </a:r>
          </a:p>
          <a:p>
            <a:pPr lvl="1"/>
            <a:r>
              <a:rPr lang="en-US" altLang="zh-CN" sz="2000" dirty="0"/>
              <a:t>Should we preserve invalid solutions during the search?</a:t>
            </a:r>
          </a:p>
        </p:txBody>
      </p:sp>
    </p:spTree>
    <p:extLst>
      <p:ext uri="{BB962C8B-B14F-4D97-AF65-F5344CB8AC3E}">
        <p14:creationId xmlns:p14="http://schemas.microsoft.com/office/powerpoint/2010/main" val="4755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SPL Optimization </a:t>
            </a:r>
            <a:r>
              <a:rPr lang="en-US" sz="3400" dirty="0"/>
              <a:t>P</a:t>
            </a:r>
            <a:r>
              <a:rPr lang="en-US" sz="3400" dirty="0" smtClean="0"/>
              <a:t>roblem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SPL Optimization </a:t>
            </a:r>
            <a:r>
              <a:rPr lang="en-US" sz="3400" dirty="0"/>
              <a:t>P</a:t>
            </a:r>
            <a:r>
              <a:rPr lang="en-US" sz="3400" dirty="0" smtClean="0"/>
              <a:t>roblem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56791"/>
            <a:ext cx="3600400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10"/>
          <p:cNvSpPr/>
          <p:nvPr/>
        </p:nvSpPr>
        <p:spPr>
          <a:xfrm>
            <a:off x="4139952" y="3014699"/>
            <a:ext cx="720080" cy="3485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3"/>
          <p:cNvSpPr/>
          <p:nvPr/>
        </p:nvSpPr>
        <p:spPr>
          <a:xfrm>
            <a:off x="5899654" y="3729732"/>
            <a:ext cx="99806" cy="101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5"/>
          <p:cNvSpPr/>
          <p:nvPr/>
        </p:nvSpPr>
        <p:spPr>
          <a:xfrm>
            <a:off x="6907766" y="4425682"/>
            <a:ext cx="99806" cy="101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6"/>
          <p:cNvSpPr/>
          <p:nvPr/>
        </p:nvSpPr>
        <p:spPr>
          <a:xfrm>
            <a:off x="539552" y="5445224"/>
            <a:ext cx="8136904" cy="515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altLang="zh-CN" sz="2400" b="1" i="1" dirty="0" smtClean="0">
                <a:solidFill>
                  <a:srgbClr val="FF0000"/>
                </a:solidFill>
              </a:rPr>
              <a:t>A multi-objective combinatorial optimization problem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Five Algorithm </a:t>
            </a:r>
            <a:r>
              <a:rPr lang="en-US" sz="3400" dirty="0"/>
              <a:t>V</a:t>
            </a:r>
            <a:r>
              <a:rPr lang="en-US" sz="3400" dirty="0" smtClean="0"/>
              <a:t>ariants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58808" cy="44973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dirty="0" smtClean="0"/>
              <a:t>ulti-objective </a:t>
            </a:r>
            <a:r>
              <a:rPr lang="en-US" altLang="zh-CN" sz="2800" dirty="0"/>
              <a:t>evolutionary algorithms (</a:t>
            </a:r>
            <a:r>
              <a:rPr lang="en-US" altLang="zh-CN" sz="2800" dirty="0" smtClean="0"/>
              <a:t>MOEAs)</a:t>
            </a:r>
          </a:p>
          <a:p>
            <a:pPr lvl="1"/>
            <a:r>
              <a:rPr lang="en-US" altLang="zh-CN" sz="2000" dirty="0" smtClean="0"/>
              <a:t>IBEA [Sayyad et al., </a:t>
            </a:r>
            <a:r>
              <a:rPr lang="en-US" altLang="zh-CN" sz="2000" dirty="0"/>
              <a:t>ICSE’13, ASE’13</a:t>
            </a:r>
            <a:r>
              <a:rPr lang="en-US" altLang="zh-CN" sz="2000" dirty="0" smtClean="0"/>
              <a:t>]</a:t>
            </a:r>
          </a:p>
          <a:p>
            <a:pPr lvl="1"/>
            <a:r>
              <a:rPr lang="en-US" altLang="zh-CN" sz="2000" dirty="0" smtClean="0"/>
              <a:t>SATIBEA [</a:t>
            </a:r>
            <a:r>
              <a:rPr lang="en-US" altLang="zh-CN" sz="2000" dirty="0" err="1" smtClean="0"/>
              <a:t>Henard</a:t>
            </a:r>
            <a:r>
              <a:rPr lang="en-US" altLang="zh-CN" sz="2000" dirty="0" smtClean="0"/>
              <a:t> et al., ICSE’15]</a:t>
            </a:r>
          </a:p>
        </p:txBody>
      </p:sp>
    </p:spTree>
    <p:extLst>
      <p:ext uri="{BB962C8B-B14F-4D97-AF65-F5344CB8AC3E}">
        <p14:creationId xmlns:p14="http://schemas.microsoft.com/office/powerpoint/2010/main" val="15537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Five Algorithm </a:t>
            </a:r>
            <a:r>
              <a:rPr lang="en-US" sz="3400" dirty="0"/>
              <a:t>V</a:t>
            </a:r>
            <a:r>
              <a:rPr lang="en-US" sz="3400" dirty="0" smtClean="0"/>
              <a:t>ariants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58808" cy="44973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dirty="0" smtClean="0"/>
              <a:t>ulti-objective </a:t>
            </a:r>
            <a:r>
              <a:rPr lang="en-US" altLang="zh-CN" sz="2800" dirty="0"/>
              <a:t>evolutionary algorithms (</a:t>
            </a:r>
            <a:r>
              <a:rPr lang="en-US" altLang="zh-CN" sz="2800" dirty="0" smtClean="0"/>
              <a:t>MOEAs)</a:t>
            </a:r>
          </a:p>
          <a:p>
            <a:pPr lvl="1"/>
            <a:r>
              <a:rPr lang="en-US" altLang="zh-CN" sz="2000" dirty="0" smtClean="0"/>
              <a:t>IBEA [Sayyad et al., ICSE’13, ASE’13]</a:t>
            </a:r>
          </a:p>
          <a:p>
            <a:pPr lvl="1"/>
            <a:r>
              <a:rPr lang="en-US" altLang="zh-CN" sz="2000" dirty="0" smtClean="0"/>
              <a:t>SATIBEA [</a:t>
            </a:r>
            <a:r>
              <a:rPr lang="en-US" altLang="zh-CN" sz="2000" dirty="0" err="1" smtClean="0"/>
              <a:t>Henard</a:t>
            </a:r>
            <a:r>
              <a:rPr lang="en-US" altLang="zh-CN" sz="2000" dirty="0" smtClean="0"/>
              <a:t> et al., ICSE’15]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139996" cy="3050946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267744" y="5957004"/>
            <a:ext cx="1080120" cy="496331"/>
          </a:xfrm>
          <a:prstGeom prst="wedgeRoundRectCallout">
            <a:avLst>
              <a:gd name="adj1" fmla="val 33790"/>
              <a:gd name="adj2" fmla="val -1253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Mutation rate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560587" y="5943253"/>
            <a:ext cx="2595589" cy="510083"/>
          </a:xfrm>
          <a:prstGeom prst="wedgeRoundRectCallout">
            <a:avLst>
              <a:gd name="adj1" fmla="val -19194"/>
              <a:gd name="adj2" fmla="val -1071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Probability of using SAT solving for mutation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44208" y="5943253"/>
            <a:ext cx="1451364" cy="508686"/>
          </a:xfrm>
          <a:prstGeom prst="wedgeRoundRectCallout">
            <a:avLst>
              <a:gd name="adj1" fmla="val -33365"/>
              <a:gd name="adj2" fmla="val -11229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Type of initial population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dirty="0" smtClean="0"/>
              <a:t>Five Algorithm </a:t>
            </a:r>
            <a:r>
              <a:rPr lang="en-US" sz="3400" dirty="0"/>
              <a:t>V</a:t>
            </a:r>
            <a:r>
              <a:rPr lang="en-US" sz="3400" dirty="0" smtClean="0"/>
              <a:t>ariants</a:t>
            </a:r>
            <a:endParaRPr 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58808" cy="44973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dirty="0" smtClean="0"/>
              <a:t>ulti-objective </a:t>
            </a:r>
            <a:r>
              <a:rPr lang="en-US" altLang="zh-CN" sz="2800" dirty="0"/>
              <a:t>evolutionary algorithms (</a:t>
            </a:r>
            <a:r>
              <a:rPr lang="en-US" altLang="zh-CN" sz="2800" dirty="0" smtClean="0"/>
              <a:t>MOEAs)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77831"/>
            <a:ext cx="7139996" cy="3050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5576" y="5013176"/>
            <a:ext cx="7931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Preserving validity </a:t>
            </a:r>
            <a:r>
              <a:rPr lang="en-US" altLang="zh-CN" sz="2000" b="1" dirty="0">
                <a:solidFill>
                  <a:srgbClr val="00B050"/>
                </a:solidFill>
              </a:rPr>
              <a:t>“all along the way” </a:t>
            </a:r>
            <a:r>
              <a:rPr lang="en-US" altLang="zh-CN" sz="2000" dirty="0" smtClean="0">
                <a:solidFill>
                  <a:srgbClr val="00B050"/>
                </a:solidFill>
              </a:rPr>
              <a:t>by incorporating </a:t>
            </a:r>
            <a:r>
              <a:rPr lang="en-US" altLang="zh-CN" sz="2000" dirty="0">
                <a:solidFill>
                  <a:srgbClr val="00B050"/>
                </a:solidFill>
              </a:rPr>
              <a:t>a subroutine that resolves </a:t>
            </a:r>
            <a:r>
              <a:rPr lang="en-US" altLang="zh-CN" sz="2000" b="1" dirty="0">
                <a:solidFill>
                  <a:srgbClr val="00B050"/>
                </a:solidFill>
              </a:rPr>
              <a:t>non-Boolean</a:t>
            </a:r>
            <a:r>
              <a:rPr lang="en-US" altLang="zh-CN" sz="2000" dirty="0">
                <a:solidFill>
                  <a:srgbClr val="00B050"/>
                </a:solidFill>
              </a:rPr>
              <a:t> constraints over integer or real-number variables together with arithmetic or relational operators</a:t>
            </a:r>
          </a:p>
        </p:txBody>
      </p:sp>
      <p:cxnSp>
        <p:nvCxnSpPr>
          <p:cNvPr id="15" name="曲线连接符 14"/>
          <p:cNvCxnSpPr>
            <a:stCxn id="32" idx="2"/>
            <a:endCxn id="12" idx="1"/>
          </p:cNvCxnSpPr>
          <p:nvPr/>
        </p:nvCxnSpPr>
        <p:spPr>
          <a:xfrm rot="10800000" flipV="1">
            <a:off x="755576" y="4591794"/>
            <a:ext cx="12700" cy="929213"/>
          </a:xfrm>
          <a:prstGeom prst="curvedConnector3">
            <a:avLst>
              <a:gd name="adj1" fmla="val 180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55576" y="4386437"/>
            <a:ext cx="2160240" cy="410715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828</Words>
  <Application>Microsoft Macintosh PowerPoint</Application>
  <PresentationFormat>On-screen Show (4:3)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Helvetica</vt:lpstr>
      <vt:lpstr>Mangal</vt:lpstr>
      <vt:lpstr>Wingdings</vt:lpstr>
      <vt:lpstr>宋体</vt:lpstr>
      <vt:lpstr>微软雅黑</vt:lpstr>
      <vt:lpstr>黑体</vt:lpstr>
      <vt:lpstr>Office 主题</vt:lpstr>
      <vt:lpstr>To Preserve or Not to Preserve Invalid Solutions  in Search-Based Software Engineering:  A Case Study in Cloud Cost Optimization</vt:lpstr>
      <vt:lpstr>Search-based software engineering (SBSE)</vt:lpstr>
      <vt:lpstr>Search-based software engineering (SBSE)</vt:lpstr>
      <vt:lpstr>Outline</vt:lpstr>
      <vt:lpstr>SPL Optimization Problem</vt:lpstr>
      <vt:lpstr>SPL Optimization Problem</vt:lpstr>
      <vt:lpstr>Five Algorithm Variants</vt:lpstr>
      <vt:lpstr>Five Algorithm Variants</vt:lpstr>
      <vt:lpstr>Five Algorithm Variants</vt:lpstr>
      <vt:lpstr>Seven Subjects</vt:lpstr>
      <vt:lpstr>Potential Limitations – 1/3</vt:lpstr>
      <vt:lpstr>Potential Limitations – 2/3</vt:lpstr>
      <vt:lpstr>Potential Limitations – 3/3</vt:lpstr>
      <vt:lpstr>Empirical Guidance – 1/5</vt:lpstr>
      <vt:lpstr>Empirical Guidance – 2/5</vt:lpstr>
      <vt:lpstr>Empirical Guidance – 3/5</vt:lpstr>
      <vt:lpstr>Empirical Guidance – 4/5</vt:lpstr>
      <vt:lpstr>Empirical Guidance – 5/5</vt:lpstr>
      <vt:lpstr>Conclusion</vt:lpstr>
      <vt:lpstr>Thanks for your attention!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Variability-Aware Performance Prediction: A Statistical Learning Appraoch</dc:title>
  <dc:creator>James</dc:creator>
  <cp:lastModifiedBy>Jianmei Guo</cp:lastModifiedBy>
  <cp:revision>958</cp:revision>
  <dcterms:created xsi:type="dcterms:W3CDTF">2013-10-30T18:03:47Z</dcterms:created>
  <dcterms:modified xsi:type="dcterms:W3CDTF">2018-11-16T23:49:55Z</dcterms:modified>
</cp:coreProperties>
</file>