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8"/>
  </p:notesMasterIdLst>
  <p:sldIdLst>
    <p:sldId id="256" r:id="rId2"/>
    <p:sldId id="409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399" r:id="rId16"/>
    <p:sldId id="400" r:id="rId17"/>
    <p:sldId id="401" r:id="rId18"/>
    <p:sldId id="402" r:id="rId19"/>
    <p:sldId id="403" r:id="rId20"/>
    <p:sldId id="405" r:id="rId21"/>
    <p:sldId id="404" r:id="rId22"/>
    <p:sldId id="410" r:id="rId23"/>
    <p:sldId id="407" r:id="rId24"/>
    <p:sldId id="406" r:id="rId25"/>
    <p:sldId id="408" r:id="rId26"/>
    <p:sldId id="39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2" autoAdjust="0"/>
    <p:restoredTop sz="74000" autoAdjust="0"/>
  </p:normalViewPr>
  <p:slideViewPr>
    <p:cSldViewPr>
      <p:cViewPr varScale="1">
        <p:scale>
          <a:sx n="44" d="100"/>
          <a:sy n="44" d="100"/>
        </p:scale>
        <p:origin x="99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F64F2-C757-0648-8FCB-63EF7572FB19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42ED8-1E47-0C43-AC94-579A15145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4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2ED8-1E47-0C43-AC94-579A15145E7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67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2ED8-1E47-0C43-AC94-579A15145E7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13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is one of the most fundamental software tools and almost all software systems rely on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it is very important to guarantee the reliability of compilers.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testing is an effective and widely-recognized way of ensuring the correctness of compilers.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DE36-16EE-9A48-AEBA-D5E866B2E41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34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2ED8-1E47-0C43-AC94-579A15145E7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80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2ED8-1E47-0C43-AC94-579A15145E7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8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5126-67B2-43D5-ACE7-F177CDC01B61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8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D113-32E6-43B6-914C-C0ACC6297D1C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87E8-9749-48AF-8136-4F2089FDFD90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9CD2-91D5-4BD1-8910-67E4C815CF89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65AA-4B66-4388-848F-41F9B65F85AA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6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CCEB-B178-4703-9A53-9F0CA38951B5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4477-31E5-4965-888C-8596C5FB3F42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3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807-05FE-4F17-8AB6-AEE75720FE30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DAF-844C-4A69-AC7A-B7937AAC42E4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178-765F-4A2F-B812-F438A08887EE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3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0A98-FB1F-4ACB-B692-7E0FE22277BD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18BE-0AD4-49B4-863A-47673369FE85}" type="datetime1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Search-Based Compiler </a:t>
            </a:r>
            <a:r>
              <a:rPr lang="en-US" altLang="zh-CN" dirty="0"/>
              <a:t>Testing and Debugging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318248"/>
            <a:ext cx="8208912" cy="2207096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chemeClr val="tx1"/>
                </a:solidFill>
              </a:rPr>
              <a:t>Lu Zhang</a:t>
            </a:r>
          </a:p>
          <a:p>
            <a:r>
              <a:rPr kumimoji="1" lang="en-US" altLang="zh-CN" b="1" dirty="0" smtClean="0">
                <a:solidFill>
                  <a:schemeClr val="tx1"/>
                </a:solidFill>
              </a:rPr>
              <a:t>November 17,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2018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5CA2-ED01-A043-891A-198B94E6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398DE-4722-5645-99A8-9DAB3BD8572B}"/>
              </a:ext>
            </a:extLst>
          </p:cNvPr>
          <p:cNvSpPr txBox="1"/>
          <p:nvPr/>
        </p:nvSpPr>
        <p:spPr>
          <a:xfrm>
            <a:off x="5785986" y="3550115"/>
            <a:ext cx="1459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GCC-4.4.0 </a:t>
            </a:r>
          </a:p>
          <a:p>
            <a:r>
              <a:rPr lang="en-US" dirty="0">
                <a:latin typeface="Comic Sans MS" panose="030F0902030302020204" pitchFamily="66" charset="0"/>
              </a:rPr>
              <a:t>GCC-4.5.0</a:t>
            </a:r>
          </a:p>
          <a:p>
            <a:r>
              <a:rPr lang="en-US" dirty="0">
                <a:latin typeface="Comic Sans MS" panose="030F0902030302020204" pitchFamily="66" charset="0"/>
              </a:rPr>
              <a:t>GCC-4.6.0</a:t>
            </a:r>
          </a:p>
          <a:p>
            <a:r>
              <a:rPr lang="en-US" dirty="0">
                <a:latin typeface="Comic Sans MS" panose="030F0902030302020204" pitchFamily="66" charset="0"/>
              </a:rPr>
              <a:t>LLVM-2.6 </a:t>
            </a:r>
          </a:p>
          <a:p>
            <a:r>
              <a:rPr lang="en-US" dirty="0">
                <a:latin typeface="Comic Sans MS" panose="030F0902030302020204" pitchFamily="66" charset="0"/>
              </a:rPr>
              <a:t>LLVM-6.0.1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671B3-61FC-B840-937B-2BA0CCDBC18B}"/>
              </a:ext>
            </a:extLst>
          </p:cNvPr>
          <p:cNvSpPr txBox="1"/>
          <p:nvPr/>
        </p:nvSpPr>
        <p:spPr>
          <a:xfrm>
            <a:off x="2047285" y="410411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GCC-4.3.0</a:t>
            </a:r>
          </a:p>
        </p:txBody>
      </p:sp>
      <p:sp>
        <p:nvSpPr>
          <p:cNvPr id="7" name="左箭头 9">
            <a:extLst>
              <a:ext uri="{FF2B5EF4-FFF2-40B4-BE49-F238E27FC236}">
                <a16:creationId xmlns:a16="http://schemas.microsoft.com/office/drawing/2014/main" id="{DD7D8551-A1CA-6E49-A5B5-8AE4F880A2B4}"/>
              </a:ext>
            </a:extLst>
          </p:cNvPr>
          <p:cNvSpPr/>
          <p:nvPr/>
        </p:nvSpPr>
        <p:spPr>
          <a:xfrm rot="10800000">
            <a:off x="3351309" y="4200373"/>
            <a:ext cx="2355298" cy="176812"/>
          </a:xfrm>
          <a:prstGeom prst="leftArrow">
            <a:avLst>
              <a:gd name="adj1" fmla="val 57530"/>
              <a:gd name="adj2" fmla="val 5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7B6637-F1E8-2142-AF78-0DE0B790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20987"/>
          </a:xfrm>
        </p:spPr>
        <p:txBody>
          <a:bodyPr>
            <a:normAutofit/>
          </a:bodyPr>
          <a:lstStyle/>
          <a:p>
            <a:r>
              <a:rPr lang="en-US" sz="1800" dirty="0"/>
              <a:t>RQ1: How does </a:t>
            </a:r>
            <a:r>
              <a:rPr lang="en-US" sz="1800" dirty="0" err="1"/>
              <a:t>HDTest</a:t>
            </a:r>
            <a:r>
              <a:rPr lang="en-US" sz="1800" dirty="0"/>
              <a:t> perform compared with existing compiler test-program generation approaches? </a:t>
            </a:r>
          </a:p>
          <a:p>
            <a:r>
              <a:rPr lang="en-US" sz="1800" dirty="0"/>
              <a:t>RQ2: Does </a:t>
            </a:r>
            <a:r>
              <a:rPr lang="en-US" sz="1800" dirty="0" err="1"/>
              <a:t>HDTest</a:t>
            </a:r>
            <a:r>
              <a:rPr lang="en-US" sz="1800" dirty="0"/>
              <a:t> perform well in different scenarios (including cross-version and cross-compiler scenarios)? </a:t>
            </a:r>
          </a:p>
          <a:p>
            <a:r>
              <a:rPr lang="en-US" sz="1800" dirty="0"/>
              <a:t>RQ3: Does </a:t>
            </a:r>
            <a:r>
              <a:rPr lang="en-US" sz="1800" dirty="0" err="1"/>
              <a:t>HDTest</a:t>
            </a:r>
            <a:r>
              <a:rPr lang="en-US" sz="1800" dirty="0"/>
              <a:t> perform well for the latest release compiler version? </a:t>
            </a:r>
          </a:p>
          <a:p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31C01-4791-5F4D-BEF5-3FE5D3BD40C1}"/>
              </a:ext>
            </a:extLst>
          </p:cNvPr>
          <p:cNvSpPr txBox="1"/>
          <p:nvPr/>
        </p:nvSpPr>
        <p:spPr>
          <a:xfrm>
            <a:off x="1788340" y="5384944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>
                <a:latin typeface="Comic Sans MS" panose="030F0902030302020204" pitchFamily="66" charset="0"/>
              </a:rPr>
              <a:t>Compared</a:t>
            </a:r>
            <a:r>
              <a:rPr lang="zh-Hans" altLang="en-US" b="1" dirty="0">
                <a:latin typeface="Comic Sans MS" panose="030F0902030302020204" pitchFamily="66" charset="0"/>
              </a:rPr>
              <a:t> </a:t>
            </a:r>
            <a:r>
              <a:rPr lang="en-US" altLang="zh-Hans" b="1" dirty="0">
                <a:latin typeface="Comic Sans MS" panose="030F0902030302020204" pitchFamily="66" charset="0"/>
              </a:rPr>
              <a:t>approaches</a:t>
            </a:r>
            <a:r>
              <a:rPr lang="en-US" altLang="zh-Hans" dirty="0">
                <a:latin typeface="Comic Sans MS" panose="030F0902030302020204" pitchFamily="66" charset="0"/>
              </a:rPr>
              <a:t>: </a:t>
            </a:r>
            <a:r>
              <a:rPr lang="en-US" altLang="zh-Hans" dirty="0" err="1">
                <a:latin typeface="Comic Sans MS" panose="030F0902030302020204" pitchFamily="66" charset="0"/>
              </a:rPr>
              <a:t>DefaultTest</a:t>
            </a:r>
            <a:r>
              <a:rPr lang="en-US" altLang="zh-Hans" dirty="0">
                <a:latin typeface="Comic Sans MS" panose="030F0902030302020204" pitchFamily="66" charset="0"/>
              </a:rPr>
              <a:t> &amp; </a:t>
            </a:r>
            <a:r>
              <a:rPr lang="en-US" altLang="zh-Hans" dirty="0" err="1">
                <a:latin typeface="Comic Sans MS" panose="030F0902030302020204" pitchFamily="66" charset="0"/>
              </a:rPr>
              <a:t>SwarmTest</a:t>
            </a:r>
            <a:r>
              <a:rPr lang="en-US" altLang="zh-Hans" dirty="0">
                <a:latin typeface="Comic Sans MS" panose="030F09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5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FE50-69EE-8D49-8988-67861C7F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Number of detected bugs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A5EA2-3073-C04D-95DE-B28316A0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39" y="1690689"/>
            <a:ext cx="5344171" cy="25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8C3EF-BC49-7048-89EA-F3C7CAF649EB}"/>
              </a:ext>
            </a:extLst>
          </p:cNvPr>
          <p:cNvSpPr txBox="1"/>
          <p:nvPr/>
        </p:nvSpPr>
        <p:spPr>
          <a:xfrm>
            <a:off x="1354987" y="4410159"/>
            <a:ext cx="643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Achieving 75.00% and 145.00% improvements compared with  </a:t>
            </a:r>
            <a:r>
              <a:rPr lang="en-US" dirty="0" err="1">
                <a:latin typeface="Comic Sans MS" panose="030F0902030302020204" pitchFamily="66" charset="0"/>
              </a:rPr>
              <a:t>DefaultTest</a:t>
            </a:r>
            <a:r>
              <a:rPr lang="en-US" dirty="0">
                <a:latin typeface="Comic Sans MS" panose="030F0902030302020204" pitchFamily="66" charset="0"/>
              </a:rPr>
              <a:t> and </a:t>
            </a:r>
            <a:r>
              <a:rPr lang="en-US" dirty="0" err="1">
                <a:latin typeface="Comic Sans MS" panose="030F0902030302020204" pitchFamily="66" charset="0"/>
              </a:rPr>
              <a:t>SwarmTest</a:t>
            </a: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CC6-7F92-AA45-97F8-97B6930D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Number of unique</a:t>
            </a:r>
            <a:r>
              <a:rPr lang="zh-Hans" altLang="en-US" sz="4000" dirty="0"/>
              <a:t> </a:t>
            </a:r>
            <a:r>
              <a:rPr lang="en-US" altLang="zh-Hans" sz="4000" dirty="0"/>
              <a:t>bugs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E97C4-92FF-7C41-83FF-180658911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2956"/>
            <a:ext cx="6582833" cy="2271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E0D65-CA67-454F-AC74-F60AFD2D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19882"/>
            <a:ext cx="4461934" cy="20657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819862-27E8-5345-B516-6F2BA56D6D81}"/>
              </a:ext>
            </a:extLst>
          </p:cNvPr>
          <p:cNvSpPr/>
          <p:nvPr/>
        </p:nvSpPr>
        <p:spPr>
          <a:xfrm>
            <a:off x="5090584" y="4691072"/>
            <a:ext cx="391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mic Sans MS" panose="030F0902030302020204" pitchFamily="66" charset="0"/>
              </a:rPr>
              <a:t>HDTest</a:t>
            </a:r>
            <a:r>
              <a:rPr lang="en-US" dirty="0">
                <a:latin typeface="Comic Sans MS" panose="030F0902030302020204" pitchFamily="66" charset="0"/>
              </a:rPr>
              <a:t>: 63.26% (31 out of 49) </a:t>
            </a:r>
            <a:r>
              <a:rPr lang="en-US" dirty="0" err="1">
                <a:latin typeface="Comic Sans MS" panose="030F0902030302020204" pitchFamily="66" charset="0"/>
              </a:rPr>
              <a:t>DefaultTest</a:t>
            </a:r>
            <a:r>
              <a:rPr lang="en-US" dirty="0">
                <a:latin typeface="Comic Sans MS" panose="030F0902030302020204" pitchFamily="66" charset="0"/>
              </a:rPr>
              <a:t>: 32.14% (9 out of 28)</a:t>
            </a:r>
          </a:p>
          <a:p>
            <a:r>
              <a:rPr lang="en-US" dirty="0" err="1">
                <a:latin typeface="Comic Sans MS" panose="030F0902030302020204" pitchFamily="66" charset="0"/>
              </a:rPr>
              <a:t>SwarmTest</a:t>
            </a:r>
            <a:r>
              <a:rPr lang="en-US" dirty="0">
                <a:latin typeface="Comic Sans MS" panose="030F0902030302020204" pitchFamily="66" charset="0"/>
              </a:rPr>
              <a:t>: 50.00% (10 out of 20)</a:t>
            </a:r>
          </a:p>
        </p:txBody>
      </p:sp>
    </p:spTree>
    <p:extLst>
      <p:ext uri="{BB962C8B-B14F-4D97-AF65-F5344CB8AC3E}">
        <p14:creationId xmlns:p14="http://schemas.microsoft.com/office/powerpoint/2010/main" val="2274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CAB3-D67F-B546-9253-CA2DA9F4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 spent on detecting each bug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1053F-85C8-834D-A592-12563567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28" y="1604175"/>
            <a:ext cx="8016822" cy="47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BE6-9CF5-4443-91BB-365DCEE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sz="4000" dirty="0"/>
              <a:t>Speedup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3D1DB-C8D0-6149-A4E4-49DDCA9A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6" y="2783567"/>
            <a:ext cx="4358217" cy="3149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FF9E5-A41D-7F45-BC79-CE87B59C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791999"/>
            <a:ext cx="4417483" cy="890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D58AA-1F12-7941-BE4B-E2BB81527C0B}"/>
              </a:ext>
            </a:extLst>
          </p:cNvPr>
          <p:cNvSpPr txBox="1"/>
          <p:nvPr/>
        </p:nvSpPr>
        <p:spPr>
          <a:xfrm>
            <a:off x="5376333" y="3393860"/>
            <a:ext cx="3564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Median speedups of </a:t>
            </a:r>
            <a:r>
              <a:rPr lang="en-US" dirty="0" err="1">
                <a:latin typeface="Comic Sans MS" panose="030F0902030302020204" pitchFamily="66" charset="0"/>
              </a:rPr>
              <a:t>HDTest</a:t>
            </a:r>
            <a:r>
              <a:rPr lang="en-US" dirty="0">
                <a:latin typeface="Comic Sans MS" panose="030F0902030302020204" pitchFamily="66" charset="0"/>
              </a:rPr>
              <a:t> compared with </a:t>
            </a:r>
            <a:r>
              <a:rPr lang="en-US" dirty="0" err="1">
                <a:latin typeface="Comic Sans MS" panose="030F0902030302020204" pitchFamily="66" charset="0"/>
              </a:rPr>
              <a:t>DefaultTest</a:t>
            </a:r>
            <a:r>
              <a:rPr lang="en-US" dirty="0">
                <a:latin typeface="Comic Sans MS" panose="030F0902030302020204" pitchFamily="66" charset="0"/>
              </a:rPr>
              <a:t> and </a:t>
            </a:r>
            <a:r>
              <a:rPr lang="en-US" dirty="0" err="1">
                <a:latin typeface="Comic Sans MS" panose="030F0902030302020204" pitchFamily="66" charset="0"/>
              </a:rPr>
              <a:t>SwarmTest</a:t>
            </a:r>
            <a:r>
              <a:rPr lang="en-US" dirty="0">
                <a:latin typeface="Comic Sans MS" panose="030F0902030302020204" pitchFamily="66" charset="0"/>
              </a:rPr>
              <a:t> are </a:t>
            </a: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68.86% and 74.14% </a:t>
            </a: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" charset="0"/>
                <a:ea typeface="Century" charset="0"/>
                <a:cs typeface="Century" charset="0"/>
              </a:rPr>
              <a:t>Debugging Compilers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Compiler bugs are very difficult to debug</a:t>
            </a:r>
          </a:p>
          <a:p>
            <a:pPr lvl="1"/>
            <a:r>
              <a:rPr lang="en-US" altLang="zh-CN" dirty="0" smtClean="0"/>
              <a:t>Most compiler bugs are deep bugs</a:t>
            </a:r>
          </a:p>
          <a:p>
            <a:pPr lvl="2"/>
            <a:r>
              <a:rPr lang="en-US" altLang="zh-CN" dirty="0" smtClean="0"/>
              <a:t>E.g., optimization bugs</a:t>
            </a:r>
          </a:p>
          <a:p>
            <a:pPr lvl="1"/>
            <a:r>
              <a:rPr lang="en-US" altLang="zh-CN" dirty="0" smtClean="0"/>
              <a:t>Compilers are large</a:t>
            </a:r>
          </a:p>
          <a:p>
            <a:pPr lvl="2"/>
            <a:r>
              <a:rPr lang="en-US" altLang="zh-CN" dirty="0"/>
              <a:t>Compiling a program involves a lot of compiler files</a:t>
            </a:r>
            <a:endParaRPr lang="zh-CN" altLang="en-US" dirty="0"/>
          </a:p>
          <a:p>
            <a:pPr lvl="1"/>
            <a:r>
              <a:rPr lang="en-US" altLang="zh-CN" dirty="0" smtClean="0"/>
              <a:t>Compilation is time-consuming</a:t>
            </a:r>
          </a:p>
          <a:p>
            <a:pPr lvl="1"/>
            <a:r>
              <a:rPr lang="en-US" altLang="zh-CN" dirty="0" smtClean="0"/>
              <a:t>Manual debugging tools are rarely useful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Spectrum-based fault localization</a:t>
            </a:r>
          </a:p>
          <a:p>
            <a:pPr lvl="1"/>
            <a:r>
              <a:rPr lang="en-US" altLang="zh-CN" dirty="0" smtClean="0"/>
              <a:t>Using a set of passing tests (i.e., witness tests) to remove suspicion of various parts in the compiler</a:t>
            </a:r>
          </a:p>
          <a:p>
            <a:pPr lvl="1"/>
            <a:r>
              <a:rPr lang="en-US" altLang="zh-CN" dirty="0" smtClean="0"/>
              <a:t>Not affordable to have a large set of witness tests</a:t>
            </a:r>
          </a:p>
          <a:p>
            <a:pPr lvl="2"/>
            <a:r>
              <a:rPr lang="en-US" altLang="zh-CN" dirty="0" smtClean="0"/>
              <a:t>Using only high-quality witness tests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Criteria for Good Witness Tests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</a:t>
            </a:r>
            <a:r>
              <a:rPr lang="en-US" altLang="zh-CN" dirty="0" smtClean="0"/>
              <a:t>witness test should </a:t>
            </a:r>
            <a:r>
              <a:rPr lang="en-US" altLang="zh-CN" dirty="0"/>
              <a:t>share a similar compiler execution trace with </a:t>
            </a:r>
            <a:r>
              <a:rPr lang="en-US" altLang="zh-CN" dirty="0" smtClean="0"/>
              <a:t>the failing test</a:t>
            </a:r>
          </a:p>
          <a:p>
            <a:r>
              <a:rPr lang="en-US" altLang="zh-CN" dirty="0" smtClean="0"/>
              <a:t>Witness tests should</a:t>
            </a:r>
            <a:r>
              <a:rPr lang="en-US" altLang="zh-CN" dirty="0"/>
              <a:t> </a:t>
            </a:r>
            <a:r>
              <a:rPr lang="en-US" altLang="zh-CN" dirty="0" smtClean="0"/>
              <a:t>differ much from each other in </a:t>
            </a:r>
            <a:r>
              <a:rPr lang="en-US" altLang="zh-CN" dirty="0"/>
              <a:t>their compiler execution </a:t>
            </a:r>
            <a:r>
              <a:rPr lang="en-US" altLang="zh-CN" dirty="0" smtClean="0"/>
              <a:t>traces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Marple</a:t>
            </a:r>
            <a:r>
              <a:rPr lang="en-US" altLang="zh-CN" dirty="0" smtClean="0"/>
              <a:t> (Our Approach)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Mutating the failing test program to obtain the witness test programs</a:t>
            </a:r>
          </a:p>
          <a:p>
            <a:pPr lvl="1"/>
            <a:r>
              <a:rPr lang="en-US" altLang="zh-CN" dirty="0"/>
              <a:t>Skeletal Program Mutation</a:t>
            </a:r>
            <a:endParaRPr lang="en-US" altLang="zh-CN" dirty="0" smtClean="0"/>
          </a:p>
          <a:p>
            <a:r>
              <a:rPr lang="en-US" altLang="zh-CN" dirty="0" smtClean="0"/>
              <a:t>Using an adaptive process to control the quality of the witness test programs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Skeletal Program Mutation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58083"/>
            <a:ext cx="8106975" cy="2610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Search-Based Technique 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Compiler Test Generation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 smtClean="0"/>
              <a:t>Search-Based Technique </a:t>
            </a:r>
            <a:r>
              <a:rPr lang="en-US" altLang="zh-CN" dirty="0" smtClean="0"/>
              <a:t>for Compiler 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Seed Program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first order mutations to high order mutations</a:t>
            </a:r>
          </a:p>
          <a:p>
            <a:pPr lvl="1"/>
            <a:r>
              <a:rPr lang="en-US" altLang="zh-CN" dirty="0" smtClean="0"/>
              <a:t>The higher order, the more different from the failing test program</a:t>
            </a:r>
          </a:p>
          <a:p>
            <a:r>
              <a:rPr lang="en-US" altLang="zh-CN" dirty="0" smtClean="0"/>
              <a:t>Lower order mutations having priority</a:t>
            </a:r>
          </a:p>
          <a:p>
            <a:pPr lvl="1"/>
            <a:r>
              <a:rPr lang="en-US" altLang="zh-CN" dirty="0" smtClean="0"/>
              <a:t>Aiming to </a:t>
            </a:r>
            <a:r>
              <a:rPr lang="en-US" altLang="zh-CN" dirty="0"/>
              <a:t>have similar compiler execution </a:t>
            </a:r>
            <a:r>
              <a:rPr lang="en-US" altLang="zh-CN" dirty="0" smtClean="0"/>
              <a:t>traces </a:t>
            </a:r>
            <a:r>
              <a:rPr lang="en-US" altLang="zh-CN" dirty="0"/>
              <a:t>with the failing test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obtain passing test programs with low cost?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Relying more on mutation rules with better </a:t>
            </a:r>
            <a:r>
              <a:rPr lang="en-US" altLang="zh-CN" dirty="0" smtClean="0"/>
              <a:t>performance</a:t>
            </a:r>
          </a:p>
          <a:p>
            <a:pPr lvl="1"/>
            <a:r>
              <a:rPr lang="en-US" altLang="zh-CN" dirty="0"/>
              <a:t>Markov Chain Monte Carlo Methods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Recording the previous performance </a:t>
            </a:r>
          </a:p>
          <a:p>
            <a:pPr lvl="2"/>
            <a:r>
              <a:rPr lang="en-US" altLang="zh-CN" dirty="0" smtClean="0"/>
              <a:t>Rules with better </a:t>
            </a:r>
            <a:r>
              <a:rPr lang="en-US" altLang="zh-CN" dirty="0"/>
              <a:t>performance </a:t>
            </a:r>
            <a:r>
              <a:rPr lang="en-US" altLang="zh-CN" dirty="0" smtClean="0"/>
              <a:t>having better chance of being selected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11" y="4725144"/>
            <a:ext cx="5087154" cy="6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Aggregation-Based Suspicion Calculation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Calculating suspicion values at a finer level</a:t>
            </a:r>
          </a:p>
          <a:p>
            <a:r>
              <a:rPr lang="en-US" altLang="zh-CN" sz="3600" dirty="0" smtClean="0"/>
              <a:t>Summing up the suspicion values at the finer level to form the suspicion values at a coarser level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45 GCC bugs and 45 LLVM bugs</a:t>
            </a:r>
          </a:p>
          <a:p>
            <a:pPr lvl="1"/>
            <a:r>
              <a:rPr lang="en-US" altLang="zh-CN" dirty="0" smtClean="0"/>
              <a:t>Corresponding to 45 buggy GCC versions and 45 buggy LLVM versions</a:t>
            </a:r>
          </a:p>
          <a:p>
            <a:r>
              <a:rPr lang="en-US" altLang="zh-CN" dirty="0" smtClean="0"/>
              <a:t>On Average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GCC buggy version has </a:t>
            </a:r>
            <a:r>
              <a:rPr lang="en-US" altLang="zh-CN" dirty="0" smtClean="0"/>
              <a:t>1,588 files </a:t>
            </a:r>
            <a:r>
              <a:rPr lang="en-US" altLang="zh-CN" dirty="0"/>
              <a:t>with </a:t>
            </a:r>
            <a:r>
              <a:rPr lang="en-US" altLang="zh-CN" dirty="0" smtClean="0"/>
              <a:t>1,414K LOC</a:t>
            </a:r>
          </a:p>
          <a:p>
            <a:pPr lvl="1"/>
            <a:r>
              <a:rPr lang="en-US" altLang="zh-CN" dirty="0" smtClean="0"/>
              <a:t>An LLVM </a:t>
            </a:r>
            <a:r>
              <a:rPr lang="en-US" altLang="zh-CN" dirty="0"/>
              <a:t>buggy version has 3,507 files with </a:t>
            </a:r>
            <a:r>
              <a:rPr lang="en-US" altLang="zh-CN" dirty="0" smtClean="0"/>
              <a:t>1,431K LOC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8820472" cy="324036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small survey with 7 compiler developers</a:t>
            </a:r>
          </a:p>
          <a:p>
            <a:pPr lvl="1"/>
            <a:r>
              <a:rPr lang="en-US" altLang="zh-CN" dirty="0" smtClean="0"/>
              <a:t>Sending out 10 requests</a:t>
            </a:r>
          </a:p>
          <a:p>
            <a:r>
              <a:rPr lang="en-US" altLang="zh-CN" dirty="0" smtClean="0"/>
              <a:t>6 developers confirming that compiler debugging starts with identifying the faulty file</a:t>
            </a:r>
          </a:p>
          <a:p>
            <a:r>
              <a:rPr lang="en-US" altLang="zh-CN" dirty="0" smtClean="0"/>
              <a:t>6 developers considering our tool of practical value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 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8000" dirty="0" smtClean="0"/>
              <a:t>	  Thank You!</a:t>
            </a:r>
            <a:endParaRPr lang="zh-CN" altLang="en-US" sz="8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1"/>
          <a:stretch/>
        </p:blipFill>
        <p:spPr>
          <a:xfrm>
            <a:off x="12413" y="4077072"/>
            <a:ext cx="3140968" cy="280831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Compiler Testing</a:t>
            </a:r>
            <a:endParaRPr kumimoji="1" lang="zh-CN" altLang="en-US" sz="4000" dirty="0"/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2787" y="2174648"/>
            <a:ext cx="1735448" cy="1389741"/>
          </a:xfrm>
        </p:spPr>
      </p:pic>
      <p:pic>
        <p:nvPicPr>
          <p:cNvPr id="4" name="图片 3" descr="屏幕快照 2016-02-21 下午8.37.1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94" y="1905223"/>
            <a:ext cx="1674186" cy="1955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40" y="5335469"/>
            <a:ext cx="147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Operating </a:t>
            </a:r>
          </a:p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Systems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6" name="图片 5" descr="屏幕快照 2016-02-22 下午1.04.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3" y="4347102"/>
            <a:ext cx="820574" cy="9721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92027" y="3073346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Compilers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图片 7" descr="屏幕快照 2016-02-22 下午1.39.4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t="23171" r="12244" b="8749"/>
          <a:stretch/>
        </p:blipFill>
        <p:spPr>
          <a:xfrm>
            <a:off x="1924664" y="4232121"/>
            <a:ext cx="864096" cy="10070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78670" y="5347147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Apps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0" name="图片 9" descr="屏幕快照 2016-02-22 下午1.44.4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10915" r="10696" b="5875"/>
          <a:stretch/>
        </p:blipFill>
        <p:spPr>
          <a:xfrm>
            <a:off x="4831577" y="4455114"/>
            <a:ext cx="1521579" cy="904671"/>
          </a:xfrm>
          <a:prstGeom prst="rect">
            <a:avLst/>
          </a:prstGeom>
        </p:spPr>
      </p:pic>
      <p:cxnSp>
        <p:nvCxnSpPr>
          <p:cNvPr id="11" name="直线箭头连接符 10"/>
          <p:cNvCxnSpPr/>
          <p:nvPr/>
        </p:nvCxnSpPr>
        <p:spPr>
          <a:xfrm flipH="1">
            <a:off x="1006562" y="3591018"/>
            <a:ext cx="1242138" cy="702078"/>
          </a:xfrm>
          <a:prstGeom prst="straightConnector1">
            <a:avLst/>
          </a:prstGeom>
          <a:ln w="762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2356712" y="3807042"/>
            <a:ext cx="270030" cy="432048"/>
          </a:xfrm>
          <a:prstGeom prst="straightConnector1">
            <a:avLst/>
          </a:prstGeom>
          <a:ln w="762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652856" y="3537012"/>
            <a:ext cx="1620180" cy="864096"/>
          </a:xfrm>
          <a:prstGeom prst="straightConnector1">
            <a:avLst/>
          </a:prstGeom>
          <a:ln w="762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166802" y="3807042"/>
            <a:ext cx="432048" cy="594066"/>
          </a:xfrm>
          <a:prstGeom prst="straightConnector1">
            <a:avLst/>
          </a:prstGeom>
          <a:ln w="762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90838" y="4509120"/>
            <a:ext cx="2106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……</a:t>
            </a:r>
            <a:endParaRPr kumimoji="1"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786553" y="5335469"/>
            <a:ext cx="210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Safe-critical</a:t>
            </a:r>
            <a:r>
              <a:rPr kumimoji="1"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Systems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77192" y="3626442"/>
            <a:ext cx="23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Compiler Testing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4447984" y="2671593"/>
            <a:ext cx="2336538" cy="347748"/>
          </a:xfrm>
          <a:prstGeom prst="lef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4447984" y="2213741"/>
            <a:ext cx="268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Ensure Correctness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" name="幻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22" name="竖卷形 21"/>
          <p:cNvSpPr/>
          <p:nvPr/>
        </p:nvSpPr>
        <p:spPr>
          <a:xfrm>
            <a:off x="6769647" y="4104075"/>
            <a:ext cx="1838158" cy="170641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Automated test program generation</a:t>
            </a:r>
            <a:endParaRPr kumimoji="1" lang="zh-CN" altLang="en-US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Test Program Generation</a:t>
            </a:r>
            <a:endParaRPr kumimoji="1" lang="zh-CN" altLang="en-US" sz="4000" dirty="0"/>
          </a:p>
        </p:txBody>
      </p:sp>
      <p:pic>
        <p:nvPicPr>
          <p:cNvPr id="4" name="内容占位符 4" descr="屏幕快照 2016-02-29 下午5.43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14031" r="12552" b="10865"/>
          <a:stretch/>
        </p:blipFill>
        <p:spPr>
          <a:xfrm>
            <a:off x="743970" y="1630401"/>
            <a:ext cx="1926659" cy="1349146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5818860" y="1587599"/>
            <a:ext cx="2426504" cy="1512168"/>
            <a:chOff x="5508104" y="1052736"/>
            <a:chExt cx="2426504" cy="1512168"/>
          </a:xfrm>
        </p:grpSpPr>
        <p:pic>
          <p:nvPicPr>
            <p:cNvPr id="6" name="图片 5" descr="屏幕快照 2016-02-29 下午5.46.5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62" b="11535"/>
            <a:stretch/>
          </p:blipFill>
          <p:spPr>
            <a:xfrm>
              <a:off x="5508104" y="1426509"/>
              <a:ext cx="1706424" cy="1138395"/>
            </a:xfrm>
            <a:prstGeom prst="rect">
              <a:avLst/>
            </a:prstGeom>
            <a:ln>
              <a:solidFill>
                <a:srgbClr val="4B5A60"/>
              </a:solidFill>
            </a:ln>
          </p:spPr>
        </p:pic>
        <p:pic>
          <p:nvPicPr>
            <p:cNvPr id="7" name="图片 6" descr="屏幕快照 2016-02-29 下午5.46.5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62" b="11535"/>
            <a:stretch/>
          </p:blipFill>
          <p:spPr>
            <a:xfrm>
              <a:off x="5745896" y="1268760"/>
              <a:ext cx="1706424" cy="1138395"/>
            </a:xfrm>
            <a:prstGeom prst="rect">
              <a:avLst/>
            </a:prstGeom>
            <a:ln>
              <a:solidFill>
                <a:srgbClr val="4B5A60"/>
              </a:solidFill>
            </a:ln>
          </p:spPr>
        </p:pic>
        <p:pic>
          <p:nvPicPr>
            <p:cNvPr id="8" name="图片 7" descr="屏幕快照 2016-02-29 下午5.46.5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62" b="11535"/>
            <a:stretch/>
          </p:blipFill>
          <p:spPr>
            <a:xfrm>
              <a:off x="6012160" y="1052736"/>
              <a:ext cx="1706424" cy="1138395"/>
            </a:xfrm>
            <a:prstGeom prst="rect">
              <a:avLst/>
            </a:prstGeom>
            <a:ln>
              <a:solidFill>
                <a:srgbClr val="4B5A60"/>
              </a:solidFill>
            </a:ln>
          </p:spPr>
        </p:pic>
        <p:pic>
          <p:nvPicPr>
            <p:cNvPr id="9" name="图片 8" descr="屏幕快照 2016-02-29 下午5.46.5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62" b="11535"/>
            <a:stretch/>
          </p:blipFill>
          <p:spPr>
            <a:xfrm>
              <a:off x="6228184" y="1205136"/>
              <a:ext cx="1706424" cy="1138395"/>
            </a:xfrm>
            <a:prstGeom prst="rect">
              <a:avLst/>
            </a:prstGeom>
            <a:ln>
              <a:solidFill>
                <a:srgbClr val="4B5A60"/>
              </a:solidFill>
            </a:ln>
          </p:spPr>
        </p:pic>
      </p:grpSp>
      <p:sp>
        <p:nvSpPr>
          <p:cNvPr id="10" name="左箭头 9"/>
          <p:cNvSpPr/>
          <p:nvPr/>
        </p:nvSpPr>
        <p:spPr>
          <a:xfrm rot="10800000">
            <a:off x="2936893" y="2568147"/>
            <a:ext cx="2615702" cy="332713"/>
          </a:xfrm>
          <a:prstGeom prst="leftArrow">
            <a:avLst>
              <a:gd name="adj1" fmla="val 57530"/>
              <a:gd name="adj2" fmla="val 5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2811981" y="1830817"/>
            <a:ext cx="290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mic Sans MS" charset="0"/>
                <a:ea typeface="Comic Sans MS" charset="0"/>
                <a:cs typeface="Comic Sans MS" charset="0"/>
              </a:rPr>
              <a:t>A test configuration</a:t>
            </a:r>
          </a:p>
          <a:p>
            <a:r>
              <a:rPr kumimoji="1" lang="en-US" altLang="zh-CN" sz="1600" dirty="0">
                <a:latin typeface="Comic Sans MS" charset="0"/>
                <a:ea typeface="Comic Sans MS" charset="0"/>
                <a:cs typeface="Comic Sans MS" charset="0"/>
              </a:rPr>
              <a:t>(consisting of many options)</a:t>
            </a:r>
            <a:endParaRPr kumimoji="1" lang="zh-CN" altLang="en-US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60492" y="3003734"/>
            <a:ext cx="4672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Each option directly reflects the probability of a specific program feature to be included.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7973" y="4081263"/>
            <a:ext cx="1726243" cy="16485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Find bugs as many as possible</a:t>
            </a:r>
            <a:endParaRPr kumimoji="1" lang="zh-CN" altLang="en-US" dirty="0">
              <a:solidFill>
                <a:schemeClr val="tx1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099" y="572981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mic Sans MS" charset="0"/>
                <a:ea typeface="Comic Sans MS" charset="0"/>
                <a:cs typeface="Comic Sans MS" charset="0"/>
              </a:rPr>
              <a:t>Ideal goal </a:t>
            </a:r>
            <a:endParaRPr kumimoji="1" lang="zh-CN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40822" y="4056981"/>
            <a:ext cx="674978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Challenge 1</a:t>
            </a:r>
            <a:r>
              <a:rPr kumimoji="1" lang="en-US" altLang="zh-CN" sz="1600" dirty="0">
                <a:latin typeface="Comic Sans MS" charset="0"/>
                <a:ea typeface="Comic Sans MS" charset="0"/>
                <a:cs typeface="Comic Sans MS" charset="0"/>
              </a:rPr>
              <a:t>: It is more important to generate test programs that are more likely to trigger bugs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1500" dirty="0">
                <a:latin typeface="Comic Sans MS" charset="0"/>
                <a:ea typeface="Comic Sans MS" charset="0"/>
                <a:cs typeface="Comic Sans MS" charset="0"/>
              </a:rPr>
              <a:t>what configuration would lead to such test programs </a:t>
            </a:r>
          </a:p>
          <a:p>
            <a:pPr marL="742950" lvl="1" indent="-285750">
              <a:buFont typeface="Wingdings" charset="2"/>
              <a:buChar char="Ø"/>
            </a:pPr>
            <a:endParaRPr lang="en-US" altLang="zh-CN" sz="10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16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Challenge 2</a:t>
            </a:r>
            <a:r>
              <a:rPr kumimoji="1" lang="en-US" altLang="zh-CN" sz="1600" dirty="0">
                <a:latin typeface="Comic Sans MS" charset="0"/>
                <a:ea typeface="Comic Sans MS" charset="0"/>
                <a:cs typeface="Comic Sans MS" charset="0"/>
              </a:rPr>
              <a:t>: It is important to improve the diversity of the generated test programs to cover a wide range of compiler bugs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1500" dirty="0">
                <a:latin typeface="Comic Sans MS" charset="0"/>
                <a:ea typeface="Comic Sans MS" charset="0"/>
                <a:cs typeface="Comic Sans MS" charset="0"/>
              </a:rPr>
              <a:t>swarm testing, randomizing the configuration options could lead to more bugs being discovered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94216" y="6063487"/>
            <a:ext cx="64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Our solution</a:t>
            </a:r>
            <a:r>
              <a:rPr kumimoji="1" lang="en-US" altLang="zh-CN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: </a:t>
            </a:r>
            <a:r>
              <a:rPr kumimoji="1" lang="en-US" altLang="zh-CN" i="1" dirty="0">
                <a:solidFill>
                  <a:srgbClr val="C00000"/>
                </a:solidFill>
                <a:latin typeface="Comic Sans MS" charset="0"/>
                <a:ea typeface="Comic Sans MS" charset="0"/>
                <a:cs typeface="Comic Sans MS" charset="0"/>
              </a:rPr>
              <a:t>to find a set of bug-revealing and diverse test configurations </a:t>
            </a:r>
          </a:p>
        </p:txBody>
      </p:sp>
    </p:spTree>
    <p:extLst>
      <p:ext uri="{BB962C8B-B14F-4D97-AF65-F5344CB8AC3E}">
        <p14:creationId xmlns:p14="http://schemas.microsoft.com/office/powerpoint/2010/main" val="19723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Approach</a:t>
            </a:r>
            <a:endParaRPr kumimoji="1"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628651" y="1690688"/>
            <a:ext cx="7886700" cy="3507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1235" y="1878268"/>
            <a:ext cx="4340507" cy="2554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1523" y="2503080"/>
            <a:ext cx="647961" cy="9083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327" y="2503079"/>
            <a:ext cx="647961" cy="908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5131" y="2503078"/>
            <a:ext cx="647961" cy="9083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3738" y="2503077"/>
            <a:ext cx="647961" cy="9083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9024" y="3349994"/>
            <a:ext cx="647961" cy="9083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2770" y="3349994"/>
            <a:ext cx="647961" cy="9083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6516" y="3348395"/>
            <a:ext cx="647961" cy="9083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1699" y="3373810"/>
            <a:ext cx="647961" cy="9083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91523" y="1924881"/>
            <a:ext cx="398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Bug space</a:t>
            </a:r>
            <a:r>
              <a:rPr kumimoji="1" lang="en-US" altLang="zh-CN" sz="1400" dirty="0">
                <a:latin typeface="Comic Sans MS" charset="0"/>
                <a:ea typeface="Comic Sans MS" charset="0"/>
                <a:cs typeface="Comic Sans MS" charset="0"/>
              </a:rPr>
              <a:t>: the space of test programs that trigger bugs</a:t>
            </a:r>
            <a:endParaRPr kumimoji="1" lang="zh-CN" altLang="en-US" sz="1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650" y="4661748"/>
            <a:ext cx="398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The </a:t>
            </a:r>
            <a:r>
              <a:rPr kumimoji="1" lang="en-US" altLang="zh-CN" sz="140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whole input space</a:t>
            </a:r>
            <a:endParaRPr kumimoji="1" lang="zh-CN" altLang="en-US" sz="1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67" y="1886992"/>
            <a:ext cx="664821" cy="66482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46" y="2780457"/>
            <a:ext cx="664821" cy="6648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" y="3842874"/>
            <a:ext cx="664821" cy="6648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23" y="1886992"/>
            <a:ext cx="664821" cy="6648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68" y="2780456"/>
            <a:ext cx="664821" cy="66482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74" y="3910021"/>
            <a:ext cx="664821" cy="6648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7718" y="4462664"/>
            <a:ext cx="664821" cy="66482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0359" y="4488689"/>
            <a:ext cx="664821" cy="6648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672" y="4256752"/>
            <a:ext cx="664821" cy="66482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0462" y="4468852"/>
            <a:ext cx="664821" cy="66482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2895" y="4533480"/>
            <a:ext cx="664821" cy="66482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28649" y="5326569"/>
            <a:ext cx="7886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Criteria 1: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Each test configuration in the desired set should be able to generate test programs exploring a (large) portion of bug space 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Criteria 2: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The set of test configurations should have diversity for bug detection </a:t>
            </a:r>
          </a:p>
        </p:txBody>
      </p:sp>
    </p:spTree>
    <p:extLst>
      <p:ext uri="{BB962C8B-B14F-4D97-AF65-F5344CB8AC3E}">
        <p14:creationId xmlns:p14="http://schemas.microsoft.com/office/powerpoint/2010/main" val="10325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AAD2-5967-974A-BAE4-DD6EFA28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History-based Range Inferring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6DB738-3BB9-2940-9409-1C8B73F37C04}"/>
              </a:ext>
            </a:extLst>
          </p:cNvPr>
          <p:cNvSpPr/>
          <p:nvPr/>
        </p:nvSpPr>
        <p:spPr>
          <a:xfrm>
            <a:off x="1853839" y="2265770"/>
            <a:ext cx="1221897" cy="5745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option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89D959-A79A-8D42-B833-D8C88AC31F68}"/>
              </a:ext>
            </a:extLst>
          </p:cNvPr>
          <p:cNvSpPr/>
          <p:nvPr/>
        </p:nvSpPr>
        <p:spPr>
          <a:xfrm>
            <a:off x="5735902" y="2164620"/>
            <a:ext cx="1221897" cy="776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Program feature</a:t>
            </a:r>
          </a:p>
        </p:txBody>
      </p:sp>
      <p:sp>
        <p:nvSpPr>
          <p:cNvPr id="6" name="左箭头 9">
            <a:extLst>
              <a:ext uri="{FF2B5EF4-FFF2-40B4-BE49-F238E27FC236}">
                <a16:creationId xmlns:a16="http://schemas.microsoft.com/office/drawing/2014/main" id="{FCB650C9-F445-CE45-8FD6-F1F5C1D2B99C}"/>
              </a:ext>
            </a:extLst>
          </p:cNvPr>
          <p:cNvSpPr/>
          <p:nvPr/>
        </p:nvSpPr>
        <p:spPr>
          <a:xfrm rot="10800000">
            <a:off x="3272294" y="2367527"/>
            <a:ext cx="2355298" cy="176812"/>
          </a:xfrm>
          <a:prstGeom prst="leftArrow">
            <a:avLst>
              <a:gd name="adj1" fmla="val 57530"/>
              <a:gd name="adj2" fmla="val 5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EA65D-3283-1041-8BAA-40B4B6B4CA2B}"/>
              </a:ext>
            </a:extLst>
          </p:cNvPr>
          <p:cNvSpPr txBox="1"/>
          <p:nvPr/>
        </p:nvSpPr>
        <p:spPr>
          <a:xfrm>
            <a:off x="3360542" y="205544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Control generation</a:t>
            </a:r>
          </a:p>
        </p:txBody>
      </p:sp>
      <p:sp>
        <p:nvSpPr>
          <p:cNvPr id="9" name="左箭头 9">
            <a:extLst>
              <a:ext uri="{FF2B5EF4-FFF2-40B4-BE49-F238E27FC236}">
                <a16:creationId xmlns:a16="http://schemas.microsoft.com/office/drawing/2014/main" id="{6FAA2CFB-53E7-E347-93BF-1038F2ABF2F7}"/>
              </a:ext>
            </a:extLst>
          </p:cNvPr>
          <p:cNvSpPr/>
          <p:nvPr/>
        </p:nvSpPr>
        <p:spPr>
          <a:xfrm>
            <a:off x="3272294" y="2570368"/>
            <a:ext cx="2355298" cy="176812"/>
          </a:xfrm>
          <a:prstGeom prst="leftArrow">
            <a:avLst>
              <a:gd name="adj1" fmla="val 57530"/>
              <a:gd name="adj2" fmla="val 5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8537-A63E-974A-82BE-9305DA8663BE}"/>
              </a:ext>
            </a:extLst>
          </p:cNvPr>
          <p:cNvSpPr txBox="1"/>
          <p:nvPr/>
        </p:nvSpPr>
        <p:spPr>
          <a:xfrm>
            <a:off x="3723622" y="265877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Infer range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1C81A-F7B4-DD44-8B62-4E42B1281BED}"/>
              </a:ext>
            </a:extLst>
          </p:cNvPr>
          <p:cNvSpPr txBox="1"/>
          <p:nvPr/>
        </p:nvSpPr>
        <p:spPr>
          <a:xfrm>
            <a:off x="1577947" y="3916769"/>
            <a:ext cx="2510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PF = {pf1,pf2,...,</a:t>
            </a:r>
            <a:r>
              <a:rPr lang="en-US" dirty="0" err="1">
                <a:latin typeface="Georgia" panose="02040502050405020303" pitchFamily="18" charset="0"/>
              </a:rPr>
              <a:t>pfm</a:t>
            </a:r>
            <a:r>
              <a:rPr lang="en-US" dirty="0">
                <a:latin typeface="Georgia" panose="02040502050405020303" pitchFamily="18" charset="0"/>
              </a:rPr>
              <a:t>} </a:t>
            </a:r>
          </a:p>
          <a:p>
            <a:r>
              <a:rPr lang="en-US" dirty="0">
                <a:latin typeface="Georgia" panose="02040502050405020303" pitchFamily="18" charset="0"/>
              </a:rPr>
              <a:t>PP = {pp1,pp2,...,</a:t>
            </a:r>
            <a:r>
              <a:rPr lang="en-US" dirty="0" err="1">
                <a:latin typeface="Georgia" panose="02040502050405020303" pitchFamily="18" charset="0"/>
              </a:rPr>
              <a:t>ppn</a:t>
            </a:r>
            <a:r>
              <a:rPr lang="en-US" dirty="0">
                <a:latin typeface="Georgia" panose="02040502050405020303" pitchFamily="18" charset="0"/>
              </a:rPr>
              <a:t>} </a:t>
            </a:r>
          </a:p>
          <a:p>
            <a:r>
              <a:rPr lang="en-US" dirty="0">
                <a:latin typeface="Georgia" panose="02040502050405020303" pitchFamily="18" charset="0"/>
              </a:rPr>
              <a:t>p = {e1,e2,...,</a:t>
            </a:r>
            <a:r>
              <a:rPr lang="en-US" dirty="0" err="1">
                <a:latin typeface="Georgia" panose="02040502050405020303" pitchFamily="18" charset="0"/>
              </a:rPr>
              <a:t>er</a:t>
            </a:r>
            <a:r>
              <a:rPr lang="en-US" dirty="0">
                <a:latin typeface="Georgia" panose="02040502050405020303" pitchFamily="18" charset="0"/>
              </a:rPr>
              <a:t>} </a:t>
            </a:r>
          </a:p>
          <a:p>
            <a:r>
              <a:rPr lang="en-US" dirty="0">
                <a:latin typeface="Georgia" panose="02040502050405020303" pitchFamily="18" charset="0"/>
              </a:rPr>
              <a:t>c = {o1,o2,...,or}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F2AAF1-B196-D146-A9CB-7731997E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84" y="3858682"/>
            <a:ext cx="2908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FB23-41DB-8D49-A5B6-B4FD66D4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History-based Range Inferring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76D38-AC7E-604F-9921-42C9F3915E77}"/>
              </a:ext>
            </a:extLst>
          </p:cNvPr>
          <p:cNvSpPr/>
          <p:nvPr/>
        </p:nvSpPr>
        <p:spPr>
          <a:xfrm>
            <a:off x="1432290" y="3488499"/>
            <a:ext cx="6182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The differences reflect the range where failing test programs are easier to generate while passing test programs are more difficult to generate to some degree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33780-9FD7-5041-860C-415C47A9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39" y="4500789"/>
            <a:ext cx="5707511" cy="1376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2CA43-97F1-2742-8301-F30208808F0A}"/>
              </a:ext>
            </a:extLst>
          </p:cNvPr>
          <p:cNvSpPr txBox="1"/>
          <p:nvPr/>
        </p:nvSpPr>
        <p:spPr>
          <a:xfrm>
            <a:off x="988484" y="1930689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Emerging patterns: </a:t>
            </a:r>
            <a:r>
              <a:rPr lang="en-US" dirty="0">
                <a:latin typeface="Comic Sans MS" panose="030F0902030302020204" pitchFamily="66" charset="0"/>
              </a:rPr>
              <a:t>item sets whose supports change significantly between the two datasets </a:t>
            </a:r>
          </a:p>
          <a:p>
            <a:r>
              <a:rPr lang="en-US" b="1" dirty="0">
                <a:latin typeface="Comic Sans MS" panose="030F0902030302020204" pitchFamily="66" charset="0"/>
              </a:rPr>
              <a:t>Big support difference: </a:t>
            </a:r>
            <a:r>
              <a:rPr lang="en-US" dirty="0">
                <a:latin typeface="Comic Sans MS" panose="030F0902030302020204" pitchFamily="66" charset="0"/>
              </a:rPr>
              <a:t>using the support of an item set on one dataset to subtract the support of the item set on another dataset </a:t>
            </a: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0F15-9859-AD46-A1CA-643D81D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Measuring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33D4-C1C0-4D4A-97D2-3AE006E9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7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the distance between these feature vectors to measure the diversity of test programs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2395A-E20F-154C-9021-8070B858AF74}"/>
              </a:ext>
            </a:extLst>
          </p:cNvPr>
          <p:cNvSpPr txBox="1"/>
          <p:nvPr/>
        </p:nvSpPr>
        <p:spPr>
          <a:xfrm>
            <a:off x="2945501" y="2667743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C = {c1, c2, . . . , cg} </a:t>
            </a:r>
          </a:p>
          <a:p>
            <a:r>
              <a:rPr lang="en-US" dirty="0">
                <a:latin typeface="Comic Sans MS" panose="030F0902030302020204" pitchFamily="66" charset="0"/>
              </a:rPr>
              <a:t>ci = {oi1, oi2, . . . , </a:t>
            </a:r>
            <a:r>
              <a:rPr lang="en-US" dirty="0" err="1">
                <a:latin typeface="Comic Sans MS" panose="030F0902030302020204" pitchFamily="66" charset="0"/>
              </a:rPr>
              <a:t>oir</a:t>
            </a:r>
            <a:r>
              <a:rPr lang="en-US" dirty="0">
                <a:latin typeface="Comic Sans MS" panose="030F0902030302020204" pitchFamily="66" charset="0"/>
              </a:rPr>
              <a:t>} </a:t>
            </a:r>
          </a:p>
          <a:p>
            <a:r>
              <a:rPr lang="en-US" dirty="0">
                <a:latin typeface="Comic Sans MS" panose="030F0902030302020204" pitchFamily="66" charset="0"/>
              </a:rPr>
              <a:t>Pi = {pi1,pi2,...,</a:t>
            </a:r>
            <a:r>
              <a:rPr lang="en-US" dirty="0" err="1">
                <a:latin typeface="Comic Sans MS" panose="030F0902030302020204" pitchFamily="66" charset="0"/>
              </a:rPr>
              <a:t>pis</a:t>
            </a:r>
            <a:r>
              <a:rPr lang="en-US" dirty="0">
                <a:latin typeface="Comic Sans MS" panose="030F0902030302020204" pitchFamily="66" charset="0"/>
              </a:rPr>
              <a:t>}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E68666-1582-E346-9D86-78C4976E4E5E}"/>
              </a:ext>
            </a:extLst>
          </p:cNvPr>
          <p:cNvSpPr txBox="1">
            <a:spLocks/>
          </p:cNvSpPr>
          <p:nvPr/>
        </p:nvSpPr>
        <p:spPr>
          <a:xfrm>
            <a:off x="628650" y="3790640"/>
            <a:ext cx="7886700" cy="261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Intuitively, the generated test programs under a test configuration tend to concentrate on an area of input space. </a:t>
            </a:r>
          </a:p>
          <a:p>
            <a:r>
              <a:rPr lang="en-US" sz="1600" dirty="0" err="1"/>
              <a:t>HDTest</a:t>
            </a:r>
            <a:r>
              <a:rPr lang="en-US" sz="1600" dirty="0"/>
              <a:t> first sets a group center for these generated test programs, and then computes the distance between different group centers. </a:t>
            </a:r>
            <a:r>
              <a:rPr lang="zh-Hans" altLang="en-US" sz="1600" dirty="0"/>
              <a:t> </a:t>
            </a:r>
            <a:endParaRPr lang="en-US" altLang="zh-Hans" sz="1600" dirty="0"/>
          </a:p>
          <a:p>
            <a:r>
              <a:rPr lang="en-US" altLang="zh-Hans" sz="1600" dirty="0"/>
              <a:t>Manhattan distance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1FD78-7FCA-2144-96E5-034BE0C4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69" y="5273067"/>
            <a:ext cx="5981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8E1A-B5D4-2448-B0C7-9570700A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PSO-based Searching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7A8E-5905-9E49-A66D-995FDBA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sz="1800" dirty="0"/>
              <a:t>E</a:t>
            </a:r>
            <a:r>
              <a:rPr lang="en-US" sz="1800" dirty="0"/>
              <a:t>xpected output: a set of diverse test configurations exploring the whole bug space </a:t>
            </a:r>
          </a:p>
          <a:p>
            <a:r>
              <a:rPr lang="en-US" sz="1800" dirty="0"/>
              <a:t>Search space: inferred range for each option</a:t>
            </a:r>
          </a:p>
          <a:p>
            <a:r>
              <a:rPr lang="en-US" sz="1800" dirty="0"/>
              <a:t>Fitness function: diversity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After producing a set of bug-revealing and diverse test configurations, </a:t>
            </a:r>
            <a:r>
              <a:rPr lang="en-US" sz="1800" dirty="0" err="1"/>
              <a:t>HDTest</a:t>
            </a:r>
            <a:r>
              <a:rPr lang="en-US" sz="1800" dirty="0"/>
              <a:t> randomly selects a test configuration from the set to generate a test program.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28529-9DBE-7E40-8E2D-EC4F469B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2996952"/>
            <a:ext cx="4751917" cy="11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33135</TotalTime>
  <Words>980</Words>
  <Application>Microsoft Office PowerPoint</Application>
  <PresentationFormat>全屏显示(4:3)</PresentationFormat>
  <Paragraphs>156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Century</vt:lpstr>
      <vt:lpstr>Comic Sans MS</vt:lpstr>
      <vt:lpstr>Georgia</vt:lpstr>
      <vt:lpstr>Wingdings</vt:lpstr>
      <vt:lpstr>Office 主题​​</vt:lpstr>
      <vt:lpstr>Search-Based Compiler Testing and Debugging</vt:lpstr>
      <vt:lpstr>Agenda</vt:lpstr>
      <vt:lpstr>Compiler Testing</vt:lpstr>
      <vt:lpstr>Test Program Generation</vt:lpstr>
      <vt:lpstr>Approach</vt:lpstr>
      <vt:lpstr>History-based Range Inferring </vt:lpstr>
      <vt:lpstr>History-based Range Inferring </vt:lpstr>
      <vt:lpstr>Diversity Measuring</vt:lpstr>
      <vt:lpstr>PSO-based Searching </vt:lpstr>
      <vt:lpstr>Evaluation</vt:lpstr>
      <vt:lpstr>Number of detected bugs</vt:lpstr>
      <vt:lpstr>Number of unique bugs</vt:lpstr>
      <vt:lpstr>Time spent on detecting each bug </vt:lpstr>
      <vt:lpstr>Speedup</vt:lpstr>
      <vt:lpstr>Debugging Compilers</vt:lpstr>
      <vt:lpstr>Basic Idea</vt:lpstr>
      <vt:lpstr>Criteria for Good Witness Tests</vt:lpstr>
      <vt:lpstr>Marple (Our Approach)</vt:lpstr>
      <vt:lpstr>Skeletal Program Mutation</vt:lpstr>
      <vt:lpstr>Seed Program Selection</vt:lpstr>
      <vt:lpstr>How to obtain passing test programs with low cost? </vt:lpstr>
      <vt:lpstr>Aggregation-Based Suspicion Calculation</vt:lpstr>
      <vt:lpstr>Evaluation</vt:lpstr>
      <vt:lpstr>Results</vt:lpstr>
      <vt:lpstr>Practicability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JJ_Chen</dc:creator>
  <cp:lastModifiedBy>Windows 用户</cp:lastModifiedBy>
  <cp:revision>327</cp:revision>
  <dcterms:created xsi:type="dcterms:W3CDTF">2016-02-20T10:59:07Z</dcterms:created>
  <dcterms:modified xsi:type="dcterms:W3CDTF">2018-11-16T15:19:27Z</dcterms:modified>
</cp:coreProperties>
</file>