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41" r:id="rId3"/>
    <p:sldId id="257" r:id="rId4"/>
    <p:sldId id="260" r:id="rId5"/>
    <p:sldId id="299" r:id="rId6"/>
    <p:sldId id="289" r:id="rId7"/>
    <p:sldId id="345" r:id="rId8"/>
    <p:sldId id="318" r:id="rId9"/>
    <p:sldId id="300" r:id="rId10"/>
    <p:sldId id="319" r:id="rId11"/>
    <p:sldId id="320" r:id="rId12"/>
    <p:sldId id="321" r:id="rId13"/>
    <p:sldId id="304" r:id="rId14"/>
    <p:sldId id="322" r:id="rId15"/>
    <p:sldId id="302" r:id="rId16"/>
    <p:sldId id="323" r:id="rId17"/>
    <p:sldId id="305" r:id="rId18"/>
    <p:sldId id="324" r:id="rId19"/>
    <p:sldId id="325" r:id="rId20"/>
    <p:sldId id="306" r:id="rId21"/>
    <p:sldId id="326" r:id="rId22"/>
    <p:sldId id="327" r:id="rId23"/>
    <p:sldId id="307" r:id="rId24"/>
    <p:sldId id="308" r:id="rId25"/>
    <p:sldId id="329" r:id="rId26"/>
    <p:sldId id="309" r:id="rId27"/>
    <p:sldId id="328" r:id="rId28"/>
    <p:sldId id="330" r:id="rId29"/>
    <p:sldId id="331" r:id="rId30"/>
    <p:sldId id="332" r:id="rId31"/>
    <p:sldId id="311" r:id="rId32"/>
    <p:sldId id="334" r:id="rId33"/>
    <p:sldId id="335" r:id="rId34"/>
    <p:sldId id="336" r:id="rId35"/>
    <p:sldId id="337" r:id="rId36"/>
    <p:sldId id="338" r:id="rId37"/>
    <p:sldId id="339" r:id="rId38"/>
    <p:sldId id="333" r:id="rId39"/>
    <p:sldId id="310" r:id="rId40"/>
    <p:sldId id="312" r:id="rId41"/>
    <p:sldId id="313" r:id="rId42"/>
    <p:sldId id="314" r:id="rId43"/>
    <p:sldId id="317" r:id="rId44"/>
    <p:sldId id="315" r:id="rId45"/>
    <p:sldId id="316" r:id="rId46"/>
    <p:sldId id="344" r:id="rId47"/>
    <p:sldId id="340" r:id="rId48"/>
    <p:sldId id="346" r:id="rId49"/>
    <p:sldId id="347" r:id="rId50"/>
    <p:sldId id="348" r:id="rId51"/>
    <p:sldId id="342" r:id="rId52"/>
    <p:sldId id="343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D3F3E-DCDF-4C5B-A94B-8BEE76D9A85F}" type="doc">
      <dgm:prSet loTypeId="urn:microsoft.com/office/officeart/2011/layout/TabLis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0DE43D0-76EE-46CD-8A1A-7DC38C5CEE7B}">
      <dgm:prSet phldrT="[文本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altLang="zh-CN" sz="1400" b="1" dirty="0"/>
            <a:t>Bug triage</a:t>
          </a:r>
          <a:endParaRPr lang="zh-CN" altLang="en-US" sz="1400" b="1" dirty="0"/>
        </a:p>
      </dgm:t>
    </dgm:pt>
    <dgm:pt modelId="{75FCBC9A-00D4-4956-9BC9-0AE157E390CB}" type="parTrans" cxnId="{6D33DA83-1E70-407D-97FC-DA739A2BA535}">
      <dgm:prSet/>
      <dgm:spPr/>
      <dgm:t>
        <a:bodyPr/>
        <a:lstStyle/>
        <a:p>
          <a:endParaRPr lang="zh-CN" altLang="en-US" sz="1400" b="1"/>
        </a:p>
      </dgm:t>
    </dgm:pt>
    <dgm:pt modelId="{0FB2F22F-5F9B-475D-A35E-CF88C3CF1844}" type="sibTrans" cxnId="{6D33DA83-1E70-407D-97FC-DA739A2BA535}">
      <dgm:prSet/>
      <dgm:spPr/>
      <dgm:t>
        <a:bodyPr/>
        <a:lstStyle/>
        <a:p>
          <a:endParaRPr lang="zh-CN" altLang="en-US" sz="1400" b="1"/>
        </a:p>
      </dgm:t>
    </dgm:pt>
    <dgm:pt modelId="{59417555-AA8B-4435-873C-7F1618A0CB72}">
      <dgm:prSet phldrT="[文本]" custT="1"/>
      <dgm:spPr/>
      <dgm:t>
        <a:bodyPr/>
        <a:lstStyle/>
        <a:p>
          <a:r>
            <a:rPr lang="en-US" altLang="zh-CN" sz="1400" b="1" dirty="0"/>
            <a:t> </a:t>
          </a:r>
          <a:endParaRPr lang="zh-CN" altLang="en-US" sz="1400" b="1" dirty="0"/>
        </a:p>
      </dgm:t>
    </dgm:pt>
    <dgm:pt modelId="{FE50927D-E05A-48F4-997D-1FBA185A1DBA}" type="parTrans" cxnId="{D924C289-E136-44E3-A1C6-87E574A1464E}">
      <dgm:prSet/>
      <dgm:spPr/>
      <dgm:t>
        <a:bodyPr/>
        <a:lstStyle/>
        <a:p>
          <a:endParaRPr lang="zh-CN" altLang="en-US" sz="1400" b="1"/>
        </a:p>
      </dgm:t>
    </dgm:pt>
    <dgm:pt modelId="{8357F552-B85D-49B9-8F9B-5E93629A17A2}" type="sibTrans" cxnId="{D924C289-E136-44E3-A1C6-87E574A1464E}">
      <dgm:prSet/>
      <dgm:spPr/>
      <dgm:t>
        <a:bodyPr/>
        <a:lstStyle/>
        <a:p>
          <a:endParaRPr lang="zh-CN" altLang="en-US" sz="1400" b="1"/>
        </a:p>
      </dgm:t>
    </dgm:pt>
    <dgm:pt modelId="{818F7D8A-5766-49E6-BA32-92CD118C36DE}">
      <dgm:prSet phldrT="[文本]" custT="1"/>
      <dgm:spPr/>
      <dgm:t>
        <a:bodyPr/>
        <a:lstStyle/>
        <a:p>
          <a:r>
            <a:rPr lang="en-US" altLang="zh-CN" sz="1400" b="1" dirty="0"/>
            <a:t>Given a new bug report, how to find a developer to fix this new bug?</a:t>
          </a:r>
          <a:endParaRPr lang="zh-CN" altLang="en-US" sz="1400" b="1" dirty="0"/>
        </a:p>
      </dgm:t>
    </dgm:pt>
    <dgm:pt modelId="{8E7A5A11-D455-4A6F-B269-31D11EFD4515}" type="parTrans" cxnId="{1DD47749-B680-4364-AB41-AE66AB7B24F6}">
      <dgm:prSet/>
      <dgm:spPr/>
      <dgm:t>
        <a:bodyPr/>
        <a:lstStyle/>
        <a:p>
          <a:endParaRPr lang="zh-CN" altLang="en-US" sz="1400" b="1"/>
        </a:p>
      </dgm:t>
    </dgm:pt>
    <dgm:pt modelId="{423B7094-233A-4B2A-813B-CDB853F474FF}" type="sibTrans" cxnId="{1DD47749-B680-4364-AB41-AE66AB7B24F6}">
      <dgm:prSet/>
      <dgm:spPr/>
      <dgm:t>
        <a:bodyPr/>
        <a:lstStyle/>
        <a:p>
          <a:endParaRPr lang="zh-CN" altLang="en-US" sz="1400" b="1"/>
        </a:p>
      </dgm:t>
    </dgm:pt>
    <dgm:pt modelId="{C0FB1C7B-B4F7-4071-93D0-E6D368747764}">
      <dgm:prSet phldrT="[文本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altLang="zh-CN" sz="1400" b="1" dirty="0"/>
            <a:t>Reopened bug prediction</a:t>
          </a:r>
          <a:endParaRPr lang="zh-CN" altLang="en-US" sz="1400" b="1" dirty="0"/>
        </a:p>
      </dgm:t>
    </dgm:pt>
    <dgm:pt modelId="{63F4CC40-2CE1-44C2-AB68-511FCBB2A323}" type="parTrans" cxnId="{69E94D72-6966-4C3C-A5A0-C48E9C23E266}">
      <dgm:prSet/>
      <dgm:spPr/>
      <dgm:t>
        <a:bodyPr/>
        <a:lstStyle/>
        <a:p>
          <a:endParaRPr lang="zh-CN" altLang="en-US" sz="1400" b="1"/>
        </a:p>
      </dgm:t>
    </dgm:pt>
    <dgm:pt modelId="{42C7E3A8-20CD-47EA-BA92-A730302047E1}" type="sibTrans" cxnId="{69E94D72-6966-4C3C-A5A0-C48E9C23E266}">
      <dgm:prSet/>
      <dgm:spPr/>
      <dgm:t>
        <a:bodyPr/>
        <a:lstStyle/>
        <a:p>
          <a:endParaRPr lang="zh-CN" altLang="en-US" sz="1400" b="1"/>
        </a:p>
      </dgm:t>
    </dgm:pt>
    <dgm:pt modelId="{C70D454E-DD2B-450A-8A29-339212A0AC2B}">
      <dgm:prSet phldrT="[文本]" custT="1"/>
      <dgm:spPr/>
      <dgm:t>
        <a:bodyPr/>
        <a:lstStyle/>
        <a:p>
          <a:r>
            <a:rPr lang="en-US" altLang="zh-CN" sz="1400" b="1" dirty="0"/>
            <a:t> </a:t>
          </a:r>
          <a:endParaRPr lang="zh-CN" altLang="en-US" sz="1400" b="1" dirty="0"/>
        </a:p>
      </dgm:t>
    </dgm:pt>
    <dgm:pt modelId="{0CCF31FE-3BE2-4D76-8D75-EB2911186A41}" type="parTrans" cxnId="{08E18460-8C67-4B85-95A3-A5D2408DC0B8}">
      <dgm:prSet/>
      <dgm:spPr/>
      <dgm:t>
        <a:bodyPr/>
        <a:lstStyle/>
        <a:p>
          <a:endParaRPr lang="zh-CN" altLang="en-US" sz="1400" b="1"/>
        </a:p>
      </dgm:t>
    </dgm:pt>
    <dgm:pt modelId="{23234FC0-C09E-4131-8823-C9F4F003F89A}" type="sibTrans" cxnId="{08E18460-8C67-4B85-95A3-A5D2408DC0B8}">
      <dgm:prSet/>
      <dgm:spPr/>
      <dgm:t>
        <a:bodyPr/>
        <a:lstStyle/>
        <a:p>
          <a:endParaRPr lang="zh-CN" altLang="en-US" sz="1400" b="1"/>
        </a:p>
      </dgm:t>
    </dgm:pt>
    <dgm:pt modelId="{BBCECDBE-35ED-4877-8ABC-450647E22DED}">
      <dgm:prSet phldrT="[文本]" custT="1"/>
      <dgm:spPr/>
      <dgm:t>
        <a:bodyPr/>
        <a:lstStyle/>
        <a:p>
          <a:r>
            <a:rPr lang="en-US" altLang="zh-CN" sz="1400" b="1" dirty="0"/>
            <a:t> How to predict which closed bug reports will be opened again in the future ?</a:t>
          </a:r>
          <a:endParaRPr lang="zh-CN" altLang="en-US" sz="1400" b="1" dirty="0"/>
        </a:p>
      </dgm:t>
    </dgm:pt>
    <dgm:pt modelId="{A9888CA0-E883-4378-9B51-ECEE8F651C11}" type="parTrans" cxnId="{73A11EE2-C2C3-4003-AB80-6C234E6B1EE9}">
      <dgm:prSet/>
      <dgm:spPr/>
      <dgm:t>
        <a:bodyPr/>
        <a:lstStyle/>
        <a:p>
          <a:endParaRPr lang="zh-CN" altLang="en-US" sz="1400" b="1"/>
        </a:p>
      </dgm:t>
    </dgm:pt>
    <dgm:pt modelId="{25F1F975-997D-4D25-B2A6-DD4A4CC88B80}" type="sibTrans" cxnId="{73A11EE2-C2C3-4003-AB80-6C234E6B1EE9}">
      <dgm:prSet/>
      <dgm:spPr/>
      <dgm:t>
        <a:bodyPr/>
        <a:lstStyle/>
        <a:p>
          <a:endParaRPr lang="zh-CN" altLang="en-US" sz="1400" b="1"/>
        </a:p>
      </dgm:t>
    </dgm:pt>
    <dgm:pt modelId="{AF821C74-7C1C-41A6-8C26-7016A372DFD4}">
      <dgm:prSet phldrT="[文本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altLang="zh-CN" sz="1400" b="1" dirty="0"/>
            <a:t>Severity identification</a:t>
          </a:r>
          <a:endParaRPr lang="zh-CN" altLang="en-US" sz="1400" b="1" dirty="0"/>
        </a:p>
      </dgm:t>
    </dgm:pt>
    <dgm:pt modelId="{F4927227-7ABD-472E-B683-53900E4E16CC}" type="parTrans" cxnId="{29B5794C-5276-48F2-AC2B-97EC5FB41896}">
      <dgm:prSet/>
      <dgm:spPr/>
      <dgm:t>
        <a:bodyPr/>
        <a:lstStyle/>
        <a:p>
          <a:endParaRPr lang="zh-CN" altLang="en-US" sz="1400" b="1"/>
        </a:p>
      </dgm:t>
    </dgm:pt>
    <dgm:pt modelId="{0077230C-4E95-4E23-82C0-52451890F182}" type="sibTrans" cxnId="{29B5794C-5276-48F2-AC2B-97EC5FB41896}">
      <dgm:prSet/>
      <dgm:spPr/>
      <dgm:t>
        <a:bodyPr/>
        <a:lstStyle/>
        <a:p>
          <a:endParaRPr lang="zh-CN" altLang="en-US" sz="1400" b="1"/>
        </a:p>
      </dgm:t>
    </dgm:pt>
    <dgm:pt modelId="{731B31D3-15F2-460D-87D7-40CE59F89C6B}">
      <dgm:prSet phldrT="[文本]" custT="1"/>
      <dgm:spPr/>
      <dgm:t>
        <a:bodyPr/>
        <a:lstStyle/>
        <a:p>
          <a:r>
            <a:rPr lang="en-US" altLang="zh-CN" sz="1400" b="1" dirty="0"/>
            <a:t> </a:t>
          </a:r>
          <a:endParaRPr lang="zh-CN" altLang="en-US" sz="1400" b="1" dirty="0"/>
        </a:p>
      </dgm:t>
    </dgm:pt>
    <dgm:pt modelId="{D56022D4-9872-467E-82DF-9963E23DB744}" type="parTrans" cxnId="{42867D2D-B2DB-4C8F-875C-A6BACA2F826D}">
      <dgm:prSet/>
      <dgm:spPr/>
      <dgm:t>
        <a:bodyPr/>
        <a:lstStyle/>
        <a:p>
          <a:endParaRPr lang="zh-CN" altLang="en-US" sz="1400" b="1"/>
        </a:p>
      </dgm:t>
    </dgm:pt>
    <dgm:pt modelId="{CD8E4471-1F7C-4796-8CA1-FD444131AEC1}" type="sibTrans" cxnId="{42867D2D-B2DB-4C8F-875C-A6BACA2F826D}">
      <dgm:prSet/>
      <dgm:spPr/>
      <dgm:t>
        <a:bodyPr/>
        <a:lstStyle/>
        <a:p>
          <a:endParaRPr lang="zh-CN" altLang="en-US" sz="1400" b="1"/>
        </a:p>
      </dgm:t>
    </dgm:pt>
    <dgm:pt modelId="{362D673E-D5CC-4192-B95B-C818FEA06224}">
      <dgm:prSet phldrT="[文本]" custT="1"/>
      <dgm:spPr/>
      <dgm:t>
        <a:bodyPr/>
        <a:lstStyle/>
        <a:p>
          <a:r>
            <a:rPr lang="en-US" altLang="zh-CN" sz="1400" b="1" dirty="0"/>
            <a:t> Given a new bug report, how to rank its severity ?</a:t>
          </a:r>
          <a:endParaRPr lang="zh-CN" altLang="en-US" sz="1400" b="1" dirty="0"/>
        </a:p>
      </dgm:t>
    </dgm:pt>
    <dgm:pt modelId="{E07FAE77-BE9F-4528-80AE-CB58E7E377E7}" type="parTrans" cxnId="{72B2846A-0018-48DD-91ED-0B71C86EB391}">
      <dgm:prSet/>
      <dgm:spPr/>
      <dgm:t>
        <a:bodyPr/>
        <a:lstStyle/>
        <a:p>
          <a:endParaRPr lang="zh-CN" altLang="en-US" sz="1400" b="1"/>
        </a:p>
      </dgm:t>
    </dgm:pt>
    <dgm:pt modelId="{0583D42B-BDB7-4C77-9180-3779EF064583}" type="sibTrans" cxnId="{72B2846A-0018-48DD-91ED-0B71C86EB391}">
      <dgm:prSet/>
      <dgm:spPr/>
      <dgm:t>
        <a:bodyPr/>
        <a:lstStyle/>
        <a:p>
          <a:endParaRPr lang="zh-CN" altLang="en-US" sz="1400" b="1"/>
        </a:p>
      </dgm:t>
    </dgm:pt>
    <dgm:pt modelId="{58B0917D-93CE-41DB-8F6F-E32158D329A0}">
      <dgm:prSet phldrT="[文本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altLang="zh-CN" sz="1400" b="1" dirty="0"/>
            <a:t>Bug summarization</a:t>
          </a:r>
          <a:endParaRPr lang="zh-CN" altLang="en-US" sz="1400" b="1" dirty="0"/>
        </a:p>
      </dgm:t>
    </dgm:pt>
    <dgm:pt modelId="{9C45564C-19DB-4FA5-93AF-F4C898EBE132}" type="parTrans" cxnId="{9BFA7AEA-A499-45C0-8556-6588A84F81F2}">
      <dgm:prSet/>
      <dgm:spPr/>
      <dgm:t>
        <a:bodyPr/>
        <a:lstStyle/>
        <a:p>
          <a:endParaRPr lang="zh-CN" altLang="en-US" sz="1400" b="1"/>
        </a:p>
      </dgm:t>
    </dgm:pt>
    <dgm:pt modelId="{E7104548-4A9E-4A6E-95A6-9747C392388F}" type="sibTrans" cxnId="{9BFA7AEA-A499-45C0-8556-6588A84F81F2}">
      <dgm:prSet/>
      <dgm:spPr/>
      <dgm:t>
        <a:bodyPr/>
        <a:lstStyle/>
        <a:p>
          <a:endParaRPr lang="zh-CN" altLang="en-US" sz="1400" b="1"/>
        </a:p>
      </dgm:t>
    </dgm:pt>
    <dgm:pt modelId="{42ACC06F-3E20-41AC-A83A-80F4F65633C4}">
      <dgm:prSet phldrT="[文本]" custT="1"/>
      <dgm:spPr/>
      <dgm:t>
        <a:bodyPr/>
        <a:lstStyle/>
        <a:p>
          <a:endParaRPr lang="zh-CN" altLang="en-US" sz="1400" b="1" dirty="0"/>
        </a:p>
      </dgm:t>
    </dgm:pt>
    <dgm:pt modelId="{089B8AC4-5D6E-49DB-8D35-026E2031646F}" type="parTrans" cxnId="{95993785-B875-4A87-A6B5-C0C2DD097F24}">
      <dgm:prSet/>
      <dgm:spPr/>
      <dgm:t>
        <a:bodyPr/>
        <a:lstStyle/>
        <a:p>
          <a:endParaRPr lang="zh-CN" altLang="en-US" sz="1400" b="1"/>
        </a:p>
      </dgm:t>
    </dgm:pt>
    <dgm:pt modelId="{B2752BE6-118B-492F-8843-C262BC4810F8}" type="sibTrans" cxnId="{95993785-B875-4A87-A6B5-C0C2DD097F24}">
      <dgm:prSet/>
      <dgm:spPr/>
      <dgm:t>
        <a:bodyPr/>
        <a:lstStyle/>
        <a:p>
          <a:endParaRPr lang="zh-CN" altLang="en-US" sz="1400" b="1"/>
        </a:p>
      </dgm:t>
    </dgm:pt>
    <dgm:pt modelId="{C03D9E2C-6780-455F-9D65-F84D93CD8928}">
      <dgm:prSet phldrT="[文本]" custT="1"/>
      <dgm:spPr/>
      <dgm:t>
        <a:bodyPr/>
        <a:lstStyle/>
        <a:p>
          <a:r>
            <a:rPr lang="en-US" altLang="zh-CN" sz="1400" b="1" dirty="0"/>
            <a:t>How to find duplicate bug reports in bug repositories? </a:t>
          </a:r>
          <a:endParaRPr lang="zh-CN" altLang="en-US" sz="1400" b="1" dirty="0"/>
        </a:p>
      </dgm:t>
    </dgm:pt>
    <dgm:pt modelId="{A50A4FBF-9B24-4497-AFE4-0B7C5592CA60}" type="parTrans" cxnId="{3B9CD874-6228-437A-ABAB-E8BC9F39BF45}">
      <dgm:prSet/>
      <dgm:spPr/>
      <dgm:t>
        <a:bodyPr/>
        <a:lstStyle/>
        <a:p>
          <a:endParaRPr lang="zh-CN" altLang="en-US" sz="1400" b="1"/>
        </a:p>
      </dgm:t>
    </dgm:pt>
    <dgm:pt modelId="{B8968885-0155-40E4-988C-E7C015E60D1F}" type="sibTrans" cxnId="{3B9CD874-6228-437A-ABAB-E8BC9F39BF45}">
      <dgm:prSet/>
      <dgm:spPr/>
      <dgm:t>
        <a:bodyPr/>
        <a:lstStyle/>
        <a:p>
          <a:endParaRPr lang="zh-CN" altLang="en-US" sz="1400" b="1"/>
        </a:p>
      </dgm:t>
    </dgm:pt>
    <dgm:pt modelId="{CCFA9357-E5D0-4BB7-A573-DA5D5E16418D}">
      <dgm:prSet phldrT="[文本]" custT="1"/>
      <dgm:spPr/>
      <dgm:t>
        <a:bodyPr/>
        <a:lstStyle/>
        <a:p>
          <a:endParaRPr lang="zh-CN" altLang="en-US" sz="1400" b="1" dirty="0"/>
        </a:p>
      </dgm:t>
    </dgm:pt>
    <dgm:pt modelId="{2CFAD10D-3DFF-45B9-931E-108369596CAA}" type="parTrans" cxnId="{DA7FB032-424F-4A69-A216-687C8FB0EBB3}">
      <dgm:prSet/>
      <dgm:spPr/>
      <dgm:t>
        <a:bodyPr/>
        <a:lstStyle/>
        <a:p>
          <a:endParaRPr lang="zh-CN" altLang="en-US" sz="1400" b="1"/>
        </a:p>
      </dgm:t>
    </dgm:pt>
    <dgm:pt modelId="{6D8AA1EE-A660-423A-B3AD-F88685E8F001}" type="sibTrans" cxnId="{DA7FB032-424F-4A69-A216-687C8FB0EBB3}">
      <dgm:prSet/>
      <dgm:spPr/>
      <dgm:t>
        <a:bodyPr/>
        <a:lstStyle/>
        <a:p>
          <a:endParaRPr lang="zh-CN" altLang="en-US" sz="1400" b="1"/>
        </a:p>
      </dgm:t>
    </dgm:pt>
    <dgm:pt modelId="{0EB0A7E9-5D47-4B9A-AA1F-8EB7F73C5AAA}">
      <dgm:prSet phldrT="[文本]" custT="1"/>
      <dgm:spPr/>
      <dgm:t>
        <a:bodyPr/>
        <a:lstStyle/>
        <a:p>
          <a:r>
            <a:rPr lang="en-US" altLang="zh-CN" sz="1400" b="1" dirty="0"/>
            <a:t>How to extract an abstract for a given bug report?</a:t>
          </a:r>
          <a:endParaRPr lang="zh-CN" altLang="en-US" sz="1400" b="1" dirty="0"/>
        </a:p>
      </dgm:t>
    </dgm:pt>
    <dgm:pt modelId="{D689A060-6331-46E9-B61D-5EC7A9727995}" type="parTrans" cxnId="{AA8B0F43-BABB-4EFC-AD38-F8E31F871134}">
      <dgm:prSet/>
      <dgm:spPr/>
      <dgm:t>
        <a:bodyPr/>
        <a:lstStyle/>
        <a:p>
          <a:endParaRPr lang="zh-CN" altLang="en-US" sz="1400" b="1"/>
        </a:p>
      </dgm:t>
    </dgm:pt>
    <dgm:pt modelId="{F1EFDDFE-77AB-451F-9700-05DF239ADDEA}" type="sibTrans" cxnId="{AA8B0F43-BABB-4EFC-AD38-F8E31F871134}">
      <dgm:prSet/>
      <dgm:spPr/>
      <dgm:t>
        <a:bodyPr/>
        <a:lstStyle/>
        <a:p>
          <a:endParaRPr lang="zh-CN" altLang="en-US" sz="1400" b="1"/>
        </a:p>
      </dgm:t>
    </dgm:pt>
    <dgm:pt modelId="{1FDAB84E-B556-49D7-B104-057B814649F0}">
      <dgm:prSet phldrT="[文本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altLang="en-US" sz="1400" b="1" dirty="0"/>
            <a:t>Bug localization</a:t>
          </a:r>
          <a:endParaRPr lang="zh-CN" altLang="en-US" sz="1400" b="1" dirty="0"/>
        </a:p>
      </dgm:t>
    </dgm:pt>
    <dgm:pt modelId="{92EE2CB7-26A9-4CE7-A023-BA84ED0EDD3E}" type="parTrans" cxnId="{BC811B26-5CDB-45FD-A199-405C21F574A1}">
      <dgm:prSet/>
      <dgm:spPr/>
      <dgm:t>
        <a:bodyPr/>
        <a:lstStyle/>
        <a:p>
          <a:endParaRPr lang="zh-CN" altLang="en-US" sz="1400" b="1"/>
        </a:p>
      </dgm:t>
    </dgm:pt>
    <dgm:pt modelId="{C592372D-34E0-4606-A290-F48C3754AA0F}" type="sibTrans" cxnId="{BC811B26-5CDB-45FD-A199-405C21F574A1}">
      <dgm:prSet/>
      <dgm:spPr/>
      <dgm:t>
        <a:bodyPr/>
        <a:lstStyle/>
        <a:p>
          <a:endParaRPr lang="zh-CN" altLang="en-US" sz="1400" b="1"/>
        </a:p>
      </dgm:t>
    </dgm:pt>
    <dgm:pt modelId="{3C72742D-0A2A-42F9-8F63-FA9DC2909F1F}">
      <dgm:prSet phldrT="[文本]" custT="1"/>
      <dgm:spPr/>
      <dgm:t>
        <a:bodyPr/>
        <a:lstStyle/>
        <a:p>
          <a:r>
            <a:rPr lang="en-US" altLang="en-US" sz="1400" b="1" dirty="0"/>
            <a:t>Given a bug report, how to localize its corresponding source code?</a:t>
          </a:r>
          <a:endParaRPr lang="zh-CN" altLang="en-US" sz="1400" b="1" dirty="0"/>
        </a:p>
      </dgm:t>
    </dgm:pt>
    <dgm:pt modelId="{F28C6629-498C-4103-AA3F-93FAA2096B88}" type="parTrans" cxnId="{48D00029-80C1-4641-9EA7-D6B4E595178E}">
      <dgm:prSet/>
      <dgm:spPr/>
      <dgm:t>
        <a:bodyPr/>
        <a:lstStyle/>
        <a:p>
          <a:endParaRPr lang="zh-CN" altLang="en-US" sz="1400" b="1"/>
        </a:p>
      </dgm:t>
    </dgm:pt>
    <dgm:pt modelId="{3B6DEE5D-E9B7-4726-AA94-F51338D64294}" type="sibTrans" cxnId="{48D00029-80C1-4641-9EA7-D6B4E595178E}">
      <dgm:prSet/>
      <dgm:spPr/>
      <dgm:t>
        <a:bodyPr/>
        <a:lstStyle/>
        <a:p>
          <a:endParaRPr lang="zh-CN" altLang="en-US" sz="1400" b="1"/>
        </a:p>
      </dgm:t>
    </dgm:pt>
    <dgm:pt modelId="{54F44D5E-CC55-4B6F-A0FB-8C9A4B3264FF}">
      <dgm:prSet phldrT="[文本]" custT="1"/>
      <dgm:spPr/>
      <dgm:t>
        <a:bodyPr/>
        <a:lstStyle/>
        <a:p>
          <a:endParaRPr lang="zh-CN" altLang="en-US" sz="1400" b="1" dirty="0"/>
        </a:p>
      </dgm:t>
    </dgm:pt>
    <dgm:pt modelId="{59F337E6-7267-4E64-B913-6B17274A040D}" type="parTrans" cxnId="{2A479231-1A97-458F-AF3C-ACAA4013220B}">
      <dgm:prSet/>
      <dgm:spPr/>
      <dgm:t>
        <a:bodyPr/>
        <a:lstStyle/>
        <a:p>
          <a:endParaRPr lang="zh-CN" altLang="en-US" sz="1400" b="1"/>
        </a:p>
      </dgm:t>
    </dgm:pt>
    <dgm:pt modelId="{E18EA10F-5347-4493-95A2-77DE104A5837}" type="sibTrans" cxnId="{2A479231-1A97-458F-AF3C-ACAA4013220B}">
      <dgm:prSet/>
      <dgm:spPr/>
      <dgm:t>
        <a:bodyPr/>
        <a:lstStyle/>
        <a:p>
          <a:endParaRPr lang="zh-CN" altLang="en-US" sz="1400" b="1"/>
        </a:p>
      </dgm:t>
    </dgm:pt>
    <dgm:pt modelId="{8A9436FE-709F-46E2-98FC-9F4EA2413238}">
      <dgm:prSet phldrT="[文本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altLang="zh-CN" sz="1400" b="1" dirty="0"/>
            <a:t>Duplicate bug detection</a:t>
          </a:r>
          <a:endParaRPr lang="zh-CN" altLang="en-US" sz="1400" b="1" dirty="0"/>
        </a:p>
      </dgm:t>
    </dgm:pt>
    <dgm:pt modelId="{BABF901D-690F-4471-9ABE-8E1E282FDB87}" type="sibTrans" cxnId="{118C58C7-EF60-4145-8530-E2CB620A0FB4}">
      <dgm:prSet/>
      <dgm:spPr/>
      <dgm:t>
        <a:bodyPr/>
        <a:lstStyle/>
        <a:p>
          <a:endParaRPr lang="zh-CN" altLang="en-US" sz="1400" b="1"/>
        </a:p>
      </dgm:t>
    </dgm:pt>
    <dgm:pt modelId="{000AFBE6-19A7-4655-8208-F8EACC08002F}" type="parTrans" cxnId="{118C58C7-EF60-4145-8530-E2CB620A0FB4}">
      <dgm:prSet/>
      <dgm:spPr/>
      <dgm:t>
        <a:bodyPr/>
        <a:lstStyle/>
        <a:p>
          <a:endParaRPr lang="zh-CN" altLang="en-US" sz="1400" b="1"/>
        </a:p>
      </dgm:t>
    </dgm:pt>
    <dgm:pt modelId="{478E4CA8-C767-4B98-A824-1B106188174D}" type="pres">
      <dgm:prSet presAssocID="{83ED3F3E-DCDF-4C5B-A94B-8BEE76D9A85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2A40660-2F58-4F63-A785-E559D57DF7FC}" type="pres">
      <dgm:prSet presAssocID="{E0DE43D0-76EE-46CD-8A1A-7DC38C5CEE7B}" presName="composite" presStyleCnt="0"/>
      <dgm:spPr/>
    </dgm:pt>
    <dgm:pt modelId="{71EFFAE6-A523-4449-B675-03C1EA2A83E7}" type="pres">
      <dgm:prSet presAssocID="{E0DE43D0-76EE-46CD-8A1A-7DC38C5CEE7B}" presName="FirstChild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B1FBEEBE-94DE-4E85-AC3E-44FBD3103996}" type="pres">
      <dgm:prSet presAssocID="{E0DE43D0-76EE-46CD-8A1A-7DC38C5CEE7B}" presName="Parent" presStyleLbl="alignNode1" presStyleIdx="0" presStyleCnt="6" custLinFactNeighborX="-9204" custLinFactNeighborY="-48012">
        <dgm:presLayoutVars>
          <dgm:chMax val="3"/>
          <dgm:chPref val="3"/>
          <dgm:bulletEnabled val="1"/>
        </dgm:presLayoutVars>
      </dgm:prSet>
      <dgm:spPr/>
    </dgm:pt>
    <dgm:pt modelId="{C43CB860-B91E-4AB4-BCA9-D422815751BA}" type="pres">
      <dgm:prSet presAssocID="{E0DE43D0-76EE-46CD-8A1A-7DC38C5CEE7B}" presName="Accent" presStyleLbl="parChTrans1D1" presStyleIdx="0" presStyleCnt="6"/>
      <dgm:spPr/>
    </dgm:pt>
    <dgm:pt modelId="{E5EE7E02-228C-437C-A9DD-B93D13BDA978}" type="pres">
      <dgm:prSet presAssocID="{E0DE43D0-76EE-46CD-8A1A-7DC38C5CEE7B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E5E103A9-FC41-4725-9C5C-826E2FC34916}" type="pres">
      <dgm:prSet presAssocID="{0FB2F22F-5F9B-475D-A35E-CF88C3CF1844}" presName="sibTrans" presStyleCnt="0"/>
      <dgm:spPr/>
    </dgm:pt>
    <dgm:pt modelId="{6B2E32B7-2FE4-43C6-AEEB-8098F67BD3C3}" type="pres">
      <dgm:prSet presAssocID="{C0FB1C7B-B4F7-4071-93D0-E6D368747764}" presName="composite" presStyleCnt="0"/>
      <dgm:spPr/>
    </dgm:pt>
    <dgm:pt modelId="{F743D5E4-8F0D-4161-8C0B-24641FB89F3D}" type="pres">
      <dgm:prSet presAssocID="{C0FB1C7B-B4F7-4071-93D0-E6D368747764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C4E08439-1257-4169-9EAB-E63CDDA158B1}" type="pres">
      <dgm:prSet presAssocID="{C0FB1C7B-B4F7-4071-93D0-E6D368747764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</dgm:pt>
    <dgm:pt modelId="{5B2D4C6F-8AAA-4517-9AB9-78EE77CC96C0}" type="pres">
      <dgm:prSet presAssocID="{C0FB1C7B-B4F7-4071-93D0-E6D368747764}" presName="Accent" presStyleLbl="parChTrans1D1" presStyleIdx="1" presStyleCnt="6"/>
      <dgm:spPr/>
    </dgm:pt>
    <dgm:pt modelId="{D066F988-8C5E-4F5E-B778-9C0F08DF72FF}" type="pres">
      <dgm:prSet presAssocID="{C0FB1C7B-B4F7-4071-93D0-E6D368747764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E564534E-8714-475F-8ABF-0DD03042B7A0}" type="pres">
      <dgm:prSet presAssocID="{42C7E3A8-20CD-47EA-BA92-A730302047E1}" presName="sibTrans" presStyleCnt="0"/>
      <dgm:spPr/>
    </dgm:pt>
    <dgm:pt modelId="{11510CF8-CED5-41EA-81AC-656ED333A6DB}" type="pres">
      <dgm:prSet presAssocID="{AF821C74-7C1C-41A6-8C26-7016A372DFD4}" presName="composite" presStyleCnt="0"/>
      <dgm:spPr/>
    </dgm:pt>
    <dgm:pt modelId="{B95E90BC-9245-4E4F-8730-9E793EC9EF72}" type="pres">
      <dgm:prSet presAssocID="{AF821C74-7C1C-41A6-8C26-7016A372DFD4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5EC3A448-CE4A-4377-A926-EDB976C4CEEF}" type="pres">
      <dgm:prSet presAssocID="{AF821C74-7C1C-41A6-8C26-7016A372DFD4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</dgm:pt>
    <dgm:pt modelId="{238C351A-1AD4-49BF-9664-05CC8E1C7BF0}" type="pres">
      <dgm:prSet presAssocID="{AF821C74-7C1C-41A6-8C26-7016A372DFD4}" presName="Accent" presStyleLbl="parChTrans1D1" presStyleIdx="2" presStyleCnt="6"/>
      <dgm:spPr/>
    </dgm:pt>
    <dgm:pt modelId="{10CC2287-4839-4824-B7D9-78A09868966E}" type="pres">
      <dgm:prSet presAssocID="{AF821C74-7C1C-41A6-8C26-7016A372DFD4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4450CFEB-9AC7-4330-8451-625F5DF74845}" type="pres">
      <dgm:prSet presAssocID="{0077230C-4E95-4E23-82C0-52451890F182}" presName="sibTrans" presStyleCnt="0"/>
      <dgm:spPr/>
    </dgm:pt>
    <dgm:pt modelId="{F41BD7E5-A7B7-4531-BEDC-D37790DF5F4B}" type="pres">
      <dgm:prSet presAssocID="{8A9436FE-709F-46E2-98FC-9F4EA2413238}" presName="composite" presStyleCnt="0"/>
      <dgm:spPr/>
    </dgm:pt>
    <dgm:pt modelId="{A6DB8FE5-D942-4D1F-A84C-53BF68E554AD}" type="pres">
      <dgm:prSet presAssocID="{8A9436FE-709F-46E2-98FC-9F4EA2413238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C3623ADC-09C4-4B95-9B18-0578C4E1374F}" type="pres">
      <dgm:prSet presAssocID="{8A9436FE-709F-46E2-98FC-9F4EA2413238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</dgm:pt>
    <dgm:pt modelId="{3FC4D546-11EA-4727-9475-1BB7FF8C96C9}" type="pres">
      <dgm:prSet presAssocID="{8A9436FE-709F-46E2-98FC-9F4EA2413238}" presName="Accent" presStyleLbl="parChTrans1D1" presStyleIdx="3" presStyleCnt="6"/>
      <dgm:spPr/>
    </dgm:pt>
    <dgm:pt modelId="{E833A485-3460-4BF6-9D5E-B44D5583212B}" type="pres">
      <dgm:prSet presAssocID="{8A9436FE-709F-46E2-98FC-9F4EA2413238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C1FC1B0A-5A95-438F-ADE0-911969A7359C}" type="pres">
      <dgm:prSet presAssocID="{BABF901D-690F-4471-9ABE-8E1E282FDB87}" presName="sibTrans" presStyleCnt="0"/>
      <dgm:spPr/>
    </dgm:pt>
    <dgm:pt modelId="{0F1A6576-EA58-4AE9-8999-30BDBADA5E57}" type="pres">
      <dgm:prSet presAssocID="{58B0917D-93CE-41DB-8F6F-E32158D329A0}" presName="composite" presStyleCnt="0"/>
      <dgm:spPr/>
    </dgm:pt>
    <dgm:pt modelId="{037CEFAC-A581-4FE6-95C9-A3C5C95D607D}" type="pres">
      <dgm:prSet presAssocID="{58B0917D-93CE-41DB-8F6F-E32158D329A0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915A7679-AA44-4DFE-9C62-FB68D50C4A3C}" type="pres">
      <dgm:prSet presAssocID="{58B0917D-93CE-41DB-8F6F-E32158D329A0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</dgm:pt>
    <dgm:pt modelId="{F009CC97-8B2C-4FAC-A282-4CB4B8435F4F}" type="pres">
      <dgm:prSet presAssocID="{58B0917D-93CE-41DB-8F6F-E32158D329A0}" presName="Accent" presStyleLbl="parChTrans1D1" presStyleIdx="4" presStyleCnt="6"/>
      <dgm:spPr/>
    </dgm:pt>
    <dgm:pt modelId="{D50F17AD-3F1A-4795-B32F-DFAAD51D61A7}" type="pres">
      <dgm:prSet presAssocID="{58B0917D-93CE-41DB-8F6F-E32158D329A0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21883E68-559E-473D-B8A6-49AF8AA6FE12}" type="pres">
      <dgm:prSet presAssocID="{E7104548-4A9E-4A6E-95A6-9747C392388F}" presName="sibTrans" presStyleCnt="0"/>
      <dgm:spPr/>
    </dgm:pt>
    <dgm:pt modelId="{695D05E5-DA2E-4412-8371-4FB5E7671D33}" type="pres">
      <dgm:prSet presAssocID="{1FDAB84E-B556-49D7-B104-057B814649F0}" presName="composite" presStyleCnt="0"/>
      <dgm:spPr/>
    </dgm:pt>
    <dgm:pt modelId="{9AF40EAD-4CAD-47E0-93DF-45D3F0E34B8E}" type="pres">
      <dgm:prSet presAssocID="{1FDAB84E-B556-49D7-B104-057B814649F0}" presName="First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7EF51097-1B02-45CC-9445-4D602A81EE19}" type="pres">
      <dgm:prSet presAssocID="{1FDAB84E-B556-49D7-B104-057B814649F0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</dgm:pt>
    <dgm:pt modelId="{E1D7AAD4-F928-4ADB-AE24-4DA2E9512562}" type="pres">
      <dgm:prSet presAssocID="{1FDAB84E-B556-49D7-B104-057B814649F0}" presName="Accent" presStyleLbl="parChTrans1D1" presStyleIdx="5" presStyleCnt="6"/>
      <dgm:spPr/>
    </dgm:pt>
    <dgm:pt modelId="{DF51A126-0300-4835-9A76-0E300E09E5D4}" type="pres">
      <dgm:prSet presAssocID="{1FDAB84E-B556-49D7-B104-057B814649F0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7E0E0B01-C355-4262-A34E-D55A13576864}" type="presOf" srcId="{59417555-AA8B-4435-873C-7F1618A0CB72}" destId="{71EFFAE6-A523-4449-B675-03C1EA2A83E7}" srcOrd="0" destOrd="0" presId="urn:microsoft.com/office/officeart/2011/layout/TabList#2"/>
    <dgm:cxn modelId="{82B95423-902D-41EF-AEFE-2585EEB869E6}" type="presOf" srcId="{BBCECDBE-35ED-4877-8ABC-450647E22DED}" destId="{D066F988-8C5E-4F5E-B778-9C0F08DF72FF}" srcOrd="0" destOrd="0" presId="urn:microsoft.com/office/officeart/2011/layout/TabList#2"/>
    <dgm:cxn modelId="{BC811B26-5CDB-45FD-A199-405C21F574A1}" srcId="{83ED3F3E-DCDF-4C5B-A94B-8BEE76D9A85F}" destId="{1FDAB84E-B556-49D7-B104-057B814649F0}" srcOrd="5" destOrd="0" parTransId="{92EE2CB7-26A9-4CE7-A023-BA84ED0EDD3E}" sibTransId="{C592372D-34E0-4606-A290-F48C3754AA0F}"/>
    <dgm:cxn modelId="{48D00029-80C1-4641-9EA7-D6B4E595178E}" srcId="{1FDAB84E-B556-49D7-B104-057B814649F0}" destId="{3C72742D-0A2A-42F9-8F63-FA9DC2909F1F}" srcOrd="1" destOrd="0" parTransId="{F28C6629-498C-4103-AA3F-93FAA2096B88}" sibTransId="{3B6DEE5D-E9B7-4726-AA94-F51338D64294}"/>
    <dgm:cxn modelId="{42867D2D-B2DB-4C8F-875C-A6BACA2F826D}" srcId="{AF821C74-7C1C-41A6-8C26-7016A372DFD4}" destId="{731B31D3-15F2-460D-87D7-40CE59F89C6B}" srcOrd="0" destOrd="0" parTransId="{D56022D4-9872-467E-82DF-9963E23DB744}" sibTransId="{CD8E4471-1F7C-4796-8CA1-FD444131AEC1}"/>
    <dgm:cxn modelId="{2A479231-1A97-458F-AF3C-ACAA4013220B}" srcId="{1FDAB84E-B556-49D7-B104-057B814649F0}" destId="{54F44D5E-CC55-4B6F-A0FB-8C9A4B3264FF}" srcOrd="0" destOrd="0" parTransId="{59F337E6-7267-4E64-B913-6B17274A040D}" sibTransId="{E18EA10F-5347-4493-95A2-77DE104A5837}"/>
    <dgm:cxn modelId="{DA7FB032-424F-4A69-A216-687C8FB0EBB3}" srcId="{58B0917D-93CE-41DB-8F6F-E32158D329A0}" destId="{CCFA9357-E5D0-4BB7-A573-DA5D5E16418D}" srcOrd="0" destOrd="0" parTransId="{2CFAD10D-3DFF-45B9-931E-108369596CAA}" sibTransId="{6D8AA1EE-A660-423A-B3AD-F88685E8F001}"/>
    <dgm:cxn modelId="{08E18460-8C67-4B85-95A3-A5D2408DC0B8}" srcId="{C0FB1C7B-B4F7-4071-93D0-E6D368747764}" destId="{C70D454E-DD2B-450A-8A29-339212A0AC2B}" srcOrd="0" destOrd="0" parTransId="{0CCF31FE-3BE2-4D76-8D75-EB2911186A41}" sibTransId="{23234FC0-C09E-4131-8823-C9F4F003F89A}"/>
    <dgm:cxn modelId="{AA8B0F43-BABB-4EFC-AD38-F8E31F871134}" srcId="{58B0917D-93CE-41DB-8F6F-E32158D329A0}" destId="{0EB0A7E9-5D47-4B9A-AA1F-8EB7F73C5AAA}" srcOrd="1" destOrd="0" parTransId="{D689A060-6331-46E9-B61D-5EC7A9727995}" sibTransId="{F1EFDDFE-77AB-451F-9700-05DF239ADDEA}"/>
    <dgm:cxn modelId="{1F642068-96A4-464A-AB5A-D3D5DD24FB3A}" type="presOf" srcId="{8A9436FE-709F-46E2-98FC-9F4EA2413238}" destId="{C3623ADC-09C4-4B95-9B18-0578C4E1374F}" srcOrd="0" destOrd="0" presId="urn:microsoft.com/office/officeart/2011/layout/TabList#2"/>
    <dgm:cxn modelId="{1DD47749-B680-4364-AB41-AE66AB7B24F6}" srcId="{E0DE43D0-76EE-46CD-8A1A-7DC38C5CEE7B}" destId="{818F7D8A-5766-49E6-BA32-92CD118C36DE}" srcOrd="1" destOrd="0" parTransId="{8E7A5A11-D455-4A6F-B269-31D11EFD4515}" sibTransId="{423B7094-233A-4B2A-813B-CDB853F474FF}"/>
    <dgm:cxn modelId="{72B2846A-0018-48DD-91ED-0B71C86EB391}" srcId="{AF821C74-7C1C-41A6-8C26-7016A372DFD4}" destId="{362D673E-D5CC-4192-B95B-C818FEA06224}" srcOrd="1" destOrd="0" parTransId="{E07FAE77-BE9F-4528-80AE-CB58E7E377E7}" sibTransId="{0583D42B-BDB7-4C77-9180-3779EF064583}"/>
    <dgm:cxn modelId="{29B5794C-5276-48F2-AC2B-97EC5FB41896}" srcId="{83ED3F3E-DCDF-4C5B-A94B-8BEE76D9A85F}" destId="{AF821C74-7C1C-41A6-8C26-7016A372DFD4}" srcOrd="2" destOrd="0" parTransId="{F4927227-7ABD-472E-B683-53900E4E16CC}" sibTransId="{0077230C-4E95-4E23-82C0-52451890F182}"/>
    <dgm:cxn modelId="{5495DE4D-598C-4290-A898-EBAEA78EB0B8}" type="presOf" srcId="{83ED3F3E-DCDF-4C5B-A94B-8BEE76D9A85F}" destId="{478E4CA8-C767-4B98-A824-1B106188174D}" srcOrd="0" destOrd="0" presId="urn:microsoft.com/office/officeart/2011/layout/TabList#2"/>
    <dgm:cxn modelId="{69E94D72-6966-4C3C-A5A0-C48E9C23E266}" srcId="{83ED3F3E-DCDF-4C5B-A94B-8BEE76D9A85F}" destId="{C0FB1C7B-B4F7-4071-93D0-E6D368747764}" srcOrd="1" destOrd="0" parTransId="{63F4CC40-2CE1-44C2-AB68-511FCBB2A323}" sibTransId="{42C7E3A8-20CD-47EA-BA92-A730302047E1}"/>
    <dgm:cxn modelId="{FC5D5D74-754D-4E52-B9E1-7C5204CC2F2A}" type="presOf" srcId="{818F7D8A-5766-49E6-BA32-92CD118C36DE}" destId="{E5EE7E02-228C-437C-A9DD-B93D13BDA978}" srcOrd="0" destOrd="0" presId="urn:microsoft.com/office/officeart/2011/layout/TabList#2"/>
    <dgm:cxn modelId="{3B9CD874-6228-437A-ABAB-E8BC9F39BF45}" srcId="{8A9436FE-709F-46E2-98FC-9F4EA2413238}" destId="{C03D9E2C-6780-455F-9D65-F84D93CD8928}" srcOrd="1" destOrd="0" parTransId="{A50A4FBF-9B24-4497-AFE4-0B7C5592CA60}" sibTransId="{B8968885-0155-40E4-988C-E7C015E60D1F}"/>
    <dgm:cxn modelId="{6D62BD76-8DC8-40CA-8FA3-CF068ADA854F}" type="presOf" srcId="{54F44D5E-CC55-4B6F-A0FB-8C9A4B3264FF}" destId="{9AF40EAD-4CAD-47E0-93DF-45D3F0E34B8E}" srcOrd="0" destOrd="0" presId="urn:microsoft.com/office/officeart/2011/layout/TabList#2"/>
    <dgm:cxn modelId="{9A9F3A7A-9578-48B6-A062-EAB3066B6B67}" type="presOf" srcId="{42ACC06F-3E20-41AC-A83A-80F4F65633C4}" destId="{A6DB8FE5-D942-4D1F-A84C-53BF68E554AD}" srcOrd="0" destOrd="0" presId="urn:microsoft.com/office/officeart/2011/layout/TabList#2"/>
    <dgm:cxn modelId="{6D33DA83-1E70-407D-97FC-DA739A2BA535}" srcId="{83ED3F3E-DCDF-4C5B-A94B-8BEE76D9A85F}" destId="{E0DE43D0-76EE-46CD-8A1A-7DC38C5CEE7B}" srcOrd="0" destOrd="0" parTransId="{75FCBC9A-00D4-4956-9BC9-0AE157E390CB}" sibTransId="{0FB2F22F-5F9B-475D-A35E-CF88C3CF1844}"/>
    <dgm:cxn modelId="{B7474184-BF65-4319-A36F-94722D3BD491}" type="presOf" srcId="{3C72742D-0A2A-42F9-8F63-FA9DC2909F1F}" destId="{DF51A126-0300-4835-9A76-0E300E09E5D4}" srcOrd="0" destOrd="0" presId="urn:microsoft.com/office/officeart/2011/layout/TabList#2"/>
    <dgm:cxn modelId="{95993785-B875-4A87-A6B5-C0C2DD097F24}" srcId="{8A9436FE-709F-46E2-98FC-9F4EA2413238}" destId="{42ACC06F-3E20-41AC-A83A-80F4F65633C4}" srcOrd="0" destOrd="0" parTransId="{089B8AC4-5D6E-49DB-8D35-026E2031646F}" sibTransId="{B2752BE6-118B-492F-8843-C262BC4810F8}"/>
    <dgm:cxn modelId="{B76CAB87-BDEB-4B17-B9E6-57B9E9D12268}" type="presOf" srcId="{362D673E-D5CC-4192-B95B-C818FEA06224}" destId="{10CC2287-4839-4824-B7D9-78A09868966E}" srcOrd="0" destOrd="0" presId="urn:microsoft.com/office/officeart/2011/layout/TabList#2"/>
    <dgm:cxn modelId="{D924C289-E136-44E3-A1C6-87E574A1464E}" srcId="{E0DE43D0-76EE-46CD-8A1A-7DC38C5CEE7B}" destId="{59417555-AA8B-4435-873C-7F1618A0CB72}" srcOrd="0" destOrd="0" parTransId="{FE50927D-E05A-48F4-997D-1FBA185A1DBA}" sibTransId="{8357F552-B85D-49B9-8F9B-5E93629A17A2}"/>
    <dgm:cxn modelId="{9E5A438B-8C9D-4843-B63D-78646E5C69FB}" type="presOf" srcId="{C0FB1C7B-B4F7-4071-93D0-E6D368747764}" destId="{C4E08439-1257-4169-9EAB-E63CDDA158B1}" srcOrd="0" destOrd="0" presId="urn:microsoft.com/office/officeart/2011/layout/TabList#2"/>
    <dgm:cxn modelId="{A36DFF8B-4841-4EB4-89C4-39E384EEC4F4}" type="presOf" srcId="{731B31D3-15F2-460D-87D7-40CE59F89C6B}" destId="{B95E90BC-9245-4E4F-8730-9E793EC9EF72}" srcOrd="0" destOrd="0" presId="urn:microsoft.com/office/officeart/2011/layout/TabList#2"/>
    <dgm:cxn modelId="{1290E89B-2651-494D-8024-B89253E1722C}" type="presOf" srcId="{58B0917D-93CE-41DB-8F6F-E32158D329A0}" destId="{915A7679-AA44-4DFE-9C62-FB68D50C4A3C}" srcOrd="0" destOrd="0" presId="urn:microsoft.com/office/officeart/2011/layout/TabList#2"/>
    <dgm:cxn modelId="{C794CCA6-672B-4FCD-885D-2CFF9B3895B4}" type="presOf" srcId="{CCFA9357-E5D0-4BB7-A573-DA5D5E16418D}" destId="{037CEFAC-A581-4FE6-95C9-A3C5C95D607D}" srcOrd="0" destOrd="0" presId="urn:microsoft.com/office/officeart/2011/layout/TabList#2"/>
    <dgm:cxn modelId="{27E66EA8-77E0-4A13-813B-939EEC017205}" type="presOf" srcId="{1FDAB84E-B556-49D7-B104-057B814649F0}" destId="{7EF51097-1B02-45CC-9445-4D602A81EE19}" srcOrd="0" destOrd="0" presId="urn:microsoft.com/office/officeart/2011/layout/TabList#2"/>
    <dgm:cxn modelId="{DB6992BA-012E-48B2-8F6D-A45E642E2301}" type="presOf" srcId="{C70D454E-DD2B-450A-8A29-339212A0AC2B}" destId="{F743D5E4-8F0D-4161-8C0B-24641FB89F3D}" srcOrd="0" destOrd="0" presId="urn:microsoft.com/office/officeart/2011/layout/TabList#2"/>
    <dgm:cxn modelId="{80444EC6-C5A6-47E2-B7AA-301032E7492F}" type="presOf" srcId="{C03D9E2C-6780-455F-9D65-F84D93CD8928}" destId="{E833A485-3460-4BF6-9D5E-B44D5583212B}" srcOrd="0" destOrd="0" presId="urn:microsoft.com/office/officeart/2011/layout/TabList#2"/>
    <dgm:cxn modelId="{118C58C7-EF60-4145-8530-E2CB620A0FB4}" srcId="{83ED3F3E-DCDF-4C5B-A94B-8BEE76D9A85F}" destId="{8A9436FE-709F-46E2-98FC-9F4EA2413238}" srcOrd="3" destOrd="0" parTransId="{000AFBE6-19A7-4655-8208-F8EACC08002F}" sibTransId="{BABF901D-690F-4471-9ABE-8E1E282FDB87}"/>
    <dgm:cxn modelId="{44D37ECC-4C90-45A6-B153-A60A34D69AB9}" type="presOf" srcId="{AF821C74-7C1C-41A6-8C26-7016A372DFD4}" destId="{5EC3A448-CE4A-4377-A926-EDB976C4CEEF}" srcOrd="0" destOrd="0" presId="urn:microsoft.com/office/officeart/2011/layout/TabList#2"/>
    <dgm:cxn modelId="{8FD69ED5-2CD7-41FC-9090-78FD51718335}" type="presOf" srcId="{0EB0A7E9-5D47-4B9A-AA1F-8EB7F73C5AAA}" destId="{D50F17AD-3F1A-4795-B32F-DFAAD51D61A7}" srcOrd="0" destOrd="0" presId="urn:microsoft.com/office/officeart/2011/layout/TabList#2"/>
    <dgm:cxn modelId="{73A11EE2-C2C3-4003-AB80-6C234E6B1EE9}" srcId="{C0FB1C7B-B4F7-4071-93D0-E6D368747764}" destId="{BBCECDBE-35ED-4877-8ABC-450647E22DED}" srcOrd="1" destOrd="0" parTransId="{A9888CA0-E883-4378-9B51-ECEE8F651C11}" sibTransId="{25F1F975-997D-4D25-B2A6-DD4A4CC88B80}"/>
    <dgm:cxn modelId="{9BFA7AEA-A499-45C0-8556-6588A84F81F2}" srcId="{83ED3F3E-DCDF-4C5B-A94B-8BEE76D9A85F}" destId="{58B0917D-93CE-41DB-8F6F-E32158D329A0}" srcOrd="4" destOrd="0" parTransId="{9C45564C-19DB-4FA5-93AF-F4C898EBE132}" sibTransId="{E7104548-4A9E-4A6E-95A6-9747C392388F}"/>
    <dgm:cxn modelId="{A698E0F6-46B4-4859-AB01-F8888CA59A44}" type="presOf" srcId="{E0DE43D0-76EE-46CD-8A1A-7DC38C5CEE7B}" destId="{B1FBEEBE-94DE-4E85-AC3E-44FBD3103996}" srcOrd="0" destOrd="0" presId="urn:microsoft.com/office/officeart/2011/layout/TabList#2"/>
    <dgm:cxn modelId="{382743B0-6DFE-42DB-8313-B61765C384E1}" type="presParOf" srcId="{478E4CA8-C767-4B98-A824-1B106188174D}" destId="{32A40660-2F58-4F63-A785-E559D57DF7FC}" srcOrd="0" destOrd="0" presId="urn:microsoft.com/office/officeart/2011/layout/TabList#2"/>
    <dgm:cxn modelId="{9AB3504B-3B1D-4999-AD17-3B6EBD3A777E}" type="presParOf" srcId="{32A40660-2F58-4F63-A785-E559D57DF7FC}" destId="{71EFFAE6-A523-4449-B675-03C1EA2A83E7}" srcOrd="0" destOrd="0" presId="urn:microsoft.com/office/officeart/2011/layout/TabList#2"/>
    <dgm:cxn modelId="{0BAB4E52-328E-43B1-A110-627137359DD6}" type="presParOf" srcId="{32A40660-2F58-4F63-A785-E559D57DF7FC}" destId="{B1FBEEBE-94DE-4E85-AC3E-44FBD3103996}" srcOrd="1" destOrd="0" presId="urn:microsoft.com/office/officeart/2011/layout/TabList#2"/>
    <dgm:cxn modelId="{49C43F65-3F69-4863-BCAC-2F94F95F32E4}" type="presParOf" srcId="{32A40660-2F58-4F63-A785-E559D57DF7FC}" destId="{C43CB860-B91E-4AB4-BCA9-D422815751BA}" srcOrd="2" destOrd="0" presId="urn:microsoft.com/office/officeart/2011/layout/TabList#2"/>
    <dgm:cxn modelId="{49B2D79E-F59D-496B-A378-6A786AB73146}" type="presParOf" srcId="{478E4CA8-C767-4B98-A824-1B106188174D}" destId="{E5EE7E02-228C-437C-A9DD-B93D13BDA978}" srcOrd="1" destOrd="0" presId="urn:microsoft.com/office/officeart/2011/layout/TabList#2"/>
    <dgm:cxn modelId="{7A981F73-E273-4EC3-84D7-5B585E5C2E99}" type="presParOf" srcId="{478E4CA8-C767-4B98-A824-1B106188174D}" destId="{E5E103A9-FC41-4725-9C5C-826E2FC34916}" srcOrd="2" destOrd="0" presId="urn:microsoft.com/office/officeart/2011/layout/TabList#2"/>
    <dgm:cxn modelId="{35355324-E58D-456F-80D8-C168372C6D20}" type="presParOf" srcId="{478E4CA8-C767-4B98-A824-1B106188174D}" destId="{6B2E32B7-2FE4-43C6-AEEB-8098F67BD3C3}" srcOrd="3" destOrd="0" presId="urn:microsoft.com/office/officeart/2011/layout/TabList#2"/>
    <dgm:cxn modelId="{6BB0C55F-3DC7-450D-8ED1-63DBA4322D1E}" type="presParOf" srcId="{6B2E32B7-2FE4-43C6-AEEB-8098F67BD3C3}" destId="{F743D5E4-8F0D-4161-8C0B-24641FB89F3D}" srcOrd="0" destOrd="0" presId="urn:microsoft.com/office/officeart/2011/layout/TabList#2"/>
    <dgm:cxn modelId="{C2DEB6BF-1C85-41F8-89BB-ECB8691E03F8}" type="presParOf" srcId="{6B2E32B7-2FE4-43C6-AEEB-8098F67BD3C3}" destId="{C4E08439-1257-4169-9EAB-E63CDDA158B1}" srcOrd="1" destOrd="0" presId="urn:microsoft.com/office/officeart/2011/layout/TabList#2"/>
    <dgm:cxn modelId="{2138393E-6E02-46EA-A3F7-8094E2693483}" type="presParOf" srcId="{6B2E32B7-2FE4-43C6-AEEB-8098F67BD3C3}" destId="{5B2D4C6F-8AAA-4517-9AB9-78EE77CC96C0}" srcOrd="2" destOrd="0" presId="urn:microsoft.com/office/officeart/2011/layout/TabList#2"/>
    <dgm:cxn modelId="{C6224494-3187-44B6-834E-EEEF0B212F88}" type="presParOf" srcId="{478E4CA8-C767-4B98-A824-1B106188174D}" destId="{D066F988-8C5E-4F5E-B778-9C0F08DF72FF}" srcOrd="4" destOrd="0" presId="urn:microsoft.com/office/officeart/2011/layout/TabList#2"/>
    <dgm:cxn modelId="{FFB6E994-1BEC-4FEF-A999-DE265B6C6340}" type="presParOf" srcId="{478E4CA8-C767-4B98-A824-1B106188174D}" destId="{E564534E-8714-475F-8ABF-0DD03042B7A0}" srcOrd="5" destOrd="0" presId="urn:microsoft.com/office/officeart/2011/layout/TabList#2"/>
    <dgm:cxn modelId="{B3608215-5D66-4B16-8844-33CEDE7C1F89}" type="presParOf" srcId="{478E4CA8-C767-4B98-A824-1B106188174D}" destId="{11510CF8-CED5-41EA-81AC-656ED333A6DB}" srcOrd="6" destOrd="0" presId="urn:microsoft.com/office/officeart/2011/layout/TabList#2"/>
    <dgm:cxn modelId="{8C3D95C7-3208-4E92-8600-DEA58DDBA52A}" type="presParOf" srcId="{11510CF8-CED5-41EA-81AC-656ED333A6DB}" destId="{B95E90BC-9245-4E4F-8730-9E793EC9EF72}" srcOrd="0" destOrd="0" presId="urn:microsoft.com/office/officeart/2011/layout/TabList#2"/>
    <dgm:cxn modelId="{FFA73E97-CEB5-4CCD-9B26-796F1E65BE63}" type="presParOf" srcId="{11510CF8-CED5-41EA-81AC-656ED333A6DB}" destId="{5EC3A448-CE4A-4377-A926-EDB976C4CEEF}" srcOrd="1" destOrd="0" presId="urn:microsoft.com/office/officeart/2011/layout/TabList#2"/>
    <dgm:cxn modelId="{94F19D06-7E9B-417A-BD54-6151194F9406}" type="presParOf" srcId="{11510CF8-CED5-41EA-81AC-656ED333A6DB}" destId="{238C351A-1AD4-49BF-9664-05CC8E1C7BF0}" srcOrd="2" destOrd="0" presId="urn:microsoft.com/office/officeart/2011/layout/TabList#2"/>
    <dgm:cxn modelId="{086B0804-7B1D-4B93-BFCB-8168882DED33}" type="presParOf" srcId="{478E4CA8-C767-4B98-A824-1B106188174D}" destId="{10CC2287-4839-4824-B7D9-78A09868966E}" srcOrd="7" destOrd="0" presId="urn:microsoft.com/office/officeart/2011/layout/TabList#2"/>
    <dgm:cxn modelId="{E56FD8A6-78D6-4E54-A6D5-3A8E15DE8CB9}" type="presParOf" srcId="{478E4CA8-C767-4B98-A824-1B106188174D}" destId="{4450CFEB-9AC7-4330-8451-625F5DF74845}" srcOrd="8" destOrd="0" presId="urn:microsoft.com/office/officeart/2011/layout/TabList#2"/>
    <dgm:cxn modelId="{F67D3A1A-803C-4CC7-942B-9471381AA53A}" type="presParOf" srcId="{478E4CA8-C767-4B98-A824-1B106188174D}" destId="{F41BD7E5-A7B7-4531-BEDC-D37790DF5F4B}" srcOrd="9" destOrd="0" presId="urn:microsoft.com/office/officeart/2011/layout/TabList#2"/>
    <dgm:cxn modelId="{523A9E9E-F7A5-4E81-A683-37F8A9BA769D}" type="presParOf" srcId="{F41BD7E5-A7B7-4531-BEDC-D37790DF5F4B}" destId="{A6DB8FE5-D942-4D1F-A84C-53BF68E554AD}" srcOrd="0" destOrd="0" presId="urn:microsoft.com/office/officeart/2011/layout/TabList#2"/>
    <dgm:cxn modelId="{C76F7E40-CEB7-40DE-ADF1-1830D540B7CF}" type="presParOf" srcId="{F41BD7E5-A7B7-4531-BEDC-D37790DF5F4B}" destId="{C3623ADC-09C4-4B95-9B18-0578C4E1374F}" srcOrd="1" destOrd="0" presId="urn:microsoft.com/office/officeart/2011/layout/TabList#2"/>
    <dgm:cxn modelId="{B32283BB-F3B3-4F04-A8A8-5D8E80060B56}" type="presParOf" srcId="{F41BD7E5-A7B7-4531-BEDC-D37790DF5F4B}" destId="{3FC4D546-11EA-4727-9475-1BB7FF8C96C9}" srcOrd="2" destOrd="0" presId="urn:microsoft.com/office/officeart/2011/layout/TabList#2"/>
    <dgm:cxn modelId="{76A0F797-7ADA-4662-A864-098C9261B6F4}" type="presParOf" srcId="{478E4CA8-C767-4B98-A824-1B106188174D}" destId="{E833A485-3460-4BF6-9D5E-B44D5583212B}" srcOrd="10" destOrd="0" presId="urn:microsoft.com/office/officeart/2011/layout/TabList#2"/>
    <dgm:cxn modelId="{7579FECA-72B0-4A8E-BD24-27C01A7203AC}" type="presParOf" srcId="{478E4CA8-C767-4B98-A824-1B106188174D}" destId="{C1FC1B0A-5A95-438F-ADE0-911969A7359C}" srcOrd="11" destOrd="0" presId="urn:microsoft.com/office/officeart/2011/layout/TabList#2"/>
    <dgm:cxn modelId="{73A44B8F-F4C0-4A5C-A454-39BD04AEEADD}" type="presParOf" srcId="{478E4CA8-C767-4B98-A824-1B106188174D}" destId="{0F1A6576-EA58-4AE9-8999-30BDBADA5E57}" srcOrd="12" destOrd="0" presId="urn:microsoft.com/office/officeart/2011/layout/TabList#2"/>
    <dgm:cxn modelId="{A74566F3-064D-4361-9E46-8238D9E13914}" type="presParOf" srcId="{0F1A6576-EA58-4AE9-8999-30BDBADA5E57}" destId="{037CEFAC-A581-4FE6-95C9-A3C5C95D607D}" srcOrd="0" destOrd="0" presId="urn:microsoft.com/office/officeart/2011/layout/TabList#2"/>
    <dgm:cxn modelId="{137C0DD9-0DD9-4FBF-9961-C2590C72FA7D}" type="presParOf" srcId="{0F1A6576-EA58-4AE9-8999-30BDBADA5E57}" destId="{915A7679-AA44-4DFE-9C62-FB68D50C4A3C}" srcOrd="1" destOrd="0" presId="urn:microsoft.com/office/officeart/2011/layout/TabList#2"/>
    <dgm:cxn modelId="{0DBDDCE5-048E-4634-9659-D16829C781A0}" type="presParOf" srcId="{0F1A6576-EA58-4AE9-8999-30BDBADA5E57}" destId="{F009CC97-8B2C-4FAC-A282-4CB4B8435F4F}" srcOrd="2" destOrd="0" presId="urn:microsoft.com/office/officeart/2011/layout/TabList#2"/>
    <dgm:cxn modelId="{D5E9D95F-678A-464F-824C-788AF5B56ECB}" type="presParOf" srcId="{478E4CA8-C767-4B98-A824-1B106188174D}" destId="{D50F17AD-3F1A-4795-B32F-DFAAD51D61A7}" srcOrd="13" destOrd="0" presId="urn:microsoft.com/office/officeart/2011/layout/TabList#2"/>
    <dgm:cxn modelId="{DB458826-43BC-4036-883A-4A0DB07C805E}" type="presParOf" srcId="{478E4CA8-C767-4B98-A824-1B106188174D}" destId="{21883E68-559E-473D-B8A6-49AF8AA6FE12}" srcOrd="14" destOrd="0" presId="urn:microsoft.com/office/officeart/2011/layout/TabList#2"/>
    <dgm:cxn modelId="{9FFAD6B6-4D69-48BA-BE60-8BC2B23F3F18}" type="presParOf" srcId="{478E4CA8-C767-4B98-A824-1B106188174D}" destId="{695D05E5-DA2E-4412-8371-4FB5E7671D33}" srcOrd="15" destOrd="0" presId="urn:microsoft.com/office/officeart/2011/layout/TabList#2"/>
    <dgm:cxn modelId="{8B481EC9-993D-4825-8C0B-65AB0E6932BE}" type="presParOf" srcId="{695D05E5-DA2E-4412-8371-4FB5E7671D33}" destId="{9AF40EAD-4CAD-47E0-93DF-45D3F0E34B8E}" srcOrd="0" destOrd="0" presId="urn:microsoft.com/office/officeart/2011/layout/TabList#2"/>
    <dgm:cxn modelId="{44ECE4E6-3FF3-424D-AA36-F55BB7B0189E}" type="presParOf" srcId="{695D05E5-DA2E-4412-8371-4FB5E7671D33}" destId="{7EF51097-1B02-45CC-9445-4D602A81EE19}" srcOrd="1" destOrd="0" presId="urn:microsoft.com/office/officeart/2011/layout/TabList#2"/>
    <dgm:cxn modelId="{568BEDB9-D0D1-45A9-932B-5D2F5CD3F037}" type="presParOf" srcId="{695D05E5-DA2E-4412-8371-4FB5E7671D33}" destId="{E1D7AAD4-F928-4ADB-AE24-4DA2E9512562}" srcOrd="2" destOrd="0" presId="urn:microsoft.com/office/officeart/2011/layout/TabList#2"/>
    <dgm:cxn modelId="{EB2243BD-3795-4836-8D0A-B5E178987D85}" type="presParOf" srcId="{478E4CA8-C767-4B98-A824-1B106188174D}" destId="{DF51A126-0300-4835-9A76-0E300E09E5D4}" srcOrd="16" destOrd="0" presId="urn:microsoft.com/office/officeart/2011/layout/Tab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7AAD4-F928-4ADB-AE24-4DA2E9512562}">
      <dsp:nvSpPr>
        <dsp:cNvPr id="0" name=""/>
        <dsp:cNvSpPr/>
      </dsp:nvSpPr>
      <dsp:spPr>
        <a:xfrm>
          <a:off x="0" y="4422753"/>
          <a:ext cx="857769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9CC97-8B2C-4FAC-A282-4CB4B8435F4F}">
      <dsp:nvSpPr>
        <dsp:cNvPr id="0" name=""/>
        <dsp:cNvSpPr/>
      </dsp:nvSpPr>
      <dsp:spPr>
        <a:xfrm>
          <a:off x="0" y="3592850"/>
          <a:ext cx="857769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4D546-11EA-4727-9475-1BB7FF8C96C9}">
      <dsp:nvSpPr>
        <dsp:cNvPr id="0" name=""/>
        <dsp:cNvSpPr/>
      </dsp:nvSpPr>
      <dsp:spPr>
        <a:xfrm>
          <a:off x="0" y="2762947"/>
          <a:ext cx="857769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C351A-1AD4-49BF-9664-05CC8E1C7BF0}">
      <dsp:nvSpPr>
        <dsp:cNvPr id="0" name=""/>
        <dsp:cNvSpPr/>
      </dsp:nvSpPr>
      <dsp:spPr>
        <a:xfrm>
          <a:off x="0" y="1933044"/>
          <a:ext cx="857769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D4C6F-8AAA-4517-9AB9-78EE77CC96C0}">
      <dsp:nvSpPr>
        <dsp:cNvPr id="0" name=""/>
        <dsp:cNvSpPr/>
      </dsp:nvSpPr>
      <dsp:spPr>
        <a:xfrm>
          <a:off x="0" y="1103141"/>
          <a:ext cx="857769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CB860-B91E-4AB4-BCA9-D422815751BA}">
      <dsp:nvSpPr>
        <dsp:cNvPr id="0" name=""/>
        <dsp:cNvSpPr/>
      </dsp:nvSpPr>
      <dsp:spPr>
        <a:xfrm>
          <a:off x="0" y="273238"/>
          <a:ext cx="857769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FFAE6-A523-4449-B675-03C1EA2A83E7}">
      <dsp:nvSpPr>
        <dsp:cNvPr id="0" name=""/>
        <dsp:cNvSpPr/>
      </dsp:nvSpPr>
      <dsp:spPr>
        <a:xfrm>
          <a:off x="2230200" y="1165"/>
          <a:ext cx="6347493" cy="2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 </a:t>
          </a:r>
          <a:endParaRPr lang="zh-CN" altLang="en-US" sz="1400" b="1" kern="1200" dirty="0"/>
        </a:p>
      </dsp:txBody>
      <dsp:txXfrm>
        <a:off x="2230200" y="1165"/>
        <a:ext cx="6347493" cy="272072"/>
      </dsp:txXfrm>
    </dsp:sp>
    <dsp:sp modelId="{B1FBEEBE-94DE-4E85-AC3E-44FBD3103996}">
      <dsp:nvSpPr>
        <dsp:cNvPr id="0" name=""/>
        <dsp:cNvSpPr/>
      </dsp:nvSpPr>
      <dsp:spPr>
        <a:xfrm>
          <a:off x="0" y="0"/>
          <a:ext cx="2230200" cy="272072"/>
        </a:xfrm>
        <a:prstGeom prst="round2SameRect">
          <a:avLst>
            <a:gd name="adj1" fmla="val 16670"/>
            <a:gd name="adj2" fmla="val 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Bug triage</a:t>
          </a:r>
          <a:endParaRPr lang="zh-CN" altLang="en-US" sz="1400" b="1" kern="1200" dirty="0"/>
        </a:p>
      </dsp:txBody>
      <dsp:txXfrm>
        <a:off x="13284" y="13284"/>
        <a:ext cx="2203632" cy="258788"/>
      </dsp:txXfrm>
    </dsp:sp>
    <dsp:sp modelId="{E5EE7E02-228C-437C-A9DD-B93D13BDA978}">
      <dsp:nvSpPr>
        <dsp:cNvPr id="0" name=""/>
        <dsp:cNvSpPr/>
      </dsp:nvSpPr>
      <dsp:spPr>
        <a:xfrm>
          <a:off x="0" y="273238"/>
          <a:ext cx="8577694" cy="54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/>
            <a:t>Given a new bug report, how to find a developer to fix this new bug?</a:t>
          </a:r>
          <a:endParaRPr lang="zh-CN" altLang="en-US" sz="1400" b="1" kern="1200" dirty="0"/>
        </a:p>
      </dsp:txBody>
      <dsp:txXfrm>
        <a:off x="0" y="273238"/>
        <a:ext cx="8577694" cy="544226"/>
      </dsp:txXfrm>
    </dsp:sp>
    <dsp:sp modelId="{F743D5E4-8F0D-4161-8C0B-24641FB89F3D}">
      <dsp:nvSpPr>
        <dsp:cNvPr id="0" name=""/>
        <dsp:cNvSpPr/>
      </dsp:nvSpPr>
      <dsp:spPr>
        <a:xfrm>
          <a:off x="2230200" y="831068"/>
          <a:ext cx="6347493" cy="2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 </a:t>
          </a:r>
          <a:endParaRPr lang="zh-CN" altLang="en-US" sz="1400" b="1" kern="1200" dirty="0"/>
        </a:p>
      </dsp:txBody>
      <dsp:txXfrm>
        <a:off x="2230200" y="831068"/>
        <a:ext cx="6347493" cy="272072"/>
      </dsp:txXfrm>
    </dsp:sp>
    <dsp:sp modelId="{C4E08439-1257-4169-9EAB-E63CDDA158B1}">
      <dsp:nvSpPr>
        <dsp:cNvPr id="0" name=""/>
        <dsp:cNvSpPr/>
      </dsp:nvSpPr>
      <dsp:spPr>
        <a:xfrm>
          <a:off x="0" y="831068"/>
          <a:ext cx="2230200" cy="272072"/>
        </a:xfrm>
        <a:prstGeom prst="round2SameRect">
          <a:avLst>
            <a:gd name="adj1" fmla="val 16670"/>
            <a:gd name="adj2" fmla="val 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Reopened bug prediction</a:t>
          </a:r>
          <a:endParaRPr lang="zh-CN" altLang="en-US" sz="1400" b="1" kern="1200" dirty="0"/>
        </a:p>
      </dsp:txBody>
      <dsp:txXfrm>
        <a:off x="13284" y="844352"/>
        <a:ext cx="2203632" cy="258788"/>
      </dsp:txXfrm>
    </dsp:sp>
    <dsp:sp modelId="{D066F988-8C5E-4F5E-B778-9C0F08DF72FF}">
      <dsp:nvSpPr>
        <dsp:cNvPr id="0" name=""/>
        <dsp:cNvSpPr/>
      </dsp:nvSpPr>
      <dsp:spPr>
        <a:xfrm>
          <a:off x="0" y="1103141"/>
          <a:ext cx="8577694" cy="54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/>
            <a:t> How to predict which closed bug reports will be opened again in the future ?</a:t>
          </a:r>
          <a:endParaRPr lang="zh-CN" altLang="en-US" sz="1400" b="1" kern="1200" dirty="0"/>
        </a:p>
      </dsp:txBody>
      <dsp:txXfrm>
        <a:off x="0" y="1103141"/>
        <a:ext cx="8577694" cy="544226"/>
      </dsp:txXfrm>
    </dsp:sp>
    <dsp:sp modelId="{B95E90BC-9245-4E4F-8730-9E793EC9EF72}">
      <dsp:nvSpPr>
        <dsp:cNvPr id="0" name=""/>
        <dsp:cNvSpPr/>
      </dsp:nvSpPr>
      <dsp:spPr>
        <a:xfrm>
          <a:off x="2230200" y="1660971"/>
          <a:ext cx="6347493" cy="2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 </a:t>
          </a:r>
          <a:endParaRPr lang="zh-CN" altLang="en-US" sz="1400" b="1" kern="1200" dirty="0"/>
        </a:p>
      </dsp:txBody>
      <dsp:txXfrm>
        <a:off x="2230200" y="1660971"/>
        <a:ext cx="6347493" cy="272072"/>
      </dsp:txXfrm>
    </dsp:sp>
    <dsp:sp modelId="{5EC3A448-CE4A-4377-A926-EDB976C4CEEF}">
      <dsp:nvSpPr>
        <dsp:cNvPr id="0" name=""/>
        <dsp:cNvSpPr/>
      </dsp:nvSpPr>
      <dsp:spPr>
        <a:xfrm>
          <a:off x="0" y="1660971"/>
          <a:ext cx="2230200" cy="272072"/>
        </a:xfrm>
        <a:prstGeom prst="round2SameRect">
          <a:avLst>
            <a:gd name="adj1" fmla="val 16670"/>
            <a:gd name="adj2" fmla="val 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Severity identification</a:t>
          </a:r>
          <a:endParaRPr lang="zh-CN" altLang="en-US" sz="1400" b="1" kern="1200" dirty="0"/>
        </a:p>
      </dsp:txBody>
      <dsp:txXfrm>
        <a:off x="13284" y="1674255"/>
        <a:ext cx="2203632" cy="258788"/>
      </dsp:txXfrm>
    </dsp:sp>
    <dsp:sp modelId="{10CC2287-4839-4824-B7D9-78A09868966E}">
      <dsp:nvSpPr>
        <dsp:cNvPr id="0" name=""/>
        <dsp:cNvSpPr/>
      </dsp:nvSpPr>
      <dsp:spPr>
        <a:xfrm>
          <a:off x="0" y="1933044"/>
          <a:ext cx="8577694" cy="54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/>
            <a:t> Given a new bug report, how to rank its severity ?</a:t>
          </a:r>
          <a:endParaRPr lang="zh-CN" altLang="en-US" sz="1400" b="1" kern="1200" dirty="0"/>
        </a:p>
      </dsp:txBody>
      <dsp:txXfrm>
        <a:off x="0" y="1933044"/>
        <a:ext cx="8577694" cy="544226"/>
      </dsp:txXfrm>
    </dsp:sp>
    <dsp:sp modelId="{A6DB8FE5-D942-4D1F-A84C-53BF68E554AD}">
      <dsp:nvSpPr>
        <dsp:cNvPr id="0" name=""/>
        <dsp:cNvSpPr/>
      </dsp:nvSpPr>
      <dsp:spPr>
        <a:xfrm>
          <a:off x="2230200" y="2490874"/>
          <a:ext cx="6347493" cy="2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 dirty="0"/>
        </a:p>
      </dsp:txBody>
      <dsp:txXfrm>
        <a:off x="2230200" y="2490874"/>
        <a:ext cx="6347493" cy="272072"/>
      </dsp:txXfrm>
    </dsp:sp>
    <dsp:sp modelId="{C3623ADC-09C4-4B95-9B18-0578C4E1374F}">
      <dsp:nvSpPr>
        <dsp:cNvPr id="0" name=""/>
        <dsp:cNvSpPr/>
      </dsp:nvSpPr>
      <dsp:spPr>
        <a:xfrm>
          <a:off x="0" y="2490874"/>
          <a:ext cx="2230200" cy="272072"/>
        </a:xfrm>
        <a:prstGeom prst="round2SameRect">
          <a:avLst>
            <a:gd name="adj1" fmla="val 16670"/>
            <a:gd name="adj2" fmla="val 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Duplicate bug detection</a:t>
          </a:r>
          <a:endParaRPr lang="zh-CN" altLang="en-US" sz="1400" b="1" kern="1200" dirty="0"/>
        </a:p>
      </dsp:txBody>
      <dsp:txXfrm>
        <a:off x="13284" y="2504158"/>
        <a:ext cx="2203632" cy="258788"/>
      </dsp:txXfrm>
    </dsp:sp>
    <dsp:sp modelId="{E833A485-3460-4BF6-9D5E-B44D5583212B}">
      <dsp:nvSpPr>
        <dsp:cNvPr id="0" name=""/>
        <dsp:cNvSpPr/>
      </dsp:nvSpPr>
      <dsp:spPr>
        <a:xfrm>
          <a:off x="0" y="2762947"/>
          <a:ext cx="8577694" cy="54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/>
            <a:t>How to find duplicate bug reports in bug repositories? </a:t>
          </a:r>
          <a:endParaRPr lang="zh-CN" altLang="en-US" sz="1400" b="1" kern="1200" dirty="0"/>
        </a:p>
      </dsp:txBody>
      <dsp:txXfrm>
        <a:off x="0" y="2762947"/>
        <a:ext cx="8577694" cy="544226"/>
      </dsp:txXfrm>
    </dsp:sp>
    <dsp:sp modelId="{037CEFAC-A581-4FE6-95C9-A3C5C95D607D}">
      <dsp:nvSpPr>
        <dsp:cNvPr id="0" name=""/>
        <dsp:cNvSpPr/>
      </dsp:nvSpPr>
      <dsp:spPr>
        <a:xfrm>
          <a:off x="2230200" y="3320777"/>
          <a:ext cx="6347493" cy="2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 dirty="0"/>
        </a:p>
      </dsp:txBody>
      <dsp:txXfrm>
        <a:off x="2230200" y="3320777"/>
        <a:ext cx="6347493" cy="272072"/>
      </dsp:txXfrm>
    </dsp:sp>
    <dsp:sp modelId="{915A7679-AA44-4DFE-9C62-FB68D50C4A3C}">
      <dsp:nvSpPr>
        <dsp:cNvPr id="0" name=""/>
        <dsp:cNvSpPr/>
      </dsp:nvSpPr>
      <dsp:spPr>
        <a:xfrm>
          <a:off x="0" y="3320777"/>
          <a:ext cx="2230200" cy="272072"/>
        </a:xfrm>
        <a:prstGeom prst="round2SameRect">
          <a:avLst>
            <a:gd name="adj1" fmla="val 16670"/>
            <a:gd name="adj2" fmla="val 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/>
            <a:t>Bug summarization</a:t>
          </a:r>
          <a:endParaRPr lang="zh-CN" altLang="en-US" sz="1400" b="1" kern="1200" dirty="0"/>
        </a:p>
      </dsp:txBody>
      <dsp:txXfrm>
        <a:off x="13284" y="3334061"/>
        <a:ext cx="2203632" cy="258788"/>
      </dsp:txXfrm>
    </dsp:sp>
    <dsp:sp modelId="{D50F17AD-3F1A-4795-B32F-DFAAD51D61A7}">
      <dsp:nvSpPr>
        <dsp:cNvPr id="0" name=""/>
        <dsp:cNvSpPr/>
      </dsp:nvSpPr>
      <dsp:spPr>
        <a:xfrm>
          <a:off x="0" y="3592850"/>
          <a:ext cx="8577694" cy="54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1" kern="1200" dirty="0"/>
            <a:t>How to extract an abstract for a given bug report?</a:t>
          </a:r>
          <a:endParaRPr lang="zh-CN" altLang="en-US" sz="1400" b="1" kern="1200" dirty="0"/>
        </a:p>
      </dsp:txBody>
      <dsp:txXfrm>
        <a:off x="0" y="3592850"/>
        <a:ext cx="8577694" cy="544226"/>
      </dsp:txXfrm>
    </dsp:sp>
    <dsp:sp modelId="{9AF40EAD-4CAD-47E0-93DF-45D3F0E34B8E}">
      <dsp:nvSpPr>
        <dsp:cNvPr id="0" name=""/>
        <dsp:cNvSpPr/>
      </dsp:nvSpPr>
      <dsp:spPr>
        <a:xfrm>
          <a:off x="2230200" y="4150680"/>
          <a:ext cx="6347493" cy="272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b="1" kern="1200" dirty="0"/>
        </a:p>
      </dsp:txBody>
      <dsp:txXfrm>
        <a:off x="2230200" y="4150680"/>
        <a:ext cx="6347493" cy="272072"/>
      </dsp:txXfrm>
    </dsp:sp>
    <dsp:sp modelId="{7EF51097-1B02-45CC-9445-4D602A81EE19}">
      <dsp:nvSpPr>
        <dsp:cNvPr id="0" name=""/>
        <dsp:cNvSpPr/>
      </dsp:nvSpPr>
      <dsp:spPr>
        <a:xfrm>
          <a:off x="0" y="4150680"/>
          <a:ext cx="2230200" cy="272072"/>
        </a:xfrm>
        <a:prstGeom prst="round2SameRect">
          <a:avLst>
            <a:gd name="adj1" fmla="val 16670"/>
            <a:gd name="adj2" fmla="val 0"/>
          </a:avLst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/>
            <a:t>Bug localization</a:t>
          </a:r>
          <a:endParaRPr lang="zh-CN" altLang="en-US" sz="1400" b="1" kern="1200" dirty="0"/>
        </a:p>
      </dsp:txBody>
      <dsp:txXfrm>
        <a:off x="13284" y="4163964"/>
        <a:ext cx="2203632" cy="258788"/>
      </dsp:txXfrm>
    </dsp:sp>
    <dsp:sp modelId="{DF51A126-0300-4835-9A76-0E300E09E5D4}">
      <dsp:nvSpPr>
        <dsp:cNvPr id="0" name=""/>
        <dsp:cNvSpPr/>
      </dsp:nvSpPr>
      <dsp:spPr>
        <a:xfrm>
          <a:off x="0" y="4422753"/>
          <a:ext cx="8577694" cy="54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400" b="1" kern="1200" dirty="0"/>
            <a:t>Given a bug report, how to localize its corresponding source code?</a:t>
          </a:r>
          <a:endParaRPr lang="zh-CN" altLang="en-US" sz="1400" b="1" kern="1200" dirty="0"/>
        </a:p>
      </dsp:txBody>
      <dsp:txXfrm>
        <a:off x="0" y="4422753"/>
        <a:ext cx="8577694" cy="544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#2">
  <dgm:title val="选项卡列表"/>
  <dgm:desc val="用于显示非有序信息块或者分组信息块。非常适合于包含少量级别 1 文本的列表。第一个级别 2 显示在级别 1 文本旁边，其余级别 2 文本显示在级别 1 文本下方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BC49-1A7D-4CBC-94E7-9804F9DE0C06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9DBF3-ABA3-4B50-BE67-BB42DA34B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2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DBF3-ABA3-4B50-BE67-BB42DA34BE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4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DBF3-ABA3-4B50-BE67-BB42DA34BE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8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DBF3-ABA3-4B50-BE67-BB42DA34BE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8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DBF3-ABA3-4B50-BE67-BB42DA34BE5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5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9DBF3-ABA3-4B50-BE67-BB42DA34BE5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1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8131-A942-4872-8F53-184D83911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B2323-E53F-4CFB-8B77-9A9B5C4FC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A4EDA-06EE-4F92-9E01-53C3BB20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E0067-DE1A-44F5-904A-BA8C1704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1B11A-817C-4043-AD3F-5408F70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C9A8-F33B-4251-8109-588EDF8E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968CE3-3745-45B6-8EE1-91C5306B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798B8-C227-4E03-BE6F-64916FA9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AA16C-5176-4A1E-877D-1BB0E30D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D2317-A8C0-4F3C-9372-BB91792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50EB9E-0F67-4CFF-A998-10520C5A2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5BC128-6542-4A23-8186-28D64213A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47CF3-DCCA-4887-B1F3-7B5F2376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A9FAE-EB7A-42CE-B6D2-238EF25E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BAD5D-C7D8-4536-98F4-D01F0FF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41A04-10FA-4ED7-B81C-F2468D2A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A26C8-6C8C-45D7-87EA-73ED55A1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E4DAC-3230-475C-A821-17086FA8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C0E2-6518-4B63-A642-E543A471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77657-9839-4A6B-9BD8-0FF15263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0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9638-9FAA-45C9-BCB8-D5666155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DEF1D-2115-456E-B272-F6631EB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463CC-DC6E-42EF-8E6A-1A51EF8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3098D-8831-4E79-9E3C-8562A8D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40551-609C-4139-88D7-7532BA05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6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BD991-7E78-4031-A679-129FE0E9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2E7B7-C84C-4CA4-B01A-8A87A462E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02120-65D2-4A42-B852-0915B2FB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076F6-8A2B-4221-B685-0E432DC0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C565B-B0E2-42A3-A733-5AD7948D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6049F-71E6-47FA-BF40-F116DBCF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E423-D753-4FE3-B083-A6AC585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BBADC-6AA4-4286-B5AC-BE754444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60356-E891-43E0-A0EC-412F66DF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248F8-5D69-41E6-81A0-41548EB62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159FB4-F23C-404F-8464-0F2E40C26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AFB7CB-449A-4501-A1B4-6683ED75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D2719-435B-4DAD-BB34-FB535AEE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B7EC87-CB89-475F-87FD-EFB1F1FB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7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2054-BCAF-462E-8EC6-02E3361B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DB3442-70CB-49CD-81CC-C8E23DB7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A05AF-40D3-484E-8428-DEA4E90D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D1227A-8EE5-42F5-B989-C6624F0F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4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5464AC-0F91-48A9-A51F-9410A830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F81EAF-F57D-46D2-859B-A8FE09B0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F506D-554F-45B3-8CDE-D16FE6EB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9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1E46D-4FDA-4F29-8D24-53DD6140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5545A-DB6E-4348-8A4C-15B25B29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9DEA0-F749-43DF-B2A9-1A189E3C1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E17BB-3D92-45DA-A185-1D85A730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60178-A5A2-4DD3-A6C6-B05D2F3A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CA7DF-6B81-497A-82CF-335DFB91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1E217-A2F5-4F46-B393-C220ECCC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8C7B4-0ADA-42F5-91C9-5B6AB76B8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E65ED-09F3-4B37-9EC4-976ABFB6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D6880-8A5B-448A-967B-BF437F0E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10D3F-EF39-41A0-8400-D599CB76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8694D-F4AB-4E06-B6C1-3473F32F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98D210-E1BB-4C89-AB61-A774AB84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260CE-DCC0-4050-9069-EECE4182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F5A1E-79AA-444D-A599-F69F2509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D9C6-EFD0-406E-A4E6-DA205C170018}" type="datetimeFigureOut">
              <a:rPr lang="zh-CN" altLang="en-US" smtClean="0"/>
              <a:t>2018/11/17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3F332-F224-4C06-B9C1-AED2D0518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38FCE-FB46-4A39-A0B7-F55CF4E05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325D-9085-4217-B81F-3EB06BBFB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FB740-AE66-4385-BCBA-3C2E100A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757" y="189680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浅谈软件仓库挖掘在软件维护中的简单应用</a:t>
            </a:r>
            <a:br>
              <a:rPr lang="en-US" altLang="zh-CN" sz="3600" b="1" dirty="0">
                <a:latin typeface="Arial Black" panose="020B0A04020102020204" pitchFamily="34" charset="0"/>
              </a:rPr>
            </a:br>
            <a:br>
              <a:rPr lang="en-US" altLang="zh-CN" sz="3600" b="1" dirty="0">
                <a:latin typeface="Arial Black" panose="020B0A04020102020204" pitchFamily="34" charset="0"/>
              </a:rPr>
            </a:br>
            <a:endParaRPr lang="zh-CN" altLang="en-US" sz="2000" b="1" i="1" dirty="0">
              <a:latin typeface="Arial Black" panose="020B0A040201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97CB3-1E3F-4FB7-B845-B8D021AE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45" y="4496159"/>
            <a:ext cx="10431623" cy="16557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b="1" dirty="0"/>
              <a:t>张   涛</a:t>
            </a:r>
            <a:endParaRPr lang="en-US" altLang="zh-CN" b="1" dirty="0"/>
          </a:p>
          <a:p>
            <a:r>
              <a:rPr lang="zh-CN" altLang="en-US" dirty="0"/>
              <a:t>哈尔滨工程大学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F24AD-1E9B-473C-A8F5-64C78673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20" y="323484"/>
            <a:ext cx="3962743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9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21144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Life cycle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93" y="1302444"/>
            <a:ext cx="5335750" cy="4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21144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Bug resolution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39" y="1711902"/>
            <a:ext cx="6514286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Implementation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400" b="1" dirty="0">
                <a:latin typeface="Comic Sans MS" panose="030F0702030302020204" pitchFamily="66" charset="0"/>
              </a:rPr>
              <a:t>Severity prediction and fixer recommendation</a:t>
            </a:r>
          </a:p>
          <a:p>
            <a:pPr algn="ctr"/>
            <a:endParaRPr lang="en-US" altLang="zh-CN" sz="4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Zhang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Jiachi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Geunseok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Byungjeong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Xiapu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“Towards more accurate severity prediction and fixer recommendation,”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Systems and Software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Vol.117, pp.166-184.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4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What is severity prediction and fixer recommendation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34" y="2107950"/>
            <a:ext cx="7089802" cy="34873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4927" y="4403876"/>
            <a:ext cx="929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Critical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Minor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Trivial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2074696" y="5019595"/>
            <a:ext cx="1367758" cy="38420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6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0" y="12692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Method: Framework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83" y="1014786"/>
            <a:ext cx="4221094" cy="58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8599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Method: Severity prediction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11558"/>
            <a:ext cx="10728649" cy="49265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75" y="2683868"/>
            <a:ext cx="4600000" cy="9523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455" y="2836892"/>
            <a:ext cx="241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of severity level being 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4" idx="1"/>
          </p:cNvCxnSpPr>
          <p:nvPr/>
        </p:nvCxnSpPr>
        <p:spPr>
          <a:xfrm>
            <a:off x="3210026" y="3160058"/>
            <a:ext cx="47944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555350" y="1511558"/>
            <a:ext cx="2418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the neighbors whose severity level is l.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1" idx="2"/>
          </p:cNvCxnSpPr>
          <p:nvPr/>
        </p:nvCxnSpPr>
        <p:spPr>
          <a:xfrm flipH="1">
            <a:off x="5424928" y="2434888"/>
            <a:ext cx="339708" cy="508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63141" y="3885229"/>
            <a:ext cx="212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number of the neighbors.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>
          <a:xfrm>
            <a:off x="5424928" y="3483223"/>
            <a:ext cx="99251" cy="402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83173" y="2836892"/>
            <a:ext cx="315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Similarity between bug report and its neighbor.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65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8599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Method: Fixer recommendation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11558"/>
            <a:ext cx="10728649" cy="4926563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22" y="1777422"/>
            <a:ext cx="5961905" cy="4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30" y="2837121"/>
            <a:ext cx="4104762" cy="86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584" y="2935301"/>
            <a:ext cx="4477230" cy="76848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4660" y="4147624"/>
            <a:ext cx="2418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comments that the developer </a:t>
            </a:r>
            <a:r>
              <a:rPr lang="en-US" altLang="zh-CN" i="1" dirty="0"/>
              <a:t>d</a:t>
            </a:r>
            <a:r>
              <a:rPr lang="en-US" altLang="zh-CN" dirty="0"/>
              <a:t> posts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7" idx="0"/>
          </p:cNvCxnSpPr>
          <p:nvPr/>
        </p:nvCxnSpPr>
        <p:spPr>
          <a:xfrm flipH="1">
            <a:off x="1743946" y="3628966"/>
            <a:ext cx="2251751" cy="518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08522" y="4814853"/>
            <a:ext cx="2418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comments that the other developers post to the bug reports assigned to </a:t>
            </a:r>
            <a:r>
              <a:rPr lang="en-US" altLang="zh-CN" i="1" dirty="0"/>
              <a:t>d</a:t>
            </a:r>
            <a:endParaRPr lang="zh-CN" altLang="en-US" i="1" dirty="0"/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>
          <a:xfrm flipH="1">
            <a:off x="4217808" y="3607202"/>
            <a:ext cx="323456" cy="1207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91670" y="4204201"/>
            <a:ext cx="2418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bugs fixed by the developer </a:t>
            </a:r>
            <a:r>
              <a:rPr lang="en-US" altLang="zh-CN" i="1" dirty="0"/>
              <a:t>d </a:t>
            </a:r>
            <a:r>
              <a:rPr lang="en-US" altLang="zh-CN" dirty="0"/>
              <a:t>successfully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2" idx="0"/>
          </p:cNvCxnSpPr>
          <p:nvPr/>
        </p:nvCxnSpPr>
        <p:spPr>
          <a:xfrm flipH="1">
            <a:off x="7900956" y="3628966"/>
            <a:ext cx="2243559" cy="575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990520" y="5029351"/>
            <a:ext cx="2418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bugs which have the reopened records among all historical bugs assigned to </a:t>
            </a:r>
            <a:r>
              <a:rPr lang="en-US" altLang="zh-CN" i="1" dirty="0"/>
              <a:t>d</a:t>
            </a:r>
            <a:endParaRPr lang="zh-CN" altLang="en-US" i="1" dirty="0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 flipH="1">
            <a:off x="10199806" y="3628966"/>
            <a:ext cx="496369" cy="1400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8" idx="0"/>
          </p:cNvCxnSpPr>
          <p:nvPr/>
        </p:nvCxnSpPr>
        <p:spPr>
          <a:xfrm flipH="1">
            <a:off x="3106911" y="2216201"/>
            <a:ext cx="2142872" cy="62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10" idx="0"/>
          </p:cNvCxnSpPr>
          <p:nvPr/>
        </p:nvCxnSpPr>
        <p:spPr>
          <a:xfrm>
            <a:off x="7384356" y="2234907"/>
            <a:ext cx="2039843" cy="700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2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5" y="45843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Results: severity prediction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11558"/>
            <a:ext cx="10728649" cy="4926563"/>
          </a:xfrm>
        </p:spPr>
        <p:txBody>
          <a:bodyPr/>
          <a:lstStyle/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68" y="1763439"/>
            <a:ext cx="8390476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5" y="45843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Results: fixer recommendation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11558"/>
            <a:ext cx="10728649" cy="4926563"/>
          </a:xfrm>
        </p:spPr>
        <p:txBody>
          <a:bodyPr/>
          <a:lstStyle/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1" y="2009000"/>
            <a:ext cx="5042464" cy="16562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33" y="2009000"/>
            <a:ext cx="5031328" cy="1656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583" y="4162684"/>
            <a:ext cx="5739514" cy="18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Implementation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400" b="1" dirty="0">
                <a:latin typeface="Comic Sans MS" panose="030F0702030302020204" pitchFamily="66" charset="0"/>
              </a:rPr>
              <a:t>Bug report enrichment</a:t>
            </a:r>
          </a:p>
          <a:p>
            <a:pPr algn="ctr"/>
            <a:endParaRPr lang="en-US" altLang="zh-CN" sz="4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Zhang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Jiachi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He Jiang,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Xiapu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Xin Xia, “Bug Report Enrichment with Application of Automated Fixer Recommendation,”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25</a:t>
            </a:r>
            <a:r>
              <a:rPr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Program Comprehension (ICPC)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pp.230-240, 2017.</a:t>
            </a:r>
          </a:p>
        </p:txBody>
      </p:sp>
    </p:spTree>
    <p:extLst>
      <p:ext uri="{BB962C8B-B14F-4D97-AF65-F5344CB8AC3E}">
        <p14:creationId xmlns:p14="http://schemas.microsoft.com/office/powerpoint/2010/main" val="86072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0A5D8-B30B-437C-AB15-427AFC47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7" y="118403"/>
            <a:ext cx="10515600" cy="819862"/>
          </a:xfrm>
        </p:spPr>
        <p:txBody>
          <a:bodyPr/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科研菜鸟成长记录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26279-B78E-42FF-8C10-C36BDF4D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78" y="1785199"/>
            <a:ext cx="5872064" cy="48713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60F761-0109-40E7-9070-686CE5F38E17}"/>
              </a:ext>
            </a:extLst>
          </p:cNvPr>
          <p:cNvSpPr txBox="1"/>
          <p:nvPr/>
        </p:nvSpPr>
        <p:spPr>
          <a:xfrm rot="21377590">
            <a:off x="6988626" y="5187825"/>
            <a:ext cx="1996750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sp3d>
            <a:bevelT prst="slope"/>
          </a:sp3d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东北大学 自动化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E23AB2-48B3-4315-9604-C6942C716C48}"/>
              </a:ext>
            </a:extLst>
          </p:cNvPr>
          <p:cNvSpPr txBox="1"/>
          <p:nvPr/>
        </p:nvSpPr>
        <p:spPr>
          <a:xfrm>
            <a:off x="6338594" y="4545566"/>
            <a:ext cx="2086946" cy="369332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东北大学 软件工程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062B33-9ECC-4D76-BEF1-26D84B3AC006}"/>
              </a:ext>
            </a:extLst>
          </p:cNvPr>
          <p:cNvSpPr/>
          <p:nvPr/>
        </p:nvSpPr>
        <p:spPr>
          <a:xfrm rot="284725">
            <a:off x="5114389" y="3736915"/>
            <a:ext cx="2786340" cy="369332"/>
          </a:xfrm>
          <a:prstGeom prst="rect">
            <a:avLst/>
          </a:prstGeom>
          <a:scene3d>
            <a:camera prst="isometricRightUp"/>
            <a:lightRig rig="threePt" dir="t"/>
          </a:scene3d>
        </p:spPr>
        <p:txBody>
          <a:bodyPr wrap="none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首尔市立大学 计算机科学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8C0EA5-1F82-4686-A155-E25CEC866291}"/>
              </a:ext>
            </a:extLst>
          </p:cNvPr>
          <p:cNvSpPr/>
          <p:nvPr/>
        </p:nvSpPr>
        <p:spPr>
          <a:xfrm rot="362653">
            <a:off x="4573892" y="2757404"/>
            <a:ext cx="2324675" cy="369332"/>
          </a:xfrm>
          <a:prstGeom prst="rect">
            <a:avLst/>
          </a:prstGeom>
          <a:scene3d>
            <a:camera prst="isometricRightUp"/>
            <a:lightRig rig="threePt" dir="t"/>
          </a:scene3d>
        </p:spPr>
        <p:txBody>
          <a:bodyPr wrap="none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香港理工大学 博士后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6735B7-8CBB-421E-804D-F8DBF510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84813" y="898277"/>
            <a:ext cx="1250414" cy="120364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13000"/>
              </a:schemeClr>
            </a:glow>
            <a:reflection stA="95000" endPos="28000" dist="50800" dir="5400000" sy="-100000" algn="bl" rotWithShape="0"/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71A867-67F5-4DD0-A179-1A9F0764EAA3}"/>
              </a:ext>
            </a:extLst>
          </p:cNvPr>
          <p:cNvSpPr txBox="1"/>
          <p:nvPr/>
        </p:nvSpPr>
        <p:spPr>
          <a:xfrm>
            <a:off x="6468894" y="583660"/>
            <a:ext cx="54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科研是一个很有趣的思考过程。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95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5" y="45843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Motivation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47" y="1873916"/>
            <a:ext cx="6038095" cy="4047619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8412192" y="3246564"/>
            <a:ext cx="2371588" cy="1008112"/>
          </a:xfrm>
          <a:prstGeom prst="wedgeRectCallout">
            <a:avLst>
              <a:gd name="adj1" fmla="val -70383"/>
              <a:gd name="adj2" fmla="val 493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Most of bug reports are short.</a:t>
            </a: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5" y="45843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Motivation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31" y="1852487"/>
            <a:ext cx="6133333" cy="3752381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8957602" y="2820458"/>
            <a:ext cx="2371588" cy="1008112"/>
          </a:xfrm>
          <a:prstGeom prst="wedgeRectCallout">
            <a:avLst>
              <a:gd name="adj1" fmla="val -70383"/>
              <a:gd name="adj2" fmla="val 493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Short bug reports delay the average fixing time.</a:t>
            </a: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5" y="45843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Motivation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9" y="2047794"/>
            <a:ext cx="6825116" cy="3546182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9111282" y="2828141"/>
            <a:ext cx="2722129" cy="1044611"/>
          </a:xfrm>
          <a:prstGeom prst="wedgeRectCallout">
            <a:avLst>
              <a:gd name="adj1" fmla="val -70383"/>
              <a:gd name="adj2" fmla="val 493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Short bug reports include lower proportion of ingredients.</a:t>
            </a: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5" y="45843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Method: overview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71" y="2060061"/>
            <a:ext cx="591428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10" y="167589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Method: similarity measure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7" y="3994915"/>
            <a:ext cx="3961905" cy="9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10" y="3191576"/>
            <a:ext cx="4781434" cy="301598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956202" y="4351082"/>
            <a:ext cx="1086534" cy="2305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978" y="1700138"/>
            <a:ext cx="3593516" cy="880046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9" idx="2"/>
          </p:cNvCxnSpPr>
          <p:nvPr/>
        </p:nvCxnSpPr>
        <p:spPr>
          <a:xfrm flipH="1" flipV="1">
            <a:off x="6042736" y="2580184"/>
            <a:ext cx="2096436" cy="655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945" y="2669914"/>
            <a:ext cx="1695608" cy="386620"/>
          </a:xfrm>
          <a:prstGeom prst="rect">
            <a:avLst/>
          </a:prstGeom>
        </p:spPr>
      </p:pic>
      <p:cxnSp>
        <p:nvCxnSpPr>
          <p:cNvPr id="19" name="直接箭头连接符 18"/>
          <p:cNvCxnSpPr>
            <a:endCxn id="17" idx="0"/>
          </p:cNvCxnSpPr>
          <p:nvPr/>
        </p:nvCxnSpPr>
        <p:spPr>
          <a:xfrm flipH="1">
            <a:off x="3448749" y="2185291"/>
            <a:ext cx="1768710" cy="484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87859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Case</a:t>
            </a:r>
            <a:endParaRPr lang="zh-CN" altLang="en-US" sz="2000" i="1" dirty="0"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2" y="2270633"/>
            <a:ext cx="4922100" cy="2147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84" y="191333"/>
            <a:ext cx="5923809" cy="6666667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325035" y="3096666"/>
            <a:ext cx="791456" cy="3611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Results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sz="2000" dirty="0">
                <a:latin typeface="Arial Black" panose="020B0A04020102020204" pitchFamily="34" charset="0"/>
              </a:rPr>
              <a:t>RQ1-Human evaluation: Can the enriched bug reports provide further help to fixer assignment?</a:t>
            </a:r>
            <a:endParaRPr lang="zh-CN" altLang="en-US" sz="2000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783994"/>
            <a:ext cx="10728649" cy="4654127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Evaluation objects: randomly selected 300 pairs of bug reports from Eclipse, Mozilla, and GCC. Each pair includes a bug report and its enriched version with the Top@30 additional sentences.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Sent each pair of bug reports to the corresponding real </a:t>
            </a:r>
            <a:r>
              <a:rPr lang="en-US" altLang="zh-CN" sz="2000" dirty="0" err="1">
                <a:latin typeface="Comic Sans MS" panose="030F0702030302020204" pitchFamily="66" charset="0"/>
              </a:rPr>
              <a:t>triager</a:t>
            </a:r>
            <a:r>
              <a:rPr lang="en-US" altLang="zh-CN" sz="2000" dirty="0">
                <a:latin typeface="Comic Sans MS" panose="030F0702030302020204" pitchFamily="66" charset="0"/>
              </a:rPr>
              <a:t> by the emails. 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Each </a:t>
            </a:r>
            <a:r>
              <a:rPr lang="en-US" altLang="zh-CN" sz="2000" dirty="0" err="1">
                <a:latin typeface="Comic Sans MS" panose="030F0702030302020204" pitchFamily="66" charset="0"/>
              </a:rPr>
              <a:t>triager</a:t>
            </a:r>
            <a:r>
              <a:rPr lang="en-US" altLang="zh-CN" sz="2000" dirty="0">
                <a:latin typeface="Comic Sans MS" panose="030F0702030302020204" pitchFamily="66" charset="0"/>
              </a:rPr>
              <a:t> should answer the following questions and give 1-5 scores.</a:t>
            </a: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Results:</a:t>
            </a: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altLang="zh-CN" sz="4800" b="1" dirty="0">
              <a:latin typeface="Comic Sans MS" panose="030F0702030302020204" pitchFamily="66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3629352"/>
            <a:ext cx="4943396" cy="963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3" y="5237932"/>
            <a:ext cx="7765994" cy="10386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3" y="5017542"/>
            <a:ext cx="5542857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Results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sz="2000" dirty="0">
                <a:latin typeface="Arial Black" panose="020B0A04020102020204" pitchFamily="34" charset="0"/>
              </a:rPr>
              <a:t>RQ2-Effectiveness evaluation: Can the enriched bug reports improve the performance of the automated fixer recommendation in bug repositories?</a:t>
            </a:r>
            <a:endParaRPr lang="zh-CN" altLang="en-US" sz="2000" i="1" dirty="0">
              <a:latin typeface="Arial Black" panose="020B0A040201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26" y="1944980"/>
            <a:ext cx="4850138" cy="46892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57" y="3197726"/>
            <a:ext cx="5590476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Results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sz="2000" dirty="0">
                <a:latin typeface="Arial Black" panose="020B0A04020102020204" pitchFamily="34" charset="0"/>
              </a:rPr>
              <a:t>RQ3-Feature influence: Which features in the similarity measure have the greatest impact on bug report enrichment for improving automated fixer recommendation?</a:t>
            </a:r>
            <a:endParaRPr lang="zh-CN" altLang="en-US" sz="2000" i="1" dirty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0" y="1946437"/>
            <a:ext cx="9818897" cy="27792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44" y="4725715"/>
            <a:ext cx="3732114" cy="19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Results</a:t>
            </a:r>
            <a:br>
              <a:rPr lang="en-US" altLang="zh-CN" dirty="0">
                <a:latin typeface="Arial Black" panose="020B0A04020102020204" pitchFamily="34" charset="0"/>
              </a:rPr>
            </a:br>
            <a:r>
              <a:rPr lang="en-US" altLang="zh-CN" sz="2000" dirty="0">
                <a:latin typeface="Arial Black" panose="020B0A04020102020204" pitchFamily="34" charset="0"/>
              </a:rPr>
              <a:t>RQ3-Feature influence: Which features in the similarity measure have the greatest impact on bug report enrichment for improving automated fixer recommendation?</a:t>
            </a:r>
            <a:endParaRPr lang="zh-CN" altLang="en-US" sz="2000" i="1" dirty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70" y="1946437"/>
            <a:ext cx="9818897" cy="27792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325" y="5125983"/>
            <a:ext cx="5638095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Introduction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531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400" b="1" dirty="0">
                <a:latin typeface="Comic Sans MS" panose="030F0702030302020204" pitchFamily="66" charset="0"/>
              </a:rPr>
              <a:t>What is mining software repositories?</a:t>
            </a:r>
          </a:p>
        </p:txBody>
      </p:sp>
    </p:spTree>
    <p:extLst>
      <p:ext uri="{BB962C8B-B14F-4D97-AF65-F5344CB8AC3E}">
        <p14:creationId xmlns:p14="http://schemas.microsoft.com/office/powerpoint/2010/main" val="2601021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Future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400" b="1" dirty="0">
                <a:latin typeface="Comic Sans MS" panose="030F0702030302020204" pitchFamily="66" charset="0"/>
              </a:rPr>
              <a:t>Mining repositories of mobile apps</a:t>
            </a:r>
          </a:p>
          <a:p>
            <a:pPr algn="ctr"/>
            <a:endParaRPr lang="en-US" altLang="zh-CN" sz="4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Zhang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Jiachi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Xiapu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Tao Li, “Bug Reports for Desktop Software and Mobile Apps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is the difference?”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Software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online, 2017. 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Invited to Journal First Session of ICSME 2017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566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Motivation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783994"/>
            <a:ext cx="10728649" cy="465412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Selection of bug tracking systems: </a:t>
            </a:r>
            <a:r>
              <a:rPr lang="en-US" altLang="zh-CN" sz="2400" dirty="0" err="1">
                <a:latin typeface="Comic Sans MS" panose="030F0702030302020204" pitchFamily="66" charset="0"/>
              </a:rPr>
              <a:t>GitHub</a:t>
            </a:r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atin typeface="Comic Sans MS" panose="030F0702030302020204" pitchFamily="66" charset="0"/>
              </a:rPr>
              <a:t>Desktop software VS. Mobile apps</a:t>
            </a:r>
          </a:p>
          <a:p>
            <a:endParaRPr lang="en-US" altLang="zh-CN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sz="2400" dirty="0">
              <a:latin typeface="Comic Sans MS" panose="030F0702030302020204" pitchFamily="66" charset="0"/>
            </a:endParaRPr>
          </a:p>
          <a:p>
            <a:endParaRPr lang="en-US" altLang="zh-CN" dirty="0"/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36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Data Scale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26" y="1459967"/>
            <a:ext cx="5027028" cy="4812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83226" y="6340999"/>
            <a:ext cx="496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 //github.com/PolyUCJC317/IEEE-Software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27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Textual feature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" y="2261137"/>
            <a:ext cx="6246138" cy="29640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62" y="2214599"/>
            <a:ext cx="5119882" cy="30105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6807" y="5478716"/>
            <a:ext cx="2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Atom (desktop software)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51802" y="5471082"/>
            <a:ext cx="2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Fresco (mobile apps)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83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Textual feature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96" y="2507540"/>
            <a:ext cx="7447344" cy="2648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664" y="1584210"/>
            <a:ext cx="906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comparison: Desktop 251.2 words/BR VS Mobile 181.3 words/BR</a:t>
            </a:r>
          </a:p>
          <a:p>
            <a:r>
              <a:rPr lang="en-US" altLang="zh-CN" dirty="0"/>
              <a:t>Median value: Desktop 129 VS Mobile 101</a:t>
            </a:r>
          </a:p>
          <a:p>
            <a:r>
              <a:rPr lang="en-US" altLang="zh-CN" dirty="0"/>
              <a:t>Probability density function: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64" y="5608367"/>
            <a:ext cx="9685714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Content feature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456" y="1576526"/>
            <a:ext cx="90671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quality of a bug report is decided by its Main Elements (MEs).</a:t>
            </a:r>
          </a:p>
          <a:p>
            <a:r>
              <a:rPr lang="en-US" altLang="zh-CN" sz="1400" i="1" dirty="0"/>
              <a:t>N. </a:t>
            </a:r>
            <a:r>
              <a:rPr lang="en-US" altLang="zh-CN" sz="1400" i="1" dirty="0" err="1"/>
              <a:t>Bettenburg</a:t>
            </a:r>
            <a:r>
              <a:rPr lang="en-US" altLang="zh-CN" sz="1400" i="1" dirty="0"/>
              <a:t> et </a:t>
            </a:r>
            <a:r>
              <a:rPr lang="en-US" altLang="zh-CN" sz="1400" i="1" dirty="0" err="1"/>
              <a:t>al.,“What</a:t>
            </a:r>
            <a:r>
              <a:rPr lang="en-US" altLang="zh-CN" sz="1400" i="1" dirty="0"/>
              <a:t> makes a good bug </a:t>
            </a:r>
            <a:r>
              <a:rPr lang="en-US" altLang="zh-CN" sz="1400" i="1" dirty="0" err="1"/>
              <a:t>report?”FSE</a:t>
            </a:r>
            <a:r>
              <a:rPr lang="en-US" altLang="zh-CN" sz="1400" i="1" dirty="0"/>
              <a:t> 2008.</a:t>
            </a:r>
          </a:p>
          <a:p>
            <a:endParaRPr lang="en-US" altLang="zh-CN" dirty="0"/>
          </a:p>
          <a:p>
            <a:r>
              <a:rPr lang="en-US" altLang="zh-CN" dirty="0"/>
              <a:t>MEs: Stack trace, Code example, Patch</a:t>
            </a:r>
          </a:p>
          <a:p>
            <a:endParaRPr lang="en-US" altLang="zh-CN" dirty="0"/>
          </a:p>
          <a:p>
            <a:r>
              <a:rPr lang="en-US" altLang="zh-CN" b="1" dirty="0"/>
              <a:t>Stack trace</a:t>
            </a:r>
            <a:r>
              <a:rPr lang="en-US" altLang="zh-CN" dirty="0"/>
              <a:t>: a stack trace is a part of the active stack frames at a certain point when a program throws the exception.</a:t>
            </a:r>
          </a:p>
          <a:p>
            <a:endParaRPr lang="en-US" altLang="zh-CN" dirty="0"/>
          </a:p>
          <a:p>
            <a:r>
              <a:rPr lang="en-US" altLang="zh-CN" b="1" dirty="0"/>
              <a:t>Code example</a:t>
            </a:r>
            <a:r>
              <a:rPr lang="en-US" altLang="zh-CN" dirty="0"/>
              <a:t>: a code example can indicate the reason why the bug appears.</a:t>
            </a:r>
          </a:p>
          <a:p>
            <a:endParaRPr lang="en-US" altLang="zh-CN" dirty="0"/>
          </a:p>
          <a:p>
            <a:r>
              <a:rPr lang="en-US" altLang="zh-CN" b="1" dirty="0"/>
              <a:t>Patch</a:t>
            </a:r>
            <a:r>
              <a:rPr lang="en-US" altLang="zh-CN" dirty="0"/>
              <a:t>: a patch is a piece of software designed to update a program, it is used to fix (or improve) it.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24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Content feature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1456" y="1576526"/>
            <a:ext cx="9067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How to recognize MEs?</a:t>
            </a:r>
          </a:p>
          <a:p>
            <a:endParaRPr lang="en-US" altLang="zh-CN" sz="2400" i="1" dirty="0"/>
          </a:p>
          <a:p>
            <a:r>
              <a:rPr lang="en-US" altLang="zh-CN" sz="2000" b="1" dirty="0"/>
              <a:t>Stack traces: </a:t>
            </a:r>
            <a:r>
              <a:rPr lang="en-US" altLang="zh-CN" sz="2000" dirty="0"/>
              <a:t>regular expressions (i.e., </a:t>
            </a:r>
            <a:r>
              <a:rPr lang="en-US" altLang="zh-CN" sz="2000" i="1" dirty="0"/>
              <a:t>at</a:t>
            </a:r>
            <a:r>
              <a:rPr lang="en-US" altLang="zh-CN" sz="2000" dirty="0"/>
              <a:t> + </a:t>
            </a:r>
            <a:r>
              <a:rPr lang="en-US" altLang="zh-CN" sz="2000" i="1" dirty="0"/>
              <a:t>path</a:t>
            </a:r>
            <a:r>
              <a:rPr lang="en-US" altLang="zh-CN" sz="2000" dirty="0"/>
              <a:t> +</a:t>
            </a:r>
            <a:r>
              <a:rPr lang="zh-CN" altLang="en-US" sz="2000" dirty="0"/>
              <a:t>：</a:t>
            </a:r>
            <a:r>
              <a:rPr lang="en-US" altLang="zh-CN" sz="2000" i="1" dirty="0"/>
              <a:t>numbers</a:t>
            </a:r>
            <a:r>
              <a:rPr lang="en-US" altLang="zh-CN" sz="2000" dirty="0"/>
              <a:t>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Code examples: </a:t>
            </a:r>
            <a:r>
              <a:rPr lang="en-US" altLang="zh-CN" sz="2000" dirty="0"/>
              <a:t>island parsing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Patches: </a:t>
            </a:r>
            <a:r>
              <a:rPr lang="en-US" altLang="zh-CN" sz="2000" dirty="0"/>
              <a:t>regular expressions (i.e., **.**.**.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 and </a:t>
            </a:r>
            <a:r>
              <a:rPr lang="zh-CN" altLang="en-US" sz="2000" dirty="0"/>
              <a:t>**</a:t>
            </a:r>
            <a:r>
              <a:rPr lang="en-US" altLang="zh-CN" sz="2000" dirty="0"/>
              <a:t>/**/**.</a:t>
            </a:r>
            <a:r>
              <a:rPr lang="en-US" altLang="zh-CN" sz="2000" dirty="0" err="1"/>
              <a:t>py</a:t>
            </a:r>
            <a:r>
              <a:rPr lang="en-US" altLang="zh-CN" sz="2000" dirty="0"/>
              <a:t>)</a:t>
            </a:r>
            <a:endParaRPr lang="en-US" altLang="zh-CN" sz="2000" b="1" dirty="0"/>
          </a:p>
          <a:p>
            <a:endParaRPr lang="en-US" altLang="zh-CN" i="1" dirty="0"/>
          </a:p>
          <a:p>
            <a:endParaRPr lang="zh-CN" altLang="en-US" i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74" y="4475641"/>
            <a:ext cx="10895238" cy="11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58" y="5916139"/>
            <a:ext cx="9742857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Relationship between BRs’ features and fixing time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0" y="2056925"/>
            <a:ext cx="10790476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7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74" y="458431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Some interesting findings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783994"/>
            <a:ext cx="10728649" cy="465412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The ME ratio in mobile apps is higher than that in desktop software at all length fields: p=0.00153&lt;0.05 via t-test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The average fixing time for BRs that include at least one ME is shorter than that for BRs without any ME: p=0.01547&lt;0.05 for desktop software; p=0.03671&lt;0.05 for mobile apps;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The average fixing time in mobile apps is shorter than that in desktop software. P=0.0005744&lt;0.05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With the increase of BR’s lengths, the average time increases.</a:t>
            </a:r>
          </a:p>
          <a:p>
            <a:pPr lvl="1"/>
            <a:r>
              <a:rPr lang="en-US" altLang="zh-CN" sz="2000" dirty="0">
                <a:latin typeface="Comic Sans MS" panose="030F0702030302020204" pitchFamily="66" charset="0"/>
              </a:rPr>
              <a:t>The small number and size of MEs per BR.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ME ratio and BR’s length: t-test for the values of ME Ratio/Average BR length: p=0.002071 </a:t>
            </a:r>
          </a:p>
          <a:p>
            <a:r>
              <a:rPr lang="en-US" altLang="zh-CN" sz="2400" dirty="0">
                <a:latin typeface="Comic Sans MS" panose="030F0702030302020204" pitchFamily="66" charset="0"/>
              </a:rPr>
              <a:t>Conclusion: </a:t>
            </a:r>
            <a:r>
              <a:rPr lang="en-US" altLang="zh-CN" sz="2400" i="1" dirty="0">
                <a:latin typeface="Comic Sans MS" panose="030F0702030302020204" pitchFamily="66" charset="0"/>
              </a:rPr>
              <a:t>the high ratio of MEs in BRs of mobile apps may be a major reason why the average fixing time is shorter.</a:t>
            </a:r>
          </a:p>
          <a:p>
            <a:endParaRPr lang="en-US" altLang="zh-CN" dirty="0"/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marL="228600" lvl="1" algn="ctr">
              <a:spcBef>
                <a:spcPts val="1000"/>
              </a:spcBef>
            </a:pPr>
            <a:endParaRPr lang="en-US" altLang="zh-CN" sz="4400" b="1" dirty="0">
              <a:latin typeface="Comic Sans MS" panose="030F0702030302020204" pitchFamily="66" charset="0"/>
            </a:endParaRPr>
          </a:p>
          <a:p>
            <a:pPr lvl="1"/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684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Online survey: start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2C3B7-AAB4-4074-A7FF-266593BA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" y="1522951"/>
            <a:ext cx="6716752" cy="42230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D8ACB-6215-442F-90C9-06462B24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49" y="1435925"/>
            <a:ext cx="5620278" cy="41871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F2A298-1BA6-4053-81AC-E2F3FC2624AD}"/>
              </a:ext>
            </a:extLst>
          </p:cNvPr>
          <p:cNvSpPr txBox="1"/>
          <p:nvPr/>
        </p:nvSpPr>
        <p:spPr>
          <a:xfrm>
            <a:off x="545062" y="5868955"/>
            <a:ext cx="1054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https://www.surveymonkey.com/r/CFZN9FN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3430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63" y="1336385"/>
            <a:ext cx="4708226" cy="238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306" y="945136"/>
            <a:ext cx="24281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软件仓库挖掘是一个新兴的软件工程领域，通过数据挖掘技术分析软件仓库中海量的数据，来提高软件的质量和生产效率。</a:t>
            </a:r>
            <a:endParaRPr lang="en-US" altLang="zh-CN" sz="2000" dirty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软件仓库挖掘领域：贡献者和研究热点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919883" y="945136"/>
            <a:ext cx="2428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Mining Software Repositories (MSR) field analyzes the rich data available in software repositories to uncover interesting and actionable information about software systems and projects.</a:t>
            </a:r>
          </a:p>
          <a:p>
            <a:r>
              <a:rPr lang="en-US" altLang="zh-CN" dirty="0"/>
              <a:t>《MSR web site》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2704780" y="2243738"/>
            <a:ext cx="665383" cy="391886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8078389" y="2243738"/>
            <a:ext cx="704461" cy="39957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2299" y="4224622"/>
            <a:ext cx="10519442" cy="21930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72030" y="4295374"/>
            <a:ext cx="3465499" cy="1798064"/>
            <a:chOff x="972030" y="4295374"/>
            <a:chExt cx="3465499" cy="1798064"/>
          </a:xfrm>
        </p:grpSpPr>
        <p:sp>
          <p:nvSpPr>
            <p:cNvPr id="10" name="圆角矩形 9"/>
            <p:cNvSpPr/>
            <p:nvPr/>
          </p:nvSpPr>
          <p:spPr>
            <a:xfrm>
              <a:off x="972030" y="4295374"/>
              <a:ext cx="3465499" cy="17980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7685" y="4716541"/>
              <a:ext cx="11333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 Control Systems</a:t>
              </a:r>
              <a:endPara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16736" y="4376256"/>
              <a:ext cx="1868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Archived Communications</a:t>
              </a:r>
              <a:endPara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28262" y="5194406"/>
              <a:ext cx="199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Defect Tracking Systems</a:t>
              </a:r>
              <a:endPara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051378" y="4279702"/>
            <a:ext cx="30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 Maintenance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51060" y="4952624"/>
            <a:ext cx="30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 Design/Reuse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081796" y="5701170"/>
            <a:ext cx="30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Empirical Analysis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0" idx="3"/>
            <a:endCxn id="15" idx="1"/>
          </p:cNvCxnSpPr>
          <p:nvPr/>
        </p:nvCxnSpPr>
        <p:spPr>
          <a:xfrm flipV="1">
            <a:off x="4437529" y="4464368"/>
            <a:ext cx="2613849" cy="730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4437528" y="5137290"/>
            <a:ext cx="2613532" cy="57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7" idx="1"/>
          </p:cNvCxnSpPr>
          <p:nvPr/>
        </p:nvCxnSpPr>
        <p:spPr>
          <a:xfrm>
            <a:off x="4437529" y="5194406"/>
            <a:ext cx="2644267" cy="691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437528" y="4051089"/>
            <a:ext cx="247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Support/Improve/Help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1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 animBg="1"/>
      <p:bldP spid="7" grpId="0" animBg="1"/>
      <p:bldP spid="15" grpId="0"/>
      <p:bldP spid="16" grpId="0"/>
      <p:bldP spid="17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Online survey: process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492898"/>
            <a:ext cx="10728649" cy="4945223"/>
          </a:xfrm>
        </p:spPr>
        <p:txBody>
          <a:bodyPr>
            <a:normAutofit/>
          </a:bodyPr>
          <a:lstStyle/>
          <a:p>
            <a:r>
              <a:rPr lang="en-US" altLang="zh-CN" dirty="0"/>
              <a:t>Send to 100 active contributors who posted the largest number of comments to BRs in desktop software and mobile apps.</a:t>
            </a:r>
          </a:p>
          <a:p>
            <a:endParaRPr lang="en-US" altLang="zh-CN" dirty="0"/>
          </a:p>
          <a:p>
            <a:r>
              <a:rPr lang="en-US" altLang="zh-CN" dirty="0"/>
              <a:t>60 responses (60%) in desktop software, and 38 responses (38%) in mobile apps.</a:t>
            </a:r>
          </a:p>
        </p:txBody>
      </p:sp>
    </p:spTree>
    <p:extLst>
      <p:ext uri="{BB962C8B-B14F-4D97-AF65-F5344CB8AC3E}">
        <p14:creationId xmlns:p14="http://schemas.microsoft.com/office/powerpoint/2010/main" val="486328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Online survey: result(Q1-Q2)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973DB-B666-4C5F-BBD3-43EC5242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71" y="1632859"/>
            <a:ext cx="928196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4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Online survey: result(Q3-Q4)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932B6-BC12-4792-9854-ACB09B68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0" y="1731114"/>
            <a:ext cx="898475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Limitation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09" y="1492898"/>
            <a:ext cx="11027229" cy="5094514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We did not consider natural language in BRs.</a:t>
            </a:r>
          </a:p>
          <a:p>
            <a:endParaRPr lang="en-US" altLang="zh-CN" sz="3600" b="1" dirty="0"/>
          </a:p>
          <a:p>
            <a:r>
              <a:rPr lang="en-US" altLang="zh-CN" sz="3600" b="1" dirty="0"/>
              <a:t>But it is necessary to deeply analyze NL in BRs.</a:t>
            </a:r>
          </a:p>
          <a:p>
            <a:pPr lvl="1"/>
            <a:r>
              <a:rPr lang="en-US" altLang="zh-CN" sz="3200" b="1" dirty="0"/>
              <a:t>NL</a:t>
            </a:r>
            <a:r>
              <a:rPr lang="zh-CN" altLang="en-US" sz="3200" b="1" dirty="0"/>
              <a:t>： </a:t>
            </a:r>
            <a:r>
              <a:rPr lang="en-US" altLang="zh-CN" sz="3200" b="1" dirty="0"/>
              <a:t>OB (observed behavior)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S2R (steps to reproduce)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and EB (the software’s expected behavior)</a:t>
            </a:r>
          </a:p>
          <a:p>
            <a:pPr lvl="1"/>
            <a:endParaRPr lang="en-US" altLang="zh-CN" sz="3200" b="1" dirty="0"/>
          </a:p>
          <a:p>
            <a:r>
              <a:rPr lang="en-US" altLang="zh-CN" sz="3600" b="1" dirty="0"/>
              <a:t>How can we know the knowledge?</a:t>
            </a:r>
          </a:p>
          <a:p>
            <a:pPr lvl="1"/>
            <a:r>
              <a:rPr lang="en-US" altLang="zh-CN" sz="3200" b="1" dirty="0" err="1"/>
              <a:t>Chaparro</a:t>
            </a:r>
            <a:r>
              <a:rPr lang="en-US" altLang="zh-CN" sz="3200" b="1" dirty="0"/>
              <a:t> et al., “Detecting Missing Information in Bug Descriptions”, FSE 2017.</a:t>
            </a:r>
          </a:p>
          <a:p>
            <a:pPr lvl="1"/>
            <a:endParaRPr lang="en-US" altLang="zh-CN" sz="3200" b="1" dirty="0"/>
          </a:p>
          <a:p>
            <a:endParaRPr lang="en-US" altLang="zh-CN" sz="3600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12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New resource: commit message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287624"/>
            <a:ext cx="11027229" cy="5505062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Enrichment and relevancy</a:t>
            </a:r>
          </a:p>
          <a:p>
            <a:pPr lvl="1"/>
            <a:r>
              <a:rPr lang="en-US" altLang="zh-CN" dirty="0"/>
              <a:t>Enrichment: high ratio of MEs</a:t>
            </a:r>
          </a:p>
          <a:p>
            <a:pPr lvl="1"/>
            <a:r>
              <a:rPr lang="en-US" altLang="zh-CN" dirty="0"/>
              <a:t>Relevancy: related to the reported bugs in BRs</a:t>
            </a:r>
          </a:p>
          <a:p>
            <a:r>
              <a:rPr lang="en-US" altLang="zh-CN" sz="3600" b="1" dirty="0"/>
              <a:t>Commit messages                          1) title</a:t>
            </a:r>
          </a:p>
          <a:p>
            <a:r>
              <a:rPr lang="en-US" altLang="zh-CN" sz="3600" b="1" dirty="0"/>
              <a:t>                                                        2) description</a:t>
            </a:r>
          </a:p>
          <a:p>
            <a:r>
              <a:rPr lang="en-US" altLang="zh-CN" sz="3600" b="1" dirty="0"/>
              <a:t>                                                        3) feature</a:t>
            </a:r>
          </a:p>
          <a:p>
            <a:r>
              <a:rPr lang="en-US" altLang="zh-CN" sz="3600" b="1" dirty="0"/>
              <a:t>                                                        4) committer</a:t>
            </a:r>
          </a:p>
          <a:p>
            <a:pPr marL="0" indent="0">
              <a:buNone/>
            </a:pPr>
            <a:r>
              <a:rPr lang="en-US" altLang="zh-CN" sz="3600" b="1" dirty="0"/>
              <a:t>                                                          5) changed code                     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48037-E58A-463D-A782-DA07BE63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2" y="3287447"/>
            <a:ext cx="5921826" cy="33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25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Conclusion</a:t>
            </a:r>
            <a:endParaRPr lang="zh-CN" altLang="en-US" i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287624"/>
            <a:ext cx="11027229" cy="5505062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Show the difference of bug reports in desktop software and mobile apps</a:t>
            </a:r>
          </a:p>
          <a:p>
            <a:endParaRPr lang="en-US" altLang="zh-CN" sz="3600" b="1" dirty="0"/>
          </a:p>
          <a:p>
            <a:r>
              <a:rPr lang="en-US" altLang="zh-CN" sz="3600" b="1" dirty="0"/>
              <a:t>Commit messages can help to enrich bug reports, especially for desktop software</a:t>
            </a:r>
          </a:p>
          <a:p>
            <a:endParaRPr lang="en-US" altLang="zh-CN" sz="3600" b="1" dirty="0"/>
          </a:p>
          <a:p>
            <a:r>
              <a:rPr lang="en-US" altLang="zh-CN" sz="3600" b="1" dirty="0"/>
              <a:t>But this is just a start…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236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AF90A-E861-47EB-B47C-E031F187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5"/>
            <a:ext cx="10515600" cy="595302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现  在</a:t>
            </a:r>
          </a:p>
        </p:txBody>
      </p:sp>
    </p:spTree>
    <p:extLst>
      <p:ext uri="{BB962C8B-B14F-4D97-AF65-F5344CB8AC3E}">
        <p14:creationId xmlns:p14="http://schemas.microsoft.com/office/powerpoint/2010/main" val="41474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CLARE: Change Locator for App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REviews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559858"/>
            <a:ext cx="11652837" cy="5232827"/>
          </a:xfrm>
        </p:spPr>
        <p:txBody>
          <a:bodyPr>
            <a:normAutofit/>
          </a:bodyPr>
          <a:lstStyle/>
          <a:p>
            <a:r>
              <a:rPr lang="zh-CN" altLang="en-US" dirty="0"/>
              <a:t>在移动应用中，真实的定位过程是怎样？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9D7697-B04C-44C3-A803-F3D12261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04" y="2035659"/>
            <a:ext cx="4336156" cy="46714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EF37CC-BEE0-4768-A539-0FB8C666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796" y="2415441"/>
            <a:ext cx="5730776" cy="33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0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2" y="307296"/>
            <a:ext cx="10622125" cy="1325563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CLARE: Change Locator for App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REviews</a:t>
            </a:r>
            <a:endParaRPr lang="zh-CN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559858"/>
            <a:ext cx="11652837" cy="5232827"/>
          </a:xfrm>
        </p:spPr>
        <p:txBody>
          <a:bodyPr>
            <a:normAutofit/>
          </a:bodyPr>
          <a:lstStyle/>
          <a:p>
            <a:r>
              <a:rPr lang="zh-CN" altLang="en-US" dirty="0"/>
              <a:t>如果我们只是考虑用户评论信息，结果会是？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6E982F-E524-4BC2-90B1-10989617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36" y="2220686"/>
            <a:ext cx="5455602" cy="3057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141815-15FD-4D52-8037-15A858EBF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9" y="3149100"/>
            <a:ext cx="4427604" cy="6934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736F4B-1922-4F0E-BA68-00DCC94132EE}"/>
              </a:ext>
            </a:extLst>
          </p:cNvPr>
          <p:cNvSpPr txBox="1"/>
          <p:nvPr/>
        </p:nvSpPr>
        <p:spPr>
          <a:xfrm>
            <a:off x="545062" y="2220686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similarity coefficient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943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1D80-9CD5-428B-9729-9F1AFEAB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CLARE: Change Locator for App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EF259-5CC5-410D-AF7B-F3B4D8D6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我们的做法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EA2D8-23FD-4FFD-B63D-4A8BAC58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03" y="2247541"/>
            <a:ext cx="5722776" cy="35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Introduction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400" b="1" dirty="0">
                <a:latin typeface="Comic Sans MS" panose="030F0702030302020204" pitchFamily="66" charset="0"/>
              </a:rPr>
              <a:t>How can we do by mining software repositories?</a:t>
            </a:r>
          </a:p>
        </p:txBody>
      </p:sp>
    </p:spTree>
    <p:extLst>
      <p:ext uri="{BB962C8B-B14F-4D97-AF65-F5344CB8AC3E}">
        <p14:creationId xmlns:p14="http://schemas.microsoft.com/office/powerpoint/2010/main" val="4142790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28974-07CD-49B9-BB6C-DB93AF4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很多有趣的工作即将展示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continue</a:t>
            </a:r>
          </a:p>
        </p:txBody>
      </p:sp>
    </p:spTree>
    <p:extLst>
      <p:ext uri="{BB962C8B-B14F-4D97-AF65-F5344CB8AC3E}">
        <p14:creationId xmlns:p14="http://schemas.microsoft.com/office/powerpoint/2010/main" val="20120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7B57-06E7-4792-B17B-5DC04ACC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Workshop on Intelligent Bug Fixing (IBF 2019)</a:t>
            </a:r>
            <a:b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co-located with SANER 2019 (Feb. 24-27, 2019, Hangzhou, China)</a:t>
            </a:r>
            <a:endParaRPr lang="zh-CN" altLang="en-US" sz="2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2B5E1-5D8C-4DD3-B8BD-A7C3F06F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32" y="1645873"/>
            <a:ext cx="5322908" cy="1740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0A5C4-28A3-49CD-AD8B-4E3548BE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06" y="1418941"/>
            <a:ext cx="3741910" cy="40201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3708CD-9D83-455F-8A60-D12A58BA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90605"/>
            <a:ext cx="11011854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1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70C4810-7315-4637-BD4B-BF850736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1" y="354527"/>
            <a:ext cx="9647756" cy="1051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C7600E-3151-406F-9BD3-5BFF3EFD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52" y="1406178"/>
            <a:ext cx="3299746" cy="4435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268413-BD5E-41B9-B8CC-22196E64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37" y="1265186"/>
            <a:ext cx="4991533" cy="47705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A97753-F54B-4ED5-921E-82776891F4AB}"/>
              </a:ext>
            </a:extLst>
          </p:cNvPr>
          <p:cNvSpPr txBox="1"/>
          <p:nvPr/>
        </p:nvSpPr>
        <p:spPr>
          <a:xfrm>
            <a:off x="758757" y="6035719"/>
            <a:ext cx="1067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Authors of selected papers from QRS 2019 will be invited to submit an extended version to a special issue of Journal of Systems and Software (JSS).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22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9422E452-3A56-4B1E-9924-A53BBD4AB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119415"/>
              </p:ext>
            </p:extLst>
          </p:nvPr>
        </p:nvGraphicFramePr>
        <p:xfrm>
          <a:off x="1344040" y="1155480"/>
          <a:ext cx="8577694" cy="496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91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AF90A-E861-47EB-B47C-E031F187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5"/>
            <a:ext cx="10515600" cy="5953028"/>
          </a:xfr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  去</a:t>
            </a:r>
          </a:p>
        </p:txBody>
      </p:sp>
    </p:spTree>
    <p:extLst>
      <p:ext uri="{BB962C8B-B14F-4D97-AF65-F5344CB8AC3E}">
        <p14:creationId xmlns:p14="http://schemas.microsoft.com/office/powerpoint/2010/main" val="18721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Overview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F850-387A-41D2-A449-7979A62D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sz="4400" b="1" dirty="0">
                <a:latin typeface="Comic Sans MS" panose="030F0702030302020204" pitchFamily="66" charset="0"/>
              </a:rPr>
              <a:t>Bug Resolution using Mining Software Repositories</a:t>
            </a:r>
          </a:p>
          <a:p>
            <a:pPr algn="ctr"/>
            <a:endParaRPr lang="en-US" altLang="zh-CN" sz="4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Zhang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 Jiang,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Xiapu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Alvin T.S. Chan, “A Literature Review of Research in Bug Resolution: Tasks, Challenges and Future Directions,”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Journal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59(5), pp.741-773, 2016.</a:t>
            </a:r>
          </a:p>
        </p:txBody>
      </p:sp>
    </p:spTree>
    <p:extLst>
      <p:ext uri="{BB962C8B-B14F-4D97-AF65-F5344CB8AC3E}">
        <p14:creationId xmlns:p14="http://schemas.microsoft.com/office/powerpoint/2010/main" val="77606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02D7-2256-43F0-B146-7466E325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21144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Bug reports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98" y="552466"/>
            <a:ext cx="5187986" cy="61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6575</TotalTime>
  <Words>1363</Words>
  <Application>Microsoft Office PowerPoint</Application>
  <PresentationFormat>宽屏</PresentationFormat>
  <Paragraphs>256</Paragraphs>
  <Slides>52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等线</vt:lpstr>
      <vt:lpstr>等线 Light</vt:lpstr>
      <vt:lpstr>Arial</vt:lpstr>
      <vt:lpstr>Arial Black</vt:lpstr>
      <vt:lpstr>Comic Sans MS</vt:lpstr>
      <vt:lpstr>Times New Roman</vt:lpstr>
      <vt:lpstr>Office 主题​​</vt:lpstr>
      <vt:lpstr>浅谈软件仓库挖掘在软件维护中的简单应用  </vt:lpstr>
      <vt:lpstr>科研菜鸟成长记录</vt:lpstr>
      <vt:lpstr>Introduction</vt:lpstr>
      <vt:lpstr>PowerPoint 演示文稿</vt:lpstr>
      <vt:lpstr>Introduction</vt:lpstr>
      <vt:lpstr>PowerPoint 演示文稿</vt:lpstr>
      <vt:lpstr>PowerPoint 演示文稿</vt:lpstr>
      <vt:lpstr>Overview</vt:lpstr>
      <vt:lpstr>Bug reports</vt:lpstr>
      <vt:lpstr>Life cycle</vt:lpstr>
      <vt:lpstr>Bug resolution</vt:lpstr>
      <vt:lpstr>Implementation</vt:lpstr>
      <vt:lpstr>What is severity prediction and fixer recommendation</vt:lpstr>
      <vt:lpstr>Method: Framework</vt:lpstr>
      <vt:lpstr>Method: Severity prediction</vt:lpstr>
      <vt:lpstr>Method: Fixer recommendation</vt:lpstr>
      <vt:lpstr>Results: severity prediction</vt:lpstr>
      <vt:lpstr>Results: fixer recommendation</vt:lpstr>
      <vt:lpstr>Implementation</vt:lpstr>
      <vt:lpstr>Motivation</vt:lpstr>
      <vt:lpstr>Motivation</vt:lpstr>
      <vt:lpstr>Motivation</vt:lpstr>
      <vt:lpstr>Method: overview</vt:lpstr>
      <vt:lpstr>Method: similarity measure</vt:lpstr>
      <vt:lpstr>Case</vt:lpstr>
      <vt:lpstr>Results RQ1-Human evaluation: Can the enriched bug reports provide further help to fixer assignment?</vt:lpstr>
      <vt:lpstr>Results RQ2-Effectiveness evaluation: Can the enriched bug reports improve the performance of the automated fixer recommendation in bug repositories?</vt:lpstr>
      <vt:lpstr>Results RQ3-Feature influence: Which features in the similarity measure have the greatest impact on bug report enrichment for improving automated fixer recommendation?</vt:lpstr>
      <vt:lpstr>Results RQ3-Feature influence: Which features in the similarity measure have the greatest impact on bug report enrichment for improving automated fixer recommendation?</vt:lpstr>
      <vt:lpstr>Future</vt:lpstr>
      <vt:lpstr>Motivation</vt:lpstr>
      <vt:lpstr>Data Scale</vt:lpstr>
      <vt:lpstr>Textual feature</vt:lpstr>
      <vt:lpstr>Textual feature</vt:lpstr>
      <vt:lpstr>Content feature</vt:lpstr>
      <vt:lpstr>Content feature</vt:lpstr>
      <vt:lpstr>Relationship between BRs’ features and fixing time</vt:lpstr>
      <vt:lpstr>Some interesting findings</vt:lpstr>
      <vt:lpstr>Online survey: start</vt:lpstr>
      <vt:lpstr>Online survey: process</vt:lpstr>
      <vt:lpstr>Online survey: result(Q1-Q2)</vt:lpstr>
      <vt:lpstr>Online survey: result(Q3-Q4)</vt:lpstr>
      <vt:lpstr>Limitation</vt:lpstr>
      <vt:lpstr>New resource: commit message</vt:lpstr>
      <vt:lpstr>Conclusion</vt:lpstr>
      <vt:lpstr>PowerPoint 演示文稿</vt:lpstr>
      <vt:lpstr>CLARE: Change Locator for App REviews</vt:lpstr>
      <vt:lpstr>CLARE: Change Locator for App REviews</vt:lpstr>
      <vt:lpstr>CLARE: Change Locator for App REviews</vt:lpstr>
      <vt:lpstr>PowerPoint 演示文稿</vt:lpstr>
      <vt:lpstr>First Workshop on Intelligent Bug Fixing (IBF 2019) co-located with SANER 2019 (Feb. 24-27, 2019, Hangzhou, China)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the Bug and How Is It Fixed? An Experiment with Practitioners</dc:title>
  <dc:creator>Tao Zhang</dc:creator>
  <cp:lastModifiedBy>Tao Zhang</cp:lastModifiedBy>
  <cp:revision>114</cp:revision>
  <dcterms:created xsi:type="dcterms:W3CDTF">2017-08-24T13:36:47Z</dcterms:created>
  <dcterms:modified xsi:type="dcterms:W3CDTF">2018-11-16T22:32:59Z</dcterms:modified>
</cp:coreProperties>
</file>