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924cfb8a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924cfb8a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924cfb8a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924cfb8a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924cfb8a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924cfb8a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924cfb8a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924cfb8a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924cfb8a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924cfb8a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924cfb8a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924cfb8a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924cfb8a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924cfb8a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924cfb8a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924cfb8a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924cfb8a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924cfb8a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924cfb8a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924cfb8a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924cfb8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924cfb8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924cfb8a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924cfb8a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924cfb8a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924cfb8a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924cfb8a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924cfb8a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924cfb8a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924cfb8a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924cfb8a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924cfb8a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924cfb8a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4924cfb8a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924cfb8a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4924cfb8a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924cfb8a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924cfb8a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924cfb8a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924cfb8a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924cfb8a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4924cfb8a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924cfb8a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924cfb8a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924cfb8a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4924cfb8a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4924cfb8a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4924cfb8a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4924cfb8a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4924cfb8a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4924cfb8a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4924cfb8a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924cfb8a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4924cfb8a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924cfb8a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924cfb8a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24cfb8a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24cfb8a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24cfb8a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924cfb8a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924cfb8a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924cfb8a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924cfb8a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924cfb8a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924cfb8a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924cfb8a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44400" y="3924925"/>
            <a:ext cx="44103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Leeroy Jenkins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Shin, Konnor Misuma, Thang Luong, Mark Castro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/>
          <p:nvPr/>
        </p:nvSpPr>
        <p:spPr>
          <a:xfrm>
            <a:off x="1983400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1983400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-Fold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5149275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5149275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2"/>
          <p:cNvCxnSpPr>
            <a:stCxn id="217" idx="0"/>
            <a:endCxn id="216" idx="2"/>
          </p:cNvCxnSpPr>
          <p:nvPr/>
        </p:nvCxnSpPr>
        <p:spPr>
          <a:xfrm rot="10800000">
            <a:off x="2938150" y="1717050"/>
            <a:ext cx="0" cy="85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2"/>
          <p:cNvSpPr txBox="1"/>
          <p:nvPr/>
        </p:nvSpPr>
        <p:spPr>
          <a:xfrm>
            <a:off x="2997363" y="1893575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turn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/>
          <p:nvPr/>
        </p:nvSpPr>
        <p:spPr>
          <a:xfrm>
            <a:off x="4949475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Bet</a:t>
            </a:r>
            <a:endParaRPr sz="1200"/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handles Post requests: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58165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Table</a:t>
            </a:r>
            <a:endParaRPr sz="1200"/>
          </a:p>
        </p:txBody>
      </p:sp>
      <p:sp>
        <p:nvSpPr>
          <p:cNvPr id="229" name="Google Shape;229;p23"/>
          <p:cNvSpPr/>
          <p:nvPr/>
        </p:nvSpPr>
        <p:spPr>
          <a:xfrm>
            <a:off x="214020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Join Table</a:t>
            </a:r>
            <a:endParaRPr sz="1200"/>
          </a:p>
        </p:txBody>
      </p:sp>
      <p:sp>
        <p:nvSpPr>
          <p:cNvPr id="230" name="Google Shape;230;p23"/>
          <p:cNvSpPr/>
          <p:nvPr/>
        </p:nvSpPr>
        <p:spPr>
          <a:xfrm>
            <a:off x="494947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Game</a:t>
            </a:r>
            <a:endParaRPr sz="1200"/>
          </a:p>
        </p:txBody>
      </p:sp>
      <p:sp>
        <p:nvSpPr>
          <p:cNvPr id="231" name="Google Shape;231;p23"/>
          <p:cNvSpPr/>
          <p:nvPr/>
        </p:nvSpPr>
        <p:spPr>
          <a:xfrm>
            <a:off x="650802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Fold</a:t>
            </a:r>
            <a:endParaRPr sz="1200"/>
          </a:p>
        </p:txBody>
      </p:sp>
      <p:sp>
        <p:nvSpPr>
          <p:cNvPr id="232" name="Google Shape;232;p23"/>
          <p:cNvSpPr/>
          <p:nvPr/>
        </p:nvSpPr>
        <p:spPr>
          <a:xfrm>
            <a:off x="581650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Leave Table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>
            <a:off x="4949475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Bet</a:t>
            </a:r>
            <a:endParaRPr sz="1200"/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handles Post requests: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214020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Join Table</a:t>
            </a:r>
            <a:endParaRPr sz="1200"/>
          </a:p>
        </p:txBody>
      </p:sp>
      <p:sp>
        <p:nvSpPr>
          <p:cNvPr id="240" name="Google Shape;240;p24"/>
          <p:cNvSpPr/>
          <p:nvPr/>
        </p:nvSpPr>
        <p:spPr>
          <a:xfrm>
            <a:off x="494947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Game</a:t>
            </a:r>
            <a:endParaRPr sz="1200"/>
          </a:p>
        </p:txBody>
      </p:sp>
      <p:sp>
        <p:nvSpPr>
          <p:cNvPr id="241" name="Google Shape;241;p24"/>
          <p:cNvSpPr/>
          <p:nvPr/>
        </p:nvSpPr>
        <p:spPr>
          <a:xfrm>
            <a:off x="650802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Fold</a:t>
            </a:r>
            <a:endParaRPr sz="1200"/>
          </a:p>
        </p:txBody>
      </p:sp>
      <p:sp>
        <p:nvSpPr>
          <p:cNvPr id="242" name="Google Shape;242;p24"/>
          <p:cNvSpPr/>
          <p:nvPr/>
        </p:nvSpPr>
        <p:spPr>
          <a:xfrm>
            <a:off x="581650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Leave Table</a:t>
            </a:r>
            <a:endParaRPr sz="1200"/>
          </a:p>
        </p:txBody>
      </p:sp>
      <p:sp>
        <p:nvSpPr>
          <p:cNvPr id="243" name="Google Shape;243;p24"/>
          <p:cNvSpPr/>
          <p:nvPr/>
        </p:nvSpPr>
        <p:spPr>
          <a:xfrm>
            <a:off x="192425" y="1124900"/>
            <a:ext cx="3249000" cy="185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Table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-Check if the name is in use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-Adds data from client to game_table DB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-Socket Call: update home page with new table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>
            <a:off x="4949475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Bet</a:t>
            </a:r>
            <a:endParaRPr sz="1200"/>
          </a:p>
        </p:txBody>
      </p:sp>
      <p:sp>
        <p:nvSpPr>
          <p:cNvPr id="249" name="Google Shape;24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handles Post requests: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58165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Table</a:t>
            </a:r>
            <a:endParaRPr sz="1200"/>
          </a:p>
        </p:txBody>
      </p:sp>
      <p:sp>
        <p:nvSpPr>
          <p:cNvPr id="251" name="Google Shape;251;p25"/>
          <p:cNvSpPr/>
          <p:nvPr/>
        </p:nvSpPr>
        <p:spPr>
          <a:xfrm>
            <a:off x="494947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Game</a:t>
            </a:r>
            <a:endParaRPr sz="1200"/>
          </a:p>
        </p:txBody>
      </p:sp>
      <p:sp>
        <p:nvSpPr>
          <p:cNvPr id="252" name="Google Shape;252;p25"/>
          <p:cNvSpPr/>
          <p:nvPr/>
        </p:nvSpPr>
        <p:spPr>
          <a:xfrm>
            <a:off x="650802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Fold</a:t>
            </a:r>
            <a:endParaRPr sz="1200"/>
          </a:p>
        </p:txBody>
      </p:sp>
      <p:sp>
        <p:nvSpPr>
          <p:cNvPr id="253" name="Google Shape;253;p25"/>
          <p:cNvSpPr/>
          <p:nvPr/>
        </p:nvSpPr>
        <p:spPr>
          <a:xfrm>
            <a:off x="581650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Leave Table</a:t>
            </a:r>
            <a:endParaRPr sz="1200"/>
          </a:p>
        </p:txBody>
      </p:sp>
      <p:sp>
        <p:nvSpPr>
          <p:cNvPr id="254" name="Google Shape;254;p25"/>
          <p:cNvSpPr/>
          <p:nvPr/>
        </p:nvSpPr>
        <p:spPr>
          <a:xfrm>
            <a:off x="1233475" y="1183425"/>
            <a:ext cx="2792100" cy="265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Join Table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-Check if player is already in table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-If not, check the player limit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-If the player can join, assign the player an empty seat,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Socket Calls: System message saying player joined, Client front end update to show the new player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4949475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Bet</a:t>
            </a:r>
            <a:endParaRPr sz="1200"/>
          </a:p>
        </p:txBody>
      </p:sp>
      <p:sp>
        <p:nvSpPr>
          <p:cNvPr id="260" name="Google Shape;26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handles Post requests:</a:t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58165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Table</a:t>
            </a:r>
            <a:endParaRPr sz="1200"/>
          </a:p>
        </p:txBody>
      </p:sp>
      <p:sp>
        <p:nvSpPr>
          <p:cNvPr id="262" name="Google Shape;262;p26"/>
          <p:cNvSpPr/>
          <p:nvPr/>
        </p:nvSpPr>
        <p:spPr>
          <a:xfrm>
            <a:off x="214020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Join Table</a:t>
            </a:r>
            <a:endParaRPr sz="1200"/>
          </a:p>
        </p:txBody>
      </p:sp>
      <p:sp>
        <p:nvSpPr>
          <p:cNvPr id="263" name="Google Shape;263;p26"/>
          <p:cNvSpPr/>
          <p:nvPr/>
        </p:nvSpPr>
        <p:spPr>
          <a:xfrm>
            <a:off x="494947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Game</a:t>
            </a:r>
            <a:endParaRPr sz="1200"/>
          </a:p>
        </p:txBody>
      </p:sp>
      <p:sp>
        <p:nvSpPr>
          <p:cNvPr id="264" name="Google Shape;264;p26"/>
          <p:cNvSpPr/>
          <p:nvPr/>
        </p:nvSpPr>
        <p:spPr>
          <a:xfrm>
            <a:off x="650802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Fold</a:t>
            </a:r>
            <a:endParaRPr sz="1200"/>
          </a:p>
        </p:txBody>
      </p:sp>
      <p:sp>
        <p:nvSpPr>
          <p:cNvPr id="265" name="Google Shape;265;p26"/>
          <p:cNvSpPr/>
          <p:nvPr/>
        </p:nvSpPr>
        <p:spPr>
          <a:xfrm>
            <a:off x="226925" y="1975175"/>
            <a:ext cx="2719200" cy="168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Leave Table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-Splice the player from game_table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-Force the player to fold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>
            <a:off x="4949475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Bet</a:t>
            </a:r>
            <a:endParaRPr sz="1200"/>
          </a:p>
        </p:txBody>
      </p:sp>
      <p:sp>
        <p:nvSpPr>
          <p:cNvPr id="271" name="Google Shape;27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handles Post requests:</a:t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58165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Table</a:t>
            </a:r>
            <a:endParaRPr sz="1200"/>
          </a:p>
        </p:txBody>
      </p:sp>
      <p:sp>
        <p:nvSpPr>
          <p:cNvPr id="273" name="Google Shape;273;p27"/>
          <p:cNvSpPr/>
          <p:nvPr/>
        </p:nvSpPr>
        <p:spPr>
          <a:xfrm>
            <a:off x="214020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Join Table</a:t>
            </a:r>
            <a:endParaRPr sz="1200"/>
          </a:p>
        </p:txBody>
      </p:sp>
      <p:sp>
        <p:nvSpPr>
          <p:cNvPr id="274" name="Google Shape;274;p27"/>
          <p:cNvSpPr/>
          <p:nvPr/>
        </p:nvSpPr>
        <p:spPr>
          <a:xfrm>
            <a:off x="650802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Fold</a:t>
            </a:r>
            <a:endParaRPr sz="1200"/>
          </a:p>
        </p:txBody>
      </p:sp>
      <p:sp>
        <p:nvSpPr>
          <p:cNvPr id="275" name="Google Shape;275;p27"/>
          <p:cNvSpPr/>
          <p:nvPr/>
        </p:nvSpPr>
        <p:spPr>
          <a:xfrm>
            <a:off x="581650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Leave Table</a:t>
            </a:r>
            <a:endParaRPr sz="1200"/>
          </a:p>
        </p:txBody>
      </p:sp>
      <p:sp>
        <p:nvSpPr>
          <p:cNvPr id="276" name="Google Shape;276;p27"/>
          <p:cNvSpPr/>
          <p:nvPr/>
        </p:nvSpPr>
        <p:spPr>
          <a:xfrm>
            <a:off x="3456125" y="1139700"/>
            <a:ext cx="3959400" cy="3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Game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-Instantiate a new game object which will provide </a:t>
            </a:r>
            <a:r>
              <a:rPr lang="en" sz="1200" u="sng"/>
              <a:t>all</a:t>
            </a:r>
            <a:r>
              <a:rPr lang="en" sz="1200"/>
              <a:t> the data for the ensuing game.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-Create the game status with the current players in the lobby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-Take half the minimum from the player’s wallet and add it to the pot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Socket Calls: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-Refresh the clients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-Populate the players on the client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-Update the small blind’s wallet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-Give the big blind his action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-Deal the cards to the rest of the players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/>
          <p:nvPr/>
        </p:nvSpPr>
        <p:spPr>
          <a:xfrm>
            <a:off x="4949475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Bet</a:t>
            </a:r>
            <a:endParaRPr sz="1200"/>
          </a:p>
        </p:txBody>
      </p:sp>
      <p:sp>
        <p:nvSpPr>
          <p:cNvPr id="282" name="Google Shape;28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handles Post requests: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58165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Table</a:t>
            </a:r>
            <a:endParaRPr sz="1200"/>
          </a:p>
        </p:txBody>
      </p:sp>
      <p:sp>
        <p:nvSpPr>
          <p:cNvPr id="284" name="Google Shape;284;p28"/>
          <p:cNvSpPr/>
          <p:nvPr/>
        </p:nvSpPr>
        <p:spPr>
          <a:xfrm>
            <a:off x="214020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Join Table</a:t>
            </a:r>
            <a:endParaRPr sz="1200"/>
          </a:p>
        </p:txBody>
      </p:sp>
      <p:sp>
        <p:nvSpPr>
          <p:cNvPr id="285" name="Google Shape;285;p28"/>
          <p:cNvSpPr/>
          <p:nvPr/>
        </p:nvSpPr>
        <p:spPr>
          <a:xfrm>
            <a:off x="494947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Game</a:t>
            </a:r>
            <a:endParaRPr sz="1200"/>
          </a:p>
        </p:txBody>
      </p:sp>
      <p:sp>
        <p:nvSpPr>
          <p:cNvPr id="286" name="Google Shape;286;p28"/>
          <p:cNvSpPr/>
          <p:nvPr/>
        </p:nvSpPr>
        <p:spPr>
          <a:xfrm>
            <a:off x="5596675" y="1172325"/>
            <a:ext cx="2474700" cy="25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-Update the game_status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-If there is only one player “alive”, end the game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Socket Calls: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-Tell everyone that this player folded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-If the game isn’t over, ask the next player to perform action</a:t>
            </a:r>
            <a:endParaRPr sz="1200"/>
          </a:p>
        </p:txBody>
      </p:sp>
      <p:sp>
        <p:nvSpPr>
          <p:cNvPr id="287" name="Google Shape;287;p28"/>
          <p:cNvSpPr/>
          <p:nvPr/>
        </p:nvSpPr>
        <p:spPr>
          <a:xfrm>
            <a:off x="581650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Leave Table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handles Post requests:</a:t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58165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Table</a:t>
            </a:r>
            <a:endParaRPr sz="1200"/>
          </a:p>
        </p:txBody>
      </p:sp>
      <p:sp>
        <p:nvSpPr>
          <p:cNvPr id="294" name="Google Shape;294;p29"/>
          <p:cNvSpPr/>
          <p:nvPr/>
        </p:nvSpPr>
        <p:spPr>
          <a:xfrm>
            <a:off x="2140200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Join Table</a:t>
            </a:r>
            <a:endParaRPr sz="1200"/>
          </a:p>
        </p:txBody>
      </p:sp>
      <p:sp>
        <p:nvSpPr>
          <p:cNvPr id="295" name="Google Shape;295;p29"/>
          <p:cNvSpPr/>
          <p:nvPr/>
        </p:nvSpPr>
        <p:spPr>
          <a:xfrm>
            <a:off x="494947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Game</a:t>
            </a:r>
            <a:endParaRPr sz="1200"/>
          </a:p>
        </p:txBody>
      </p:sp>
      <p:sp>
        <p:nvSpPr>
          <p:cNvPr id="296" name="Google Shape;296;p29"/>
          <p:cNvSpPr/>
          <p:nvPr/>
        </p:nvSpPr>
        <p:spPr>
          <a:xfrm>
            <a:off x="6508025" y="1406125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Fold</a:t>
            </a:r>
            <a:endParaRPr sz="1200"/>
          </a:p>
        </p:txBody>
      </p:sp>
      <p:sp>
        <p:nvSpPr>
          <p:cNvPr id="297" name="Google Shape;297;p29"/>
          <p:cNvSpPr/>
          <p:nvPr/>
        </p:nvSpPr>
        <p:spPr>
          <a:xfrm>
            <a:off x="581650" y="2571750"/>
            <a:ext cx="13617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Leave Table</a:t>
            </a:r>
            <a:endParaRPr sz="1200"/>
          </a:p>
        </p:txBody>
      </p:sp>
      <p:sp>
        <p:nvSpPr>
          <p:cNvPr id="298" name="Google Shape;298;p29"/>
          <p:cNvSpPr/>
          <p:nvPr/>
        </p:nvSpPr>
        <p:spPr>
          <a:xfrm>
            <a:off x="4136100" y="1657650"/>
            <a:ext cx="4818900" cy="296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-Subtract the bet from the player’s wallet and add it to the pot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-Check the bets of all players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-If the bets are equal, start the next round of betting, otherwise continue the current round of betting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-Consider edge cases!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Socket Calls: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-System message indicating bet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-Update player’s chips and table’s pot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-If the chips aren’t balanced, ask the next player to perform their action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-If the chips are balanced, start the next round of betting. 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states</a:t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There are only 2 things you need to know in order to recreate any game state in poker</a:t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Betting Round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State of the chips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</a:t>
            </a:r>
            <a:r>
              <a:rPr lang="en" u="sng"/>
              <a:t>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</a:t>
            </a:r>
            <a:r>
              <a:rPr lang="en" u="sng"/>
              <a:t>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</a:t>
            </a:r>
            <a:r>
              <a:rPr lang="en" u="sng"/>
              <a:t>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</a:t>
            </a:r>
            <a:r>
              <a:rPr lang="en" u="sng"/>
              <a:t>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Followed class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logic handled by save states and a procedure list.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action is </a:t>
            </a:r>
            <a:r>
              <a:rPr lang="en"/>
              <a:t>propagated</a:t>
            </a:r>
            <a:r>
              <a:rPr lang="en"/>
              <a:t> by another isolated action, like a linked list’s connection as opposed to a tree’s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long as you have a sufficiently accurate save state, you can revive any game at any time without the need for a complicated model view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Would not recommend for more complicated projects/games.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0</a:t>
            </a:r>
            <a:endParaRPr/>
          </a:p>
        </p:txBody>
      </p:sp>
      <p:sp>
        <p:nvSpPr>
          <p:cNvPr id="330" name="Google Shape;330;p33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0</a:t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6" name="Google Shape;346;p35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82" name="Google Shape;382;p39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83" name="Google Shape;383;p39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0</a:t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5000</a:t>
            </a:r>
            <a:r>
              <a:rPr lang="en"/>
              <a:t>0</a:t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1983400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-Start Game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(pay small blind)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1983400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149275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5149275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15"/>
          <p:cNvCxnSpPr>
            <a:endCxn id="149" idx="1"/>
          </p:cNvCxnSpPr>
          <p:nvPr/>
        </p:nvCxnSpPr>
        <p:spPr>
          <a:xfrm>
            <a:off x="3892875" y="1147100"/>
            <a:ext cx="125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5"/>
          <p:cNvSpPr txBox="1"/>
          <p:nvPr/>
        </p:nvSpPr>
        <p:spPr>
          <a:xfrm>
            <a:off x="4073338" y="808400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turn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09" name="Google Shape;409;p42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50000</a:t>
            </a: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11" name="Google Shape;411;p42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</a:t>
            </a:r>
            <a:endParaRPr/>
          </a:p>
        </p:txBody>
      </p:sp>
      <p:sp>
        <p:nvSpPr>
          <p:cNvPr id="412" name="Google Shape;412;p42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50000</a:t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</a:t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</a:t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Round: 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/>
          <p:nvPr/>
        </p:nvSpPr>
        <p:spPr>
          <a:xfrm>
            <a:off x="3352525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P1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</a:t>
            </a:r>
            <a:endParaRPr/>
          </a:p>
        </p:txBody>
      </p:sp>
      <p:sp>
        <p:nvSpPr>
          <p:cNvPr id="427" name="Google Shape;427;p44"/>
          <p:cNvSpPr/>
          <p:nvPr/>
        </p:nvSpPr>
        <p:spPr>
          <a:xfrm>
            <a:off x="6518400" y="10046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P2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50000</a:t>
            </a:r>
            <a:endParaRPr/>
          </a:p>
        </p:txBody>
      </p:sp>
      <p:sp>
        <p:nvSpPr>
          <p:cNvPr id="428" name="Google Shape;428;p44"/>
          <p:cNvSpPr/>
          <p:nvPr/>
        </p:nvSpPr>
        <p:spPr>
          <a:xfrm>
            <a:off x="3352525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P4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</a:t>
            </a:r>
            <a:endParaRPr/>
          </a:p>
        </p:txBody>
      </p:sp>
      <p:sp>
        <p:nvSpPr>
          <p:cNvPr id="429" name="Google Shape;429;p44"/>
          <p:cNvSpPr/>
          <p:nvPr/>
        </p:nvSpPr>
        <p:spPr>
          <a:xfrm>
            <a:off x="6518400" y="29991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P3 Chips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</a:t>
            </a:r>
            <a:endParaRPr/>
          </a:p>
        </p:txBody>
      </p:sp>
      <p:sp>
        <p:nvSpPr>
          <p:cNvPr id="430" name="Google Shape;430;p44"/>
          <p:cNvSpPr/>
          <p:nvPr/>
        </p:nvSpPr>
        <p:spPr>
          <a:xfrm>
            <a:off x="1176700" y="2197950"/>
            <a:ext cx="1465500" cy="7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 p2 wins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and Lessons Learned</a:t>
            </a:r>
            <a:endParaRPr/>
          </a:p>
        </p:txBody>
      </p:sp>
      <p:sp>
        <p:nvSpPr>
          <p:cNvPr id="436" name="Google Shape;436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Sockets…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Passport.js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BUGS!! SO MANY BUGS!!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issue with step by step programming (as opposed to a model view controller) is that the bugs are all over the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 is balancing on a fine edge, it is very fragile (one thing breaks everything breaks), difficult to scale, and not modular at all. 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	</a:t>
            </a:r>
            <a:endParaRPr/>
          </a:p>
        </p:txBody>
      </p:sp>
      <p:sp>
        <p:nvSpPr>
          <p:cNvPr id="442" name="Google Shape;442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client communication, how it’s done and how to utilize it.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importance of good system architecture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Response status’ and debugging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Reading error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console.log() will either print to the server or the client.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Sockets are so cool!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Migrations are amazing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Postgresql injections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Webpack bundling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 weirdities (typing, import conventions, server vs client code)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CSS Styling and namings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1983400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983400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5149275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5149275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-Big Blind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6"/>
          <p:cNvCxnSpPr>
            <a:stCxn id="159" idx="2"/>
            <a:endCxn id="158" idx="0"/>
          </p:cNvCxnSpPr>
          <p:nvPr/>
        </p:nvCxnSpPr>
        <p:spPr>
          <a:xfrm>
            <a:off x="6104025" y="1716950"/>
            <a:ext cx="0" cy="85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6"/>
          <p:cNvSpPr txBox="1"/>
          <p:nvPr/>
        </p:nvSpPr>
        <p:spPr>
          <a:xfrm>
            <a:off x="6271363" y="1893575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turn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1983400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1983400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149275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-Fold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149275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7"/>
          <p:cNvCxnSpPr>
            <a:stCxn id="168" idx="1"/>
            <a:endCxn id="167" idx="3"/>
          </p:cNvCxnSpPr>
          <p:nvPr/>
        </p:nvCxnSpPr>
        <p:spPr>
          <a:xfrm rot="10800000">
            <a:off x="3892875" y="3141600"/>
            <a:ext cx="125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7"/>
          <p:cNvSpPr txBox="1"/>
          <p:nvPr/>
        </p:nvSpPr>
        <p:spPr>
          <a:xfrm>
            <a:off x="4073363" y="2802050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turn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1983400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1983400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-Fold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5149275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5149275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18"/>
          <p:cNvCxnSpPr>
            <a:stCxn id="177" idx="0"/>
            <a:endCxn id="176" idx="2"/>
          </p:cNvCxnSpPr>
          <p:nvPr/>
        </p:nvCxnSpPr>
        <p:spPr>
          <a:xfrm rot="10800000">
            <a:off x="2938150" y="1717050"/>
            <a:ext cx="0" cy="85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8"/>
          <p:cNvSpPr txBox="1"/>
          <p:nvPr/>
        </p:nvSpPr>
        <p:spPr>
          <a:xfrm>
            <a:off x="2997363" y="1893575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turn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1983400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-Fold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1983400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5149275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5149275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19"/>
          <p:cNvCxnSpPr>
            <a:endCxn id="189" idx="1"/>
          </p:cNvCxnSpPr>
          <p:nvPr/>
        </p:nvCxnSpPr>
        <p:spPr>
          <a:xfrm>
            <a:off x="3892875" y="1147100"/>
            <a:ext cx="125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9"/>
          <p:cNvSpPr txBox="1"/>
          <p:nvPr/>
        </p:nvSpPr>
        <p:spPr>
          <a:xfrm>
            <a:off x="4073338" y="808400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turn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/>
        </p:nvSpPr>
        <p:spPr>
          <a:xfrm>
            <a:off x="1983400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983400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5149275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5149275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-Big Blind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>
            <a:stCxn id="199" idx="2"/>
            <a:endCxn id="198" idx="0"/>
          </p:cNvCxnSpPr>
          <p:nvPr/>
        </p:nvCxnSpPr>
        <p:spPr>
          <a:xfrm>
            <a:off x="6104025" y="1716950"/>
            <a:ext cx="0" cy="85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0"/>
          <p:cNvSpPr txBox="1"/>
          <p:nvPr/>
        </p:nvSpPr>
        <p:spPr>
          <a:xfrm>
            <a:off x="6271363" y="1893575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turn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/>
          <p:nvPr/>
        </p:nvSpPr>
        <p:spPr>
          <a:xfrm>
            <a:off x="1983400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1983400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5149275" y="25717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-Fold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149275" y="577250"/>
            <a:ext cx="1909500" cy="11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1"/>
          <p:cNvCxnSpPr>
            <a:stCxn id="208" idx="1"/>
            <a:endCxn id="207" idx="3"/>
          </p:cNvCxnSpPr>
          <p:nvPr/>
        </p:nvCxnSpPr>
        <p:spPr>
          <a:xfrm rot="10800000">
            <a:off x="3892875" y="3141600"/>
            <a:ext cx="125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1"/>
          <p:cNvSpPr txBox="1"/>
          <p:nvPr/>
        </p:nvSpPr>
        <p:spPr>
          <a:xfrm>
            <a:off x="4073363" y="2802050"/>
            <a:ext cx="8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turn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