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7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9" r:id="rId22"/>
    <p:sldId id="276" r:id="rId23"/>
    <p:sldId id="280" r:id="rId24"/>
    <p:sldId id="277" r:id="rId25"/>
    <p:sldId id="281"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80"/>
    <p:restoredTop sz="94694"/>
  </p:normalViewPr>
  <p:slideViewPr>
    <p:cSldViewPr snapToGrid="0">
      <p:cViewPr varScale="1">
        <p:scale>
          <a:sx n="121" d="100"/>
          <a:sy n="121" d="100"/>
        </p:scale>
        <p:origin x="5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99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3851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4039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2826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9790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50624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2938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18021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6721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5242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12092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5/24/23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26662856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8">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0">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7" name="Straight Connector 12">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8" name="Rectangle 14">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958F3-1367-71E1-FB90-F95D0D29839C}"/>
              </a:ext>
            </a:extLst>
          </p:cNvPr>
          <p:cNvSpPr>
            <a:spLocks noGrp="1"/>
          </p:cNvSpPr>
          <p:nvPr>
            <p:ph type="ctrTitle"/>
          </p:nvPr>
        </p:nvSpPr>
        <p:spPr>
          <a:xfrm>
            <a:off x="1143001" y="872937"/>
            <a:ext cx="5920740" cy="1360898"/>
          </a:xfrm>
        </p:spPr>
        <p:txBody>
          <a:bodyPr vert="horz" lIns="91440" tIns="45720" rIns="91440" bIns="45720" rtlCol="0" anchor="ctr">
            <a:normAutofit/>
          </a:bodyPr>
          <a:lstStyle/>
          <a:p>
            <a:r>
              <a:rPr lang="en-US" sz="4000" kern="1200" dirty="0">
                <a:solidFill>
                  <a:schemeClr val="tx1"/>
                </a:solidFill>
                <a:latin typeface="+mj-lt"/>
                <a:ea typeface="+mj-ea"/>
                <a:cs typeface="+mj-cs"/>
              </a:rPr>
              <a:t>Term Project CSC 667</a:t>
            </a:r>
          </a:p>
        </p:txBody>
      </p:sp>
      <p:sp>
        <p:nvSpPr>
          <p:cNvPr id="3" name="Subtitle 2">
            <a:extLst>
              <a:ext uri="{FF2B5EF4-FFF2-40B4-BE49-F238E27FC236}">
                <a16:creationId xmlns:a16="http://schemas.microsoft.com/office/drawing/2014/main" id="{756D176B-2839-D836-21A1-6B155A9071AC}"/>
              </a:ext>
            </a:extLst>
          </p:cNvPr>
          <p:cNvSpPr>
            <a:spLocks noGrp="1"/>
          </p:cNvSpPr>
          <p:nvPr>
            <p:ph type="subTitle" idx="1"/>
          </p:nvPr>
        </p:nvSpPr>
        <p:spPr>
          <a:xfrm>
            <a:off x="1143002" y="2332029"/>
            <a:ext cx="4118906" cy="3840171"/>
          </a:xfrm>
        </p:spPr>
        <p:txBody>
          <a:bodyPr vert="horz" lIns="91440" tIns="45720" rIns="91440" bIns="45720" rtlCol="0">
            <a:normAutofit/>
          </a:bodyPr>
          <a:lstStyle/>
          <a:p>
            <a:pPr>
              <a:lnSpc>
                <a:spcPct val="120000"/>
              </a:lnSpc>
            </a:pPr>
            <a:r>
              <a:rPr lang="en-US"/>
              <a:t>Mohamed Sharif</a:t>
            </a:r>
          </a:p>
          <a:p>
            <a:pPr>
              <a:lnSpc>
                <a:spcPct val="120000"/>
              </a:lnSpc>
            </a:pPr>
            <a:r>
              <a:rPr lang="en-US"/>
              <a:t>920703534</a:t>
            </a:r>
          </a:p>
          <a:p>
            <a:pPr>
              <a:lnSpc>
                <a:spcPct val="120000"/>
              </a:lnSpc>
            </a:pPr>
            <a:r>
              <a:rPr lang="en-US"/>
              <a:t>Texas Hold Poker Game</a:t>
            </a:r>
          </a:p>
          <a:p>
            <a:pPr>
              <a:lnSpc>
                <a:spcPct val="120000"/>
              </a:lnSpc>
            </a:pPr>
            <a:endParaRPr lang="en-US"/>
          </a:p>
        </p:txBody>
      </p:sp>
    </p:spTree>
    <p:extLst>
      <p:ext uri="{BB962C8B-B14F-4D97-AF65-F5344CB8AC3E}">
        <p14:creationId xmlns:p14="http://schemas.microsoft.com/office/powerpoint/2010/main" val="333478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5324-B11A-229C-F812-EDB98F747C6C}"/>
              </a:ext>
            </a:extLst>
          </p:cNvPr>
          <p:cNvSpPr>
            <a:spLocks noGrp="1"/>
          </p:cNvSpPr>
          <p:nvPr>
            <p:ph type="title"/>
          </p:nvPr>
        </p:nvSpPr>
        <p:spPr/>
        <p:txBody>
          <a:bodyPr/>
          <a:lstStyle/>
          <a:p>
            <a:r>
              <a:rPr lang="en-US" dirty="0"/>
              <a:t>Server Side Sockets</a:t>
            </a:r>
          </a:p>
        </p:txBody>
      </p:sp>
      <p:sp>
        <p:nvSpPr>
          <p:cNvPr id="3" name="Content Placeholder 2">
            <a:extLst>
              <a:ext uri="{FF2B5EF4-FFF2-40B4-BE49-F238E27FC236}">
                <a16:creationId xmlns:a16="http://schemas.microsoft.com/office/drawing/2014/main" id="{9BFA9795-F71E-11D1-A3A1-FE83873FEDBF}"/>
              </a:ext>
            </a:extLst>
          </p:cNvPr>
          <p:cNvSpPr>
            <a:spLocks noGrp="1"/>
          </p:cNvSpPr>
          <p:nvPr>
            <p:ph idx="1"/>
          </p:nvPr>
        </p:nvSpPr>
        <p:spPr/>
        <p:txBody>
          <a:bodyPr/>
          <a:lstStyle/>
          <a:p>
            <a:r>
              <a:rPr lang="en-US" b="0" dirty="0">
                <a:solidFill>
                  <a:srgbClr val="C678DD"/>
                </a:solidFill>
                <a:effectLst/>
                <a:latin typeface="Menlo" panose="020B0609030804020204" pitchFamily="49" charset="0"/>
              </a:rPr>
              <a:t>let</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onlineUsers</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a:solidFill>
                  <a:srgbClr val="ABB2BF"/>
                </a:solidFill>
                <a:effectLst/>
                <a:latin typeface="Menlo" panose="020B0609030804020204" pitchFamily="49" charset="0"/>
              </a:rPr>
              <a:t> {};</a:t>
            </a:r>
          </a:p>
          <a:p>
            <a:br>
              <a:rPr lang="en-US" b="0" dirty="0">
                <a:solidFill>
                  <a:srgbClr val="ABB2BF"/>
                </a:solidFill>
                <a:effectLst/>
                <a:latin typeface="Menlo" panose="020B0609030804020204" pitchFamily="49" charset="0"/>
              </a:rPr>
            </a:br>
            <a:r>
              <a:rPr lang="en-US" b="0" dirty="0">
                <a:solidFill>
                  <a:srgbClr val="C678DD"/>
                </a:solidFill>
                <a:effectLst/>
                <a:latin typeface="Menlo" panose="020B0609030804020204" pitchFamily="49" charset="0"/>
              </a:rPr>
              <a:t>let</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socketIdMap</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new</a:t>
            </a:r>
            <a:r>
              <a:rPr lang="en-US" b="0" dirty="0">
                <a:solidFill>
                  <a:srgbClr val="ABB2BF"/>
                </a:solidFill>
                <a:effectLst/>
                <a:latin typeface="Menlo" panose="020B0609030804020204" pitchFamily="49" charset="0"/>
              </a:rPr>
              <a:t> </a:t>
            </a:r>
            <a:r>
              <a:rPr lang="en-US" b="0" dirty="0">
                <a:solidFill>
                  <a:srgbClr val="E5C07B"/>
                </a:solidFill>
                <a:effectLst/>
                <a:latin typeface="Menlo" panose="020B0609030804020204" pitchFamily="49" charset="0"/>
              </a:rPr>
              <a:t>Map</a:t>
            </a:r>
            <a:r>
              <a:rPr lang="en-US" b="0" dirty="0">
                <a:solidFill>
                  <a:srgbClr val="ABB2BF"/>
                </a:solidFill>
                <a:effectLst/>
                <a:latin typeface="Menlo" panose="020B0609030804020204" pitchFamily="49" charset="0"/>
              </a:rPr>
              <a:t>();</a:t>
            </a:r>
          </a:p>
          <a:p>
            <a:r>
              <a:rPr lang="en-US" dirty="0">
                <a:solidFill>
                  <a:srgbClr val="ABB2BF"/>
                </a:solidFill>
                <a:latin typeface="Menlo" panose="020B0609030804020204" pitchFamily="49" charset="0"/>
              </a:rPr>
              <a:t>Used to keep track of the socket Id and user Id during connection and disconnection</a:t>
            </a:r>
            <a:endParaRPr lang="en-US" b="0" dirty="0">
              <a:solidFill>
                <a:srgbClr val="ABB2BF"/>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122676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8042-CFA9-A221-B1C7-14A4F74D0608}"/>
              </a:ext>
            </a:extLst>
          </p:cNvPr>
          <p:cNvSpPr>
            <a:spLocks noGrp="1"/>
          </p:cNvSpPr>
          <p:nvPr>
            <p:ph type="title"/>
          </p:nvPr>
        </p:nvSpPr>
        <p:spPr/>
        <p:txBody>
          <a:bodyPr/>
          <a:lstStyle/>
          <a:p>
            <a:r>
              <a:rPr lang="en-US" dirty="0"/>
              <a:t>Rejoin An Active Game</a:t>
            </a:r>
          </a:p>
        </p:txBody>
      </p:sp>
      <p:sp>
        <p:nvSpPr>
          <p:cNvPr id="3" name="Content Placeholder 2">
            <a:extLst>
              <a:ext uri="{FF2B5EF4-FFF2-40B4-BE49-F238E27FC236}">
                <a16:creationId xmlns:a16="http://schemas.microsoft.com/office/drawing/2014/main" id="{B9925012-3126-1F14-F54E-EF23CB774093}"/>
              </a:ext>
            </a:extLst>
          </p:cNvPr>
          <p:cNvSpPr>
            <a:spLocks noGrp="1"/>
          </p:cNvSpPr>
          <p:nvPr>
            <p:ph idx="1"/>
          </p:nvPr>
        </p:nvSpPr>
        <p:spPr/>
        <p:txBody>
          <a:bodyPr>
            <a:normAutofit fontScale="55000" lnSpcReduction="20000"/>
          </a:bodyPr>
          <a:lstStyle/>
          <a:p>
            <a:pPr marL="0" indent="0">
              <a:buNone/>
            </a:pPr>
            <a:r>
              <a:rPr lang="en-US" b="0" dirty="0" err="1">
                <a:solidFill>
                  <a:srgbClr val="E5C07B"/>
                </a:solidFill>
                <a:effectLst/>
                <a:latin typeface="Menlo" panose="020B0609030804020204" pitchFamily="49" charset="0"/>
              </a:rPr>
              <a:t>gameModel</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getActiveGame</a:t>
            </a:r>
            <a:r>
              <a:rPr lang="en-US" b="0" dirty="0">
                <a:solidFill>
                  <a:srgbClr val="ABB2BF"/>
                </a:solidFill>
                <a:effectLst/>
                <a:latin typeface="Menlo" panose="020B0609030804020204" pitchFamily="49" charset="0"/>
              </a:rPr>
              <a:t>()</a:t>
            </a:r>
          </a:p>
          <a:p>
            <a:r>
              <a:rPr lang="en-US" b="0" dirty="0" err="1">
                <a:solidFill>
                  <a:srgbClr val="E5C07B"/>
                </a:solidFill>
                <a:effectLst/>
                <a:latin typeface="Menlo" panose="020B0609030804020204" pitchFamily="49" charset="0"/>
              </a:rPr>
              <a:t>gameLogic</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playerRejoinGame</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userId</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activeGameStatePlayer</a:t>
            </a:r>
            <a:r>
              <a:rPr lang="en-US" b="0" dirty="0">
                <a:solidFill>
                  <a:srgbClr val="ABB2BF"/>
                </a:solidFill>
                <a:effectLst/>
                <a:latin typeface="Menlo" panose="020B0609030804020204" pitchFamily="49" charset="0"/>
              </a:rPr>
              <a:t>)</a:t>
            </a:r>
          </a:p>
          <a:p>
            <a:r>
              <a:rPr lang="en-US" b="0" dirty="0">
                <a:solidFill>
                  <a:srgbClr val="E5C07B"/>
                </a:solidFill>
                <a:effectLst/>
                <a:latin typeface="Menlo" panose="020B0609030804020204" pitchFamily="49" charset="0"/>
              </a:rPr>
              <a:t> </a:t>
            </a:r>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to</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socketId</a:t>
            </a:r>
            <a:r>
              <a:rPr lang="en-US" b="0" dirty="0">
                <a:solidFill>
                  <a:srgbClr val="ABB2BF"/>
                </a:solidFill>
                <a:effectLst/>
                <a:latin typeface="Menlo" panose="020B0609030804020204" pitchFamily="49" charset="0"/>
              </a:rPr>
              <a:t>).</a:t>
            </a:r>
            <a:r>
              <a:rPr lang="en-US" b="0" dirty="0">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game_resume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gameId</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activeGame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game_id</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gameState</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playerGameState</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activeGameState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activeGameState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activeGameState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dirty="0">
                <a:solidFill>
                  <a:srgbClr val="ABB2BF"/>
                </a:solidFill>
                <a:latin typeface="Menlo" panose="020B0609030804020204" pitchFamily="49" charset="0"/>
              </a:rPr>
              <a:t>We will check in the database for an active game with a table property “</a:t>
            </a:r>
            <a:r>
              <a:rPr lang="en-US" dirty="0" err="1">
                <a:solidFill>
                  <a:srgbClr val="ABB2BF"/>
                </a:solidFill>
                <a:latin typeface="Menlo" panose="020B0609030804020204" pitchFamily="49" charset="0"/>
              </a:rPr>
              <a:t>isActive</a:t>
            </a:r>
            <a:r>
              <a:rPr lang="en-US" dirty="0">
                <a:solidFill>
                  <a:srgbClr val="ABB2BF"/>
                </a:solidFill>
                <a:latin typeface="Menlo" panose="020B0609030804020204" pitchFamily="49" charset="0"/>
              </a:rPr>
              <a:t>” set to either true or false. (Keeping in mind that only one game occurs at the time)</a:t>
            </a:r>
            <a:br>
              <a:rPr lang="en-US" b="0" dirty="0">
                <a:solidFill>
                  <a:srgbClr val="ABB2BF"/>
                </a:solidFill>
                <a:effectLst/>
                <a:latin typeface="Menlo" panose="020B0609030804020204" pitchFamily="49" charset="0"/>
              </a:rPr>
            </a:br>
            <a:endParaRPr lang="en-US" b="0" dirty="0">
              <a:solidFill>
                <a:srgbClr val="ABB2BF"/>
              </a:solidFill>
              <a:effectLst/>
              <a:latin typeface="Menlo" panose="020B0609030804020204" pitchFamily="49" charset="0"/>
            </a:endParaRPr>
          </a:p>
          <a:p>
            <a:pPr marL="0" indent="0">
              <a:buNone/>
            </a:pPr>
            <a:endParaRPr lang="en-US" b="0" dirty="0">
              <a:solidFill>
                <a:srgbClr val="ABB2BF"/>
              </a:solidFill>
              <a:effectLst/>
              <a:latin typeface="Menlo" panose="020B0609030804020204" pitchFamily="49" charset="0"/>
            </a:endParaRPr>
          </a:p>
          <a:p>
            <a:pPr marL="0" indent="0">
              <a:buNone/>
            </a:pPr>
            <a:endParaRPr lang="en-US" b="0" dirty="0">
              <a:solidFill>
                <a:srgbClr val="ABB2BF"/>
              </a:solidFill>
              <a:effectLst/>
              <a:latin typeface="Menlo" panose="020B0609030804020204" pitchFamily="49" charset="0"/>
            </a:endParaRPr>
          </a:p>
          <a:p>
            <a:pPr marL="0" indent="0">
              <a:buNone/>
            </a:pPr>
            <a:endParaRPr lang="en-US" dirty="0"/>
          </a:p>
        </p:txBody>
      </p:sp>
    </p:spTree>
    <p:extLst>
      <p:ext uri="{BB962C8B-B14F-4D97-AF65-F5344CB8AC3E}">
        <p14:creationId xmlns:p14="http://schemas.microsoft.com/office/powerpoint/2010/main" val="1393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58E0-A9E4-07D4-1251-024F181E7EA1}"/>
              </a:ext>
            </a:extLst>
          </p:cNvPr>
          <p:cNvSpPr>
            <a:spLocks noGrp="1"/>
          </p:cNvSpPr>
          <p:nvPr>
            <p:ph type="title"/>
          </p:nvPr>
        </p:nvSpPr>
        <p:spPr/>
        <p:txBody>
          <a:bodyPr/>
          <a:lstStyle/>
          <a:p>
            <a:r>
              <a:rPr lang="en-US" dirty="0"/>
              <a:t>                    Start A New Game</a:t>
            </a:r>
          </a:p>
        </p:txBody>
      </p:sp>
      <p:sp>
        <p:nvSpPr>
          <p:cNvPr id="3" name="Content Placeholder 2">
            <a:extLst>
              <a:ext uri="{FF2B5EF4-FFF2-40B4-BE49-F238E27FC236}">
                <a16:creationId xmlns:a16="http://schemas.microsoft.com/office/drawing/2014/main" id="{76E17D61-D9E6-A455-4F1A-CEFA0F2119A7}"/>
              </a:ext>
            </a:extLst>
          </p:cNvPr>
          <p:cNvSpPr>
            <a:spLocks noGrp="1"/>
          </p:cNvSpPr>
          <p:nvPr>
            <p:ph idx="1"/>
          </p:nvPr>
        </p:nvSpPr>
        <p:spPr/>
        <p:txBody>
          <a:bodyPr>
            <a:normAutofit fontScale="55000" lnSpcReduction="20000"/>
          </a:bodyPr>
          <a:lstStyle/>
          <a:p>
            <a:r>
              <a:rPr lang="en-US" b="0" dirty="0" err="1">
                <a:solidFill>
                  <a:srgbClr val="E5C07B"/>
                </a:solidFill>
                <a:effectLst/>
                <a:latin typeface="Menlo" panose="020B0609030804020204" pitchFamily="49" charset="0"/>
              </a:rPr>
              <a:t>gameLogic</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startGame</a:t>
            </a:r>
            <a:r>
              <a:rPr lang="en-US" b="0" dirty="0">
                <a:solidFill>
                  <a:srgbClr val="ABB2BF"/>
                </a:solidFill>
                <a:effectLst/>
                <a:latin typeface="Menlo" panose="020B0609030804020204" pitchFamily="49" charset="0"/>
              </a:rPr>
              <a:t>();</a:t>
            </a:r>
          </a:p>
          <a:p>
            <a:r>
              <a:rPr lang="en-US" b="0" dirty="0" err="1">
                <a:solidFill>
                  <a:srgbClr val="E5C07B"/>
                </a:solidFill>
                <a:effectLst/>
                <a:latin typeface="Menlo" panose="020B0609030804020204" pitchFamily="49" charset="0"/>
              </a:rPr>
              <a:t>gameModel</a:t>
            </a:r>
            <a:endParaRPr lang="en-US" b="0" dirty="0">
              <a:solidFill>
                <a:srgbClr val="ABB2BF"/>
              </a:solidFill>
              <a:effectLst/>
              <a:latin typeface="Menlo" panose="020B0609030804020204" pitchFamily="49" charset="0"/>
            </a:endParaRPr>
          </a:p>
          <a:p>
            <a:r>
              <a:rPr lang="en-US" b="0" dirty="0">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createGame</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"Default"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gameState</a:t>
            </a:r>
            <a:r>
              <a:rPr lang="en-US" b="0" dirty="0">
                <a:solidFill>
                  <a:srgbClr val="ABB2BF"/>
                </a:solidFill>
                <a:effectLst/>
                <a:latin typeface="Menlo" panose="020B0609030804020204" pitchFamily="49" charset="0"/>
              </a:rPr>
              <a:t>)</a:t>
            </a:r>
          </a:p>
          <a:p>
            <a:br>
              <a:rPr lang="en-US" b="0" dirty="0">
                <a:solidFill>
                  <a:srgbClr val="ABB2BF"/>
                </a:solidFill>
                <a:effectLst/>
                <a:latin typeface="Menlo" panose="020B0609030804020204" pitchFamily="49" charset="0"/>
              </a:rPr>
            </a:br>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to</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socketId</a:t>
            </a:r>
            <a:r>
              <a:rPr lang="en-US" b="0" dirty="0">
                <a:solidFill>
                  <a:srgbClr val="ABB2BF"/>
                </a:solidFill>
                <a:effectLst/>
                <a:latin typeface="Menlo" panose="020B0609030804020204" pitchFamily="49" charset="0"/>
              </a:rPr>
              <a:t>).</a:t>
            </a:r>
            <a:r>
              <a:rPr lang="en-US" b="0" dirty="0">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game_start</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gameId</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createdGame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game_id</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gameState</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playerGameState</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We will start a new game and name default if there is no active games</a:t>
            </a:r>
          </a:p>
          <a:p>
            <a:endParaRPr lang="en-US" dirty="0"/>
          </a:p>
        </p:txBody>
      </p:sp>
    </p:spTree>
    <p:extLst>
      <p:ext uri="{BB962C8B-B14F-4D97-AF65-F5344CB8AC3E}">
        <p14:creationId xmlns:p14="http://schemas.microsoft.com/office/powerpoint/2010/main" val="243074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63E6-6D99-414C-C651-002F9A738E58}"/>
              </a:ext>
            </a:extLst>
          </p:cNvPr>
          <p:cNvSpPr>
            <a:spLocks noGrp="1"/>
          </p:cNvSpPr>
          <p:nvPr>
            <p:ph type="title"/>
          </p:nvPr>
        </p:nvSpPr>
        <p:spPr/>
        <p:txBody>
          <a:bodyPr/>
          <a:lstStyle/>
          <a:p>
            <a:r>
              <a:rPr lang="en-US" dirty="0"/>
              <a:t>        Game Functionality Bet Backend</a:t>
            </a:r>
          </a:p>
        </p:txBody>
      </p:sp>
      <p:sp>
        <p:nvSpPr>
          <p:cNvPr id="3" name="Content Placeholder 2">
            <a:extLst>
              <a:ext uri="{FF2B5EF4-FFF2-40B4-BE49-F238E27FC236}">
                <a16:creationId xmlns:a16="http://schemas.microsoft.com/office/drawing/2014/main" id="{FA4DAED5-39F6-0D1E-5A3D-B8BEE5ADE8F8}"/>
              </a:ext>
            </a:extLst>
          </p:cNvPr>
          <p:cNvSpPr>
            <a:spLocks noGrp="1"/>
          </p:cNvSpPr>
          <p:nvPr>
            <p:ph idx="1"/>
          </p:nvPr>
        </p:nvSpPr>
        <p:spPr/>
        <p:txBody>
          <a:bodyPr>
            <a:normAutofit fontScale="77500" lnSpcReduction="20000"/>
          </a:bodyPr>
          <a:lstStyle/>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"bet"</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async</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bet_result</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p>
          <a:p>
            <a:r>
              <a:rPr lang="en-US" b="0" dirty="0">
                <a:solidFill>
                  <a:srgbClr val="E06C75"/>
                </a:solidFill>
                <a:effectLst/>
                <a:latin typeface="Menlo" panose="020B0609030804020204" pitchFamily="49" charset="0"/>
              </a:rPr>
              <a:t>success</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success</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player</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userId</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amount</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betAmount</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endRound</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betResult</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endRound</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message</a:t>
            </a:r>
            <a:r>
              <a:rPr lang="en-US" b="0" dirty="0">
                <a:solidFill>
                  <a:srgbClr val="ABB2BF"/>
                </a:solidFill>
                <a:effectLst/>
                <a:latin typeface="Menlo" panose="020B0609030804020204" pitchFamily="49" charset="0"/>
              </a:rPr>
              <a:t>: </a:t>
            </a:r>
            <a:r>
              <a:rPr lang="en-US" b="0" dirty="0">
                <a:solidFill>
                  <a:srgbClr val="98C379"/>
                </a:solidFill>
                <a:effectLst/>
                <a:latin typeface="Menlo" panose="020B0609030804020204" pitchFamily="49" charset="0"/>
              </a:rPr>
              <a:t>`Player </a:t>
            </a:r>
            <a:r>
              <a:rPr lang="en-US" b="0" dirty="0">
                <a:solidFill>
                  <a:srgbClr val="C678DD"/>
                </a:solidFill>
                <a:effectLst/>
                <a:latin typeface="Menlo" panose="020B0609030804020204" pitchFamily="49" charset="0"/>
              </a:rPr>
              <a:t>${</a:t>
            </a:r>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userId</a:t>
            </a:r>
            <a:r>
              <a:rPr lang="en-US" b="0" dirty="0">
                <a:solidFill>
                  <a:srgbClr val="C678DD"/>
                </a:solidFill>
                <a:effectLst/>
                <a:latin typeface="Menlo" panose="020B0609030804020204" pitchFamily="49" charset="0"/>
              </a:rPr>
              <a:t>}</a:t>
            </a:r>
            <a:r>
              <a:rPr lang="en-US" b="0" dirty="0">
                <a:solidFill>
                  <a:srgbClr val="98C379"/>
                </a:solidFill>
                <a:effectLst/>
                <a:latin typeface="Menlo" panose="020B0609030804020204" pitchFamily="49" charset="0"/>
              </a:rPr>
              <a:t> has made a bet of </a:t>
            </a:r>
            <a:r>
              <a:rPr lang="en-US" b="0" dirty="0">
                <a:solidFill>
                  <a:srgbClr val="C678DD"/>
                </a:solidFill>
                <a:effectLst/>
                <a:latin typeface="Menlo" panose="020B0609030804020204" pitchFamily="49" charset="0"/>
              </a:rPr>
              <a:t>${</a:t>
            </a:r>
            <a:r>
              <a:rPr lang="en-US" b="0" dirty="0" err="1">
                <a:solidFill>
                  <a:srgbClr val="E06C75"/>
                </a:solidFill>
                <a:effectLst/>
                <a:latin typeface="Menlo" panose="020B0609030804020204" pitchFamily="49" charset="0"/>
              </a:rPr>
              <a:t>betAmount</a:t>
            </a:r>
            <a:r>
              <a:rPr lang="en-US" b="0" dirty="0">
                <a:solidFill>
                  <a:srgbClr val="C678DD"/>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dirty="0"/>
              <a:t>Each time a player makes a bet the front end will send the data and here we are sending the bet result to all users in the game so each can be notified of the other action</a:t>
            </a:r>
          </a:p>
        </p:txBody>
      </p:sp>
    </p:spTree>
    <p:extLst>
      <p:ext uri="{BB962C8B-B14F-4D97-AF65-F5344CB8AC3E}">
        <p14:creationId xmlns:p14="http://schemas.microsoft.com/office/powerpoint/2010/main" val="2322249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2532-739B-8BD7-F21E-52894F550391}"/>
              </a:ext>
            </a:extLst>
          </p:cNvPr>
          <p:cNvSpPr>
            <a:spLocks noGrp="1"/>
          </p:cNvSpPr>
          <p:nvPr>
            <p:ph type="title"/>
          </p:nvPr>
        </p:nvSpPr>
        <p:spPr/>
        <p:txBody>
          <a:bodyPr/>
          <a:lstStyle/>
          <a:p>
            <a:r>
              <a:rPr lang="en-US" dirty="0"/>
              <a:t>   Game Functionality Fold Backend</a:t>
            </a:r>
          </a:p>
        </p:txBody>
      </p:sp>
      <p:sp>
        <p:nvSpPr>
          <p:cNvPr id="3" name="Content Placeholder 2">
            <a:extLst>
              <a:ext uri="{FF2B5EF4-FFF2-40B4-BE49-F238E27FC236}">
                <a16:creationId xmlns:a16="http://schemas.microsoft.com/office/drawing/2014/main" id="{DDA1D4D8-735A-0B72-8E2E-C517BF52E6A8}"/>
              </a:ext>
            </a:extLst>
          </p:cNvPr>
          <p:cNvSpPr>
            <a:spLocks noGrp="1"/>
          </p:cNvSpPr>
          <p:nvPr>
            <p:ph idx="1"/>
          </p:nvPr>
        </p:nvSpPr>
        <p:spPr/>
        <p:txBody>
          <a:bodyPr>
            <a:normAutofit fontScale="55000" lnSpcReduction="20000"/>
          </a:bodyPr>
          <a:lstStyle/>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"fold"</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async</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to</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socketId</a:t>
            </a:r>
            <a:r>
              <a:rPr lang="en-US" b="0" dirty="0">
                <a:solidFill>
                  <a:srgbClr val="ABB2BF"/>
                </a:solidFill>
                <a:effectLst/>
                <a:latin typeface="Menlo" panose="020B0609030804020204" pitchFamily="49" charset="0"/>
              </a:rPr>
              <a:t>).</a:t>
            </a:r>
            <a:r>
              <a:rPr lang="en-US" b="0" dirty="0">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game_update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gameId</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game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game_id</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gameState</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playerGameState</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updatedGameState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updatedGameState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updatedGameState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user_folded</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 </a:t>
            </a:r>
            <a:r>
              <a:rPr lang="en-US" b="0" dirty="0" err="1">
                <a:solidFill>
                  <a:srgbClr val="E06C75"/>
                </a:solidFill>
                <a:effectLst/>
                <a:latin typeface="Menlo" panose="020B0609030804020204" pitchFamily="49" charset="0"/>
              </a:rPr>
              <a:t>userName</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data</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userName</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message</a:t>
            </a:r>
            <a:r>
              <a:rPr lang="en-US" b="0" dirty="0">
                <a:solidFill>
                  <a:srgbClr val="ABB2BF"/>
                </a:solidFill>
                <a:effectLst/>
                <a:latin typeface="Menlo" panose="020B0609030804020204" pitchFamily="49" charset="0"/>
              </a:rPr>
              <a:t>: </a:t>
            </a:r>
            <a:r>
              <a:rPr lang="en-US" b="0" dirty="0">
                <a:solidFill>
                  <a:srgbClr val="98C379"/>
                </a:solidFill>
                <a:effectLst/>
                <a:latin typeface="Menlo" panose="020B0609030804020204" pitchFamily="49" charset="0"/>
              </a:rPr>
              <a:t>"Starting a new round"</a:t>
            </a:r>
            <a:r>
              <a:rPr lang="en-US" b="0" dirty="0">
                <a:solidFill>
                  <a:srgbClr val="ABB2BF"/>
                </a:solidFill>
                <a:effectLst/>
                <a:latin typeface="Menlo" panose="020B0609030804020204" pitchFamily="49" charset="0"/>
              </a:rPr>
              <a:t> });</a:t>
            </a:r>
          </a:p>
          <a:p>
            <a:r>
              <a:rPr lang="en-US" dirty="0">
                <a:solidFill>
                  <a:srgbClr val="ABB2BF"/>
                </a:solidFill>
                <a:latin typeface="Menlo" panose="020B0609030804020204" pitchFamily="49" charset="0"/>
              </a:rPr>
              <a:t>When a player folds, we will skip and start a new round. The game state must be updated at each action of the player so the all users have the same game state in real time; We also emit a message that a player has folded. Keep in mind a new round will start when there are 2 players only.</a:t>
            </a:r>
            <a:endParaRPr lang="en-US" b="0" dirty="0">
              <a:solidFill>
                <a:srgbClr val="ABB2BF"/>
              </a:solidFill>
              <a:effectLst/>
              <a:latin typeface="Menlo" panose="020B0609030804020204" pitchFamily="49" charset="0"/>
            </a:endParaRPr>
          </a:p>
          <a:p>
            <a:endParaRPr lang="en-US" b="0" dirty="0">
              <a:solidFill>
                <a:srgbClr val="ABB2BF"/>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33201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6B97-22DD-B13F-1D03-31FC08F1ECDF}"/>
              </a:ext>
            </a:extLst>
          </p:cNvPr>
          <p:cNvSpPr>
            <a:spLocks noGrp="1"/>
          </p:cNvSpPr>
          <p:nvPr>
            <p:ph type="title"/>
          </p:nvPr>
        </p:nvSpPr>
        <p:spPr/>
        <p:txBody>
          <a:bodyPr/>
          <a:lstStyle/>
          <a:p>
            <a:r>
              <a:rPr lang="en-US" dirty="0"/>
              <a:t>Back End Chat Message </a:t>
            </a:r>
          </a:p>
        </p:txBody>
      </p:sp>
      <p:sp>
        <p:nvSpPr>
          <p:cNvPr id="3" name="Content Placeholder 2">
            <a:extLst>
              <a:ext uri="{FF2B5EF4-FFF2-40B4-BE49-F238E27FC236}">
                <a16:creationId xmlns:a16="http://schemas.microsoft.com/office/drawing/2014/main" id="{CF74A41D-2D76-190F-8238-C742292D59DE}"/>
              </a:ext>
            </a:extLst>
          </p:cNvPr>
          <p:cNvSpPr>
            <a:spLocks noGrp="1"/>
          </p:cNvSpPr>
          <p:nvPr>
            <p:ph idx="1"/>
          </p:nvPr>
        </p:nvSpPr>
        <p:spPr/>
        <p:txBody>
          <a:bodyPr/>
          <a:lstStyle/>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send_message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a:solidFill>
                  <a:srgbClr val="C678DD"/>
                </a:solidFill>
                <a:effectLst/>
                <a:latin typeface="Menlo" panose="020B0609030804020204" pitchFamily="49" charset="0"/>
              </a:rPr>
              <a:t>const</a:t>
            </a:r>
            <a:r>
              <a:rPr lang="en-US" b="0" dirty="0">
                <a:solidFill>
                  <a:srgbClr val="ABB2BF"/>
                </a:solidFill>
                <a:effectLst/>
                <a:latin typeface="Menlo" panose="020B0609030804020204" pitchFamily="49" charset="0"/>
              </a:rPr>
              <a:t> </a:t>
            </a:r>
            <a:r>
              <a:rPr lang="en-US" b="0" dirty="0">
                <a:solidFill>
                  <a:srgbClr val="E5C07B"/>
                </a:solidFill>
                <a:effectLst/>
                <a:latin typeface="Menlo" panose="020B0609030804020204" pitchFamily="49" charset="0"/>
              </a:rPr>
              <a:t>message</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a:solidFill>
                  <a:srgbClr val="ABB2BF"/>
                </a:solidFill>
                <a:effectLst/>
                <a:latin typeface="Menlo" panose="020B0609030804020204" pitchFamily="49" charset="0"/>
              </a:rPr>
              <a:t> { </a:t>
            </a:r>
            <a:r>
              <a:rPr lang="en-US" b="0" dirty="0" err="1">
                <a:solidFill>
                  <a:srgbClr val="E06C75"/>
                </a:solidFill>
                <a:effectLst/>
                <a:latin typeface="Menlo" panose="020B0609030804020204" pitchFamily="49" charset="0"/>
              </a:rPr>
              <a:t>userName</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data</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userName</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message</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data</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message</a:t>
            </a:r>
            <a:r>
              <a:rPr lang="en-US" b="0" dirty="0">
                <a:solidFill>
                  <a:srgbClr val="ABB2BF"/>
                </a:solidFill>
                <a:effectLst/>
                <a:latin typeface="Menlo" panose="020B0609030804020204" pitchFamily="49" charset="0"/>
              </a:rPr>
              <a:t> };</a:t>
            </a:r>
          </a:p>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to</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"lobby"</a:t>
            </a:r>
            <a:r>
              <a:rPr lang="en-US" b="0" dirty="0">
                <a:solidFill>
                  <a:srgbClr val="ABB2BF"/>
                </a:solidFill>
                <a:effectLst/>
                <a:latin typeface="Menlo" panose="020B0609030804020204" pitchFamily="49" charset="0"/>
              </a:rPr>
              <a:t>).</a:t>
            </a:r>
            <a:r>
              <a:rPr lang="en-US" b="0" dirty="0">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receive_message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E5C07B"/>
                </a:solidFill>
                <a:effectLst/>
                <a:latin typeface="Menlo" panose="020B0609030804020204" pitchFamily="49" charset="0"/>
              </a:rPr>
              <a:t>message</a:t>
            </a:r>
            <a:r>
              <a:rPr lang="en-US" b="0" dirty="0">
                <a:solidFill>
                  <a:srgbClr val="ABB2BF"/>
                </a:solidFill>
                <a:effectLst/>
                <a:latin typeface="Menlo" panose="020B0609030804020204" pitchFamily="49" charset="0"/>
              </a:rPr>
              <a:t>);</a:t>
            </a:r>
          </a:p>
          <a:p>
            <a:r>
              <a:rPr lang="en-US" dirty="0"/>
              <a:t>We will listen to front end event “</a:t>
            </a:r>
            <a:r>
              <a:rPr lang="en-US" dirty="0" err="1"/>
              <a:t>send_message</a:t>
            </a:r>
            <a:r>
              <a:rPr lang="en-US" dirty="0"/>
              <a:t>” then omit on the chat box to all users the message sent, thus, we can have an open chat where all messages are sent and readable by all online users in the lobby</a:t>
            </a:r>
          </a:p>
        </p:txBody>
      </p:sp>
    </p:spTree>
    <p:extLst>
      <p:ext uri="{BB962C8B-B14F-4D97-AF65-F5344CB8AC3E}">
        <p14:creationId xmlns:p14="http://schemas.microsoft.com/office/powerpoint/2010/main" val="3621902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C235-8D61-E99C-6B06-28A7F6089BFB}"/>
              </a:ext>
            </a:extLst>
          </p:cNvPr>
          <p:cNvSpPr>
            <a:spLocks noGrp="1"/>
          </p:cNvSpPr>
          <p:nvPr>
            <p:ph type="title"/>
          </p:nvPr>
        </p:nvSpPr>
        <p:spPr/>
        <p:txBody>
          <a:bodyPr/>
          <a:lstStyle/>
          <a:p>
            <a:r>
              <a:rPr lang="en-US" dirty="0"/>
              <a:t>Back End Handle Disconnect</a:t>
            </a:r>
          </a:p>
        </p:txBody>
      </p:sp>
      <p:sp>
        <p:nvSpPr>
          <p:cNvPr id="3" name="Content Placeholder 2">
            <a:extLst>
              <a:ext uri="{FF2B5EF4-FFF2-40B4-BE49-F238E27FC236}">
                <a16:creationId xmlns:a16="http://schemas.microsoft.com/office/drawing/2014/main" id="{40461697-D877-3A30-E878-10C72F97ACC2}"/>
              </a:ext>
            </a:extLst>
          </p:cNvPr>
          <p:cNvSpPr>
            <a:spLocks noGrp="1"/>
          </p:cNvSpPr>
          <p:nvPr>
            <p:ph idx="1"/>
          </p:nvPr>
        </p:nvSpPr>
        <p:spPr/>
        <p:txBody>
          <a:bodyPr>
            <a:normAutofit fontScale="40000" lnSpcReduction="20000"/>
          </a:bodyPr>
          <a:lstStyle/>
          <a:p>
            <a:r>
              <a:rPr lang="en-US" b="0" dirty="0">
                <a:solidFill>
                  <a:srgbClr val="C678DD"/>
                </a:solidFill>
                <a:effectLst/>
                <a:latin typeface="Menlo" panose="020B0609030804020204" pitchFamily="49" charset="0"/>
              </a:rPr>
              <a:t>if</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userId</a:t>
            </a:r>
            <a:r>
              <a:rPr lang="en-US" b="0" dirty="0">
                <a:solidFill>
                  <a:srgbClr val="ABB2BF"/>
                </a:solidFill>
                <a:effectLst/>
                <a:latin typeface="Menlo" panose="020B0609030804020204" pitchFamily="49" charset="0"/>
              </a:rPr>
              <a:t>) {</a:t>
            </a:r>
          </a:p>
          <a:p>
            <a:r>
              <a:rPr lang="en-US" b="0" dirty="0" err="1">
                <a:solidFill>
                  <a:srgbClr val="E5C07B"/>
                </a:solidFill>
                <a:effectLst/>
                <a:latin typeface="Menlo" panose="020B0609030804020204" pitchFamily="49" charset="0"/>
              </a:rPr>
              <a:t>console</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log</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"Ignoring player disconnection for unassociated socket"</a:t>
            </a:r>
            <a:r>
              <a:rPr lang="en-US" b="0" dirty="0">
                <a:solidFill>
                  <a:srgbClr val="ABB2BF"/>
                </a:solidFill>
                <a:effectLst/>
                <a:latin typeface="Menlo" panose="020B0609030804020204" pitchFamily="49" charset="0"/>
              </a:rPr>
              <a:t>);</a:t>
            </a:r>
          </a:p>
          <a:p>
            <a:r>
              <a:rPr lang="en-US" b="0" dirty="0">
                <a:solidFill>
                  <a:srgbClr val="C678DD"/>
                </a:solidFill>
                <a:effectLst/>
                <a:latin typeface="Menlo" panose="020B0609030804020204" pitchFamily="49" charset="0"/>
              </a:rPr>
              <a:t>return</a:t>
            </a:r>
            <a:r>
              <a:rPr lang="en-US" b="0" dirty="0">
                <a:solidFill>
                  <a:srgbClr val="ABB2BF"/>
                </a:solidFill>
                <a:effectLst/>
                <a:latin typeface="Menlo" panose="020B0609030804020204" pitchFamily="49" charset="0"/>
              </a:rPr>
              <a:t>; </a:t>
            </a:r>
          </a:p>
          <a:p>
            <a:r>
              <a:rPr lang="en-US" b="0" dirty="0">
                <a:solidFill>
                  <a:srgbClr val="ABB2BF"/>
                </a:solidFill>
                <a:effectLst/>
                <a:latin typeface="Menlo" panose="020B0609030804020204" pitchFamily="49" charset="0"/>
              </a:rPr>
              <a:t>}</a:t>
            </a:r>
            <a:endParaRPr lang="en-US" dirty="0">
              <a:solidFill>
                <a:srgbClr val="ABB2BF"/>
              </a:solidFill>
              <a:latin typeface="Menlo" panose="020B0609030804020204" pitchFamily="49" charset="0"/>
            </a:endParaRPr>
          </a:p>
          <a:p>
            <a:r>
              <a:rPr lang="en-US" b="0" dirty="0" err="1">
                <a:solidFill>
                  <a:srgbClr val="61AFEF"/>
                </a:solidFill>
                <a:effectLst/>
                <a:latin typeface="Menlo" panose="020B0609030804020204" pitchFamily="49" charset="0"/>
              </a:rPr>
              <a:t>handlePlayerDisconnection</a:t>
            </a:r>
            <a:r>
              <a:rPr lang="en-US" b="0" dirty="0">
                <a:solidFill>
                  <a:srgbClr val="ABB2BF"/>
                </a:solidFill>
                <a:effectLst/>
                <a:latin typeface="Menlo" panose="020B0609030804020204" pitchFamily="49" charset="0"/>
              </a:rPr>
              <a:t>(</a:t>
            </a:r>
            <a:r>
              <a:rPr lang="en-US" b="0" dirty="0">
                <a:solidFill>
                  <a:srgbClr val="E06C75"/>
                </a:solidFill>
                <a:effectLst/>
                <a:latin typeface="Menlo" panose="020B0609030804020204" pitchFamily="49" charset="0"/>
              </a:rPr>
              <a:t>socket</a:t>
            </a:r>
            <a:r>
              <a:rPr lang="en-US" b="0" dirty="0">
                <a:solidFill>
                  <a:srgbClr val="ABB2BF"/>
                </a:solidFill>
                <a:effectLst/>
                <a:latin typeface="Menlo" panose="020B0609030804020204" pitchFamily="49" charset="0"/>
              </a:rPr>
              <a:t>)</a:t>
            </a:r>
          </a:p>
          <a:p>
            <a:endParaRPr lang="en-US" b="0" dirty="0">
              <a:solidFill>
                <a:srgbClr val="ABB2BF"/>
              </a:solidFill>
              <a:effectLst/>
              <a:latin typeface="Menlo" panose="020B0609030804020204" pitchFamily="49" charset="0"/>
            </a:endParaRPr>
          </a:p>
          <a:p>
            <a:r>
              <a:rPr lang="en-US" b="0" dirty="0">
                <a:solidFill>
                  <a:srgbClr val="C678DD"/>
                </a:solidFill>
                <a:effectLst/>
                <a:latin typeface="Menlo" panose="020B0609030804020204" pitchFamily="49" charset="0"/>
              </a:rPr>
              <a:t>if</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userId</a:t>
            </a:r>
            <a:r>
              <a:rPr lang="en-US" b="0" dirty="0">
                <a:solidFill>
                  <a:srgbClr val="ABB2BF"/>
                </a:solidFill>
                <a:effectLst/>
                <a:latin typeface="Menlo" panose="020B0609030804020204" pitchFamily="49" charset="0"/>
              </a:rPr>
              <a:t>) {</a:t>
            </a:r>
          </a:p>
          <a:p>
            <a:r>
              <a:rPr lang="en-US" b="0" dirty="0">
                <a:solidFill>
                  <a:srgbClr val="C678DD"/>
                </a:solidFill>
                <a:effectLst/>
                <a:latin typeface="Menlo" panose="020B0609030804020204" pitchFamily="49" charset="0"/>
              </a:rPr>
              <a:t>delete</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onlineUsers</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userId</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socketIdMap</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delete</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userId</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 </a:t>
            </a:r>
          </a:p>
          <a:p>
            <a:r>
              <a:rPr lang="en-US" dirty="0">
                <a:solidFill>
                  <a:srgbClr val="ABB2BF"/>
                </a:solidFill>
                <a:latin typeface="Menlo" panose="020B0609030804020204" pitchFamily="49" charset="0"/>
              </a:rPr>
              <a:t>We need first prevent an unassociated socket which can be caused in this application if a user hasn’t socket map hasn’t been deleted ( bug) . After verifying that the </a:t>
            </a:r>
            <a:r>
              <a:rPr lang="en-US" dirty="0" err="1">
                <a:solidFill>
                  <a:srgbClr val="ABB2BF"/>
                </a:solidFill>
                <a:latin typeface="Menlo" panose="020B0609030804020204" pitchFamily="49" charset="0"/>
              </a:rPr>
              <a:t>socket.userId</a:t>
            </a:r>
            <a:r>
              <a:rPr lang="en-US" dirty="0">
                <a:solidFill>
                  <a:srgbClr val="ABB2BF"/>
                </a:solidFill>
                <a:latin typeface="Menlo" panose="020B0609030804020204" pitchFamily="49" charset="0"/>
              </a:rPr>
              <a:t> in fact is associated to user we can handle the disconnect which will send the end game results to the front end and remove the player from the list of online users and the </a:t>
            </a:r>
            <a:r>
              <a:rPr lang="en-US" dirty="0" err="1">
                <a:solidFill>
                  <a:srgbClr val="ABB2BF"/>
                </a:solidFill>
                <a:latin typeface="Menlo" panose="020B0609030804020204" pitchFamily="49" charset="0"/>
              </a:rPr>
              <a:t>socketIdMap</a:t>
            </a:r>
            <a:endParaRPr lang="en-US" b="0" dirty="0">
              <a:solidFill>
                <a:srgbClr val="ABB2BF"/>
              </a:solidFill>
              <a:effectLst/>
              <a:latin typeface="Menlo" panose="020B0609030804020204" pitchFamily="49" charset="0"/>
            </a:endParaRPr>
          </a:p>
          <a:p>
            <a:endParaRPr lang="en-US" b="0" dirty="0">
              <a:solidFill>
                <a:srgbClr val="ABB2BF"/>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2800265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30CA-8640-1444-0FD6-3C965C838C62}"/>
              </a:ext>
            </a:extLst>
          </p:cNvPr>
          <p:cNvSpPr>
            <a:spLocks noGrp="1"/>
          </p:cNvSpPr>
          <p:nvPr>
            <p:ph type="title"/>
          </p:nvPr>
        </p:nvSpPr>
        <p:spPr/>
        <p:txBody>
          <a:bodyPr/>
          <a:lstStyle/>
          <a:p>
            <a:r>
              <a:rPr lang="en-US" dirty="0"/>
              <a:t>                    Front End Sockets</a:t>
            </a:r>
          </a:p>
        </p:txBody>
      </p:sp>
      <p:sp>
        <p:nvSpPr>
          <p:cNvPr id="3" name="Content Placeholder 2">
            <a:extLst>
              <a:ext uri="{FF2B5EF4-FFF2-40B4-BE49-F238E27FC236}">
                <a16:creationId xmlns:a16="http://schemas.microsoft.com/office/drawing/2014/main" id="{0EC9012F-50CA-8FF0-96CC-914B0EDC0E38}"/>
              </a:ext>
            </a:extLst>
          </p:cNvPr>
          <p:cNvSpPr>
            <a:spLocks noGrp="1"/>
          </p:cNvSpPr>
          <p:nvPr>
            <p:ph idx="1"/>
          </p:nvPr>
        </p:nvSpPr>
        <p:spPr/>
        <p:txBody>
          <a:bodyPr>
            <a:normAutofit fontScale="47500" lnSpcReduction="20000"/>
          </a:bodyPr>
          <a:lstStyle/>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join_lobby</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 </a:t>
            </a:r>
            <a:r>
              <a:rPr lang="en-US" b="0" dirty="0" err="1">
                <a:solidFill>
                  <a:srgbClr val="E06C75"/>
                </a:solidFill>
                <a:effectLst/>
                <a:latin typeface="Menlo" panose="020B0609030804020204" pitchFamily="49" charset="0"/>
              </a:rPr>
              <a:t>userId</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userId</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userName</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userName</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receive_message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update_user_list</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users</a:t>
            </a:r>
            <a:r>
              <a:rPr lang="en-US" b="0" dirty="0">
                <a:solidFill>
                  <a:srgbClr val="ABB2BF"/>
                </a:solidFill>
                <a:effectLst/>
                <a:latin typeface="Menlo" panose="020B0609030804020204" pitchFamily="49" charset="0"/>
              </a:rPr>
              <a:t>)</a:t>
            </a:r>
          </a:p>
          <a:p>
            <a:br>
              <a:rPr lang="en-US" b="0" dirty="0">
                <a:solidFill>
                  <a:srgbClr val="ABB2BF"/>
                </a:solidFill>
                <a:effectLst/>
                <a:latin typeface="Menlo" panose="020B0609030804020204" pitchFamily="49" charset="0"/>
              </a:rPr>
            </a:br>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game_start</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async</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E5C07B"/>
                </a:solidFill>
                <a:effectLst/>
                <a:latin typeface="Menlo" panose="020B0609030804020204" pitchFamily="49" charset="0"/>
              </a:rPr>
              <a:t>console</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log</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"Game data received: "</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b="0" dirty="0" err="1">
                <a:solidFill>
                  <a:srgbClr val="61AFEF"/>
                </a:solidFill>
                <a:effectLst/>
                <a:latin typeface="Menlo" panose="020B0609030804020204" pitchFamily="49" charset="0"/>
              </a:rPr>
              <a:t>renderGame</a:t>
            </a:r>
            <a:r>
              <a:rPr lang="en-US" b="0" dirty="0">
                <a:solidFill>
                  <a:srgbClr val="ABB2BF"/>
                </a:solidFill>
                <a:effectLst/>
                <a:latin typeface="Menlo" panose="020B0609030804020204" pitchFamily="49" charset="0"/>
              </a:rPr>
              <a:t>(</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br>
              <a:rPr lang="en-US" b="0" dirty="0">
                <a:solidFill>
                  <a:srgbClr val="ABB2BF"/>
                </a:solidFill>
                <a:effectLst/>
                <a:latin typeface="Menlo" panose="020B0609030804020204" pitchFamily="49" charset="0"/>
              </a:rPr>
            </a:br>
            <a:r>
              <a:rPr lang="en-US" b="0" dirty="0">
                <a:solidFill>
                  <a:srgbClr val="ABB2BF"/>
                </a:solidFill>
                <a:effectLst/>
                <a:latin typeface="Menlo" panose="020B0609030804020204" pitchFamily="49" charset="0"/>
              </a:rPr>
              <a:t>The joi</a:t>
            </a:r>
            <a:r>
              <a:rPr lang="en-US" dirty="0">
                <a:solidFill>
                  <a:srgbClr val="ABB2BF"/>
                </a:solidFill>
                <a:latin typeface="Menlo" panose="020B0609030804020204" pitchFamily="49" charset="0"/>
              </a:rPr>
              <a:t>n lobby will emit to the back end the user who logged in to be added in the list of online users</a:t>
            </a:r>
          </a:p>
          <a:p>
            <a:r>
              <a:rPr lang="en-US" b="0" dirty="0">
                <a:solidFill>
                  <a:srgbClr val="ABB2BF"/>
                </a:solidFill>
                <a:effectLst/>
                <a:latin typeface="Menlo" panose="020B0609030804020204" pitchFamily="49" charset="0"/>
              </a:rPr>
              <a:t>The socket </a:t>
            </a:r>
            <a:r>
              <a:rPr lang="en-US" b="0" dirty="0" err="1">
                <a:solidFill>
                  <a:srgbClr val="ABB2BF"/>
                </a:solidFill>
                <a:effectLst/>
                <a:latin typeface="Menlo" panose="020B0609030804020204" pitchFamily="49" charset="0"/>
              </a:rPr>
              <a:t>receive_message</a:t>
            </a:r>
            <a:r>
              <a:rPr lang="en-US" b="0" dirty="0">
                <a:solidFill>
                  <a:srgbClr val="ABB2BF"/>
                </a:solidFill>
                <a:effectLst/>
                <a:latin typeface="Menlo" panose="020B0609030804020204" pitchFamily="49" charset="0"/>
              </a:rPr>
              <a:t> will be listening to the broadcasted message so is visible for all users </a:t>
            </a:r>
          </a:p>
          <a:p>
            <a:r>
              <a:rPr lang="en-US" dirty="0">
                <a:solidFill>
                  <a:srgbClr val="ABB2BF"/>
                </a:solidFill>
                <a:latin typeface="Menlo" panose="020B0609030804020204" pitchFamily="49" charset="0"/>
              </a:rPr>
              <a:t>The game start is listening to when a game is created in the back end and stored in the database</a:t>
            </a:r>
          </a:p>
          <a:p>
            <a:r>
              <a:rPr lang="en-US" b="0" dirty="0">
                <a:solidFill>
                  <a:srgbClr val="ABB2BF"/>
                </a:solidFill>
                <a:effectLst/>
                <a:latin typeface="Menlo" panose="020B0609030804020204" pitchFamily="49" charset="0"/>
              </a:rPr>
              <a:t>The render game function will render the game in the lobby page as a Single Application Page so there is no reloads of pages</a:t>
            </a:r>
          </a:p>
          <a:p>
            <a:endParaRPr lang="en-US" dirty="0"/>
          </a:p>
        </p:txBody>
      </p:sp>
    </p:spTree>
    <p:extLst>
      <p:ext uri="{BB962C8B-B14F-4D97-AF65-F5344CB8AC3E}">
        <p14:creationId xmlns:p14="http://schemas.microsoft.com/office/powerpoint/2010/main" val="3462462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A3A1-66FF-BD94-D568-3CEBA0010AFD}"/>
              </a:ext>
            </a:extLst>
          </p:cNvPr>
          <p:cNvSpPr>
            <a:spLocks noGrp="1"/>
          </p:cNvSpPr>
          <p:nvPr>
            <p:ph type="title"/>
          </p:nvPr>
        </p:nvSpPr>
        <p:spPr/>
        <p:txBody>
          <a:bodyPr/>
          <a:lstStyle/>
          <a:p>
            <a:r>
              <a:rPr lang="en-US" dirty="0"/>
              <a:t>                         Front End Sockets</a:t>
            </a:r>
          </a:p>
        </p:txBody>
      </p:sp>
      <p:sp>
        <p:nvSpPr>
          <p:cNvPr id="3" name="Content Placeholder 2">
            <a:extLst>
              <a:ext uri="{FF2B5EF4-FFF2-40B4-BE49-F238E27FC236}">
                <a16:creationId xmlns:a16="http://schemas.microsoft.com/office/drawing/2014/main" id="{1C895832-480D-878B-8ED8-75011EFA576C}"/>
              </a:ext>
            </a:extLst>
          </p:cNvPr>
          <p:cNvSpPr>
            <a:spLocks noGrp="1"/>
          </p:cNvSpPr>
          <p:nvPr>
            <p:ph idx="1"/>
          </p:nvPr>
        </p:nvSpPr>
        <p:spPr/>
        <p:txBody>
          <a:bodyPr>
            <a:normAutofit fontScale="70000" lnSpcReduction="20000"/>
          </a:bodyPr>
          <a:lstStyle/>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game_update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async</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E5C07B"/>
                </a:solidFill>
                <a:effectLst/>
                <a:latin typeface="Menlo" panose="020B0609030804020204" pitchFamily="49" charset="0"/>
              </a:rPr>
              <a:t>console</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log</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"Game update received: "</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b="0" dirty="0">
                <a:solidFill>
                  <a:srgbClr val="7F848E"/>
                </a:solidFill>
                <a:effectLst/>
                <a:latin typeface="Menlo" panose="020B0609030804020204" pitchFamily="49" charset="0"/>
              </a:rPr>
              <a:t>// Call </a:t>
            </a:r>
            <a:r>
              <a:rPr lang="en-US" b="0" dirty="0" err="1">
                <a:solidFill>
                  <a:srgbClr val="7F848E"/>
                </a:solidFill>
                <a:effectLst/>
                <a:latin typeface="Menlo" panose="020B0609030804020204" pitchFamily="49" charset="0"/>
              </a:rPr>
              <a:t>renderGame</a:t>
            </a:r>
            <a:r>
              <a:rPr lang="en-US" b="0" dirty="0">
                <a:solidFill>
                  <a:srgbClr val="7F848E"/>
                </a:solidFill>
                <a:effectLst/>
                <a:latin typeface="Menlo" panose="020B0609030804020204" pitchFamily="49" charset="0"/>
              </a:rPr>
              <a:t> to update the display with the new game state</a:t>
            </a:r>
            <a:endParaRPr lang="en-US" b="0" dirty="0">
              <a:solidFill>
                <a:srgbClr val="ABB2BF"/>
              </a:solidFill>
              <a:effectLst/>
              <a:latin typeface="Menlo" panose="020B0609030804020204" pitchFamily="49" charset="0"/>
            </a:endParaRPr>
          </a:p>
          <a:p>
            <a:r>
              <a:rPr lang="en-US" b="0" dirty="0" err="1">
                <a:solidFill>
                  <a:srgbClr val="61AFEF"/>
                </a:solidFill>
                <a:effectLst/>
                <a:latin typeface="Menlo" panose="020B0609030804020204" pitchFamily="49" charset="0"/>
              </a:rPr>
              <a:t>renderGame</a:t>
            </a:r>
            <a:r>
              <a:rPr lang="en-US" b="0" dirty="0">
                <a:solidFill>
                  <a:srgbClr val="ABB2BF"/>
                </a:solidFill>
                <a:effectLst/>
                <a:latin typeface="Menlo" panose="020B0609030804020204" pitchFamily="49" charset="0"/>
              </a:rPr>
              <a:t>(</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user_folded</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bet_result</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dirty="0">
                <a:solidFill>
                  <a:srgbClr val="ABB2BF"/>
                </a:solidFill>
                <a:latin typeface="Menlo" panose="020B0609030804020204" pitchFamily="49" charset="0"/>
              </a:rPr>
              <a:t>When the game state is updated for example due to the action of player we need to update the score board and what is being displayed to reflect on real time the game state in the database.</a:t>
            </a:r>
          </a:p>
          <a:p>
            <a:r>
              <a:rPr lang="en-US" b="0" dirty="0">
                <a:solidFill>
                  <a:srgbClr val="ABB2BF"/>
                </a:solidFill>
                <a:effectLst/>
                <a:latin typeface="Menlo" panose="020B0609030804020204" pitchFamily="49" charset="0"/>
              </a:rPr>
              <a:t>The 2 action </a:t>
            </a:r>
            <a:r>
              <a:rPr lang="en-US" b="0" dirty="0" err="1">
                <a:solidFill>
                  <a:srgbClr val="ABB2BF"/>
                </a:solidFill>
                <a:effectLst/>
                <a:latin typeface="Menlo" panose="020B0609030804020204" pitchFamily="49" charset="0"/>
              </a:rPr>
              <a:t>user_fold</a:t>
            </a:r>
            <a:r>
              <a:rPr lang="en-US" b="0" dirty="0">
                <a:solidFill>
                  <a:srgbClr val="ABB2BF"/>
                </a:solidFill>
                <a:effectLst/>
                <a:latin typeface="Menlo" panose="020B0609030804020204" pitchFamily="49" charset="0"/>
              </a:rPr>
              <a:t> and </a:t>
            </a:r>
            <a:r>
              <a:rPr lang="en-US" b="0" dirty="0" err="1">
                <a:solidFill>
                  <a:srgbClr val="ABB2BF"/>
                </a:solidFill>
                <a:effectLst/>
                <a:latin typeface="Menlo" panose="020B0609030804020204" pitchFamily="49" charset="0"/>
              </a:rPr>
              <a:t>bet_result</a:t>
            </a:r>
            <a:r>
              <a:rPr lang="en-US" b="0" dirty="0">
                <a:solidFill>
                  <a:srgbClr val="ABB2BF"/>
                </a:solidFill>
                <a:effectLst/>
                <a:latin typeface="Menlo" panose="020B0609030804020204" pitchFamily="49" charset="0"/>
              </a:rPr>
              <a:t> will trigger a </a:t>
            </a:r>
            <a:r>
              <a:rPr lang="en-US" b="0" dirty="0" err="1">
                <a:solidFill>
                  <a:srgbClr val="ABB2BF"/>
                </a:solidFill>
                <a:effectLst/>
                <a:latin typeface="Menlo" panose="020B0609030804020204" pitchFamily="49" charset="0"/>
              </a:rPr>
              <a:t>game_update</a:t>
            </a:r>
            <a:endParaRPr lang="en-US" b="0" dirty="0">
              <a:solidFill>
                <a:srgbClr val="ABB2BF"/>
              </a:solidFill>
              <a:effectLst/>
              <a:latin typeface="Menlo" panose="020B0609030804020204" pitchFamily="49" charset="0"/>
            </a:endParaRPr>
          </a:p>
          <a:p>
            <a:endParaRPr lang="en-US" b="0" dirty="0">
              <a:solidFill>
                <a:srgbClr val="ABB2BF"/>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2622993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CE61-4EB8-0935-2B41-BBF9DA7E9C4C}"/>
              </a:ext>
            </a:extLst>
          </p:cNvPr>
          <p:cNvSpPr>
            <a:spLocks noGrp="1"/>
          </p:cNvSpPr>
          <p:nvPr>
            <p:ph type="title"/>
          </p:nvPr>
        </p:nvSpPr>
        <p:spPr/>
        <p:txBody>
          <a:bodyPr/>
          <a:lstStyle/>
          <a:p>
            <a:r>
              <a:rPr lang="en-US" dirty="0"/>
              <a:t>            Game Resume Handling</a:t>
            </a:r>
          </a:p>
        </p:txBody>
      </p:sp>
      <p:sp>
        <p:nvSpPr>
          <p:cNvPr id="3" name="Content Placeholder 2">
            <a:extLst>
              <a:ext uri="{FF2B5EF4-FFF2-40B4-BE49-F238E27FC236}">
                <a16:creationId xmlns:a16="http://schemas.microsoft.com/office/drawing/2014/main" id="{9954A455-0F65-6E7D-72CF-37FAA6E65CD6}"/>
              </a:ext>
            </a:extLst>
          </p:cNvPr>
          <p:cNvSpPr>
            <a:spLocks noGrp="1"/>
          </p:cNvSpPr>
          <p:nvPr>
            <p:ph idx="1"/>
          </p:nvPr>
        </p:nvSpPr>
        <p:spPr/>
        <p:txBody>
          <a:bodyPr>
            <a:normAutofit fontScale="40000" lnSpcReduction="20000"/>
          </a:bodyPr>
          <a:lstStyle/>
          <a:p>
            <a:endParaRPr lang="en-US" b="0" dirty="0">
              <a:solidFill>
                <a:srgbClr val="E06C75"/>
              </a:solidFill>
              <a:effectLst/>
              <a:latin typeface="Menlo" panose="020B0609030804020204" pitchFamily="49" charset="0"/>
            </a:endParaRPr>
          </a:p>
          <a:p>
            <a:r>
              <a:rPr lang="en-US" dirty="0">
                <a:solidFill>
                  <a:srgbClr val="E06C75"/>
                </a:solidFill>
                <a:latin typeface="Menlo" panose="020B0609030804020204" pitchFamily="49" charset="0"/>
              </a:rPr>
              <a:t>Front end</a:t>
            </a:r>
          </a:p>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game_resume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async</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61AFEF"/>
                </a:solidFill>
                <a:effectLst/>
                <a:latin typeface="Menlo" panose="020B0609030804020204" pitchFamily="49" charset="0"/>
              </a:rPr>
              <a:t>renderGame</a:t>
            </a:r>
            <a:r>
              <a:rPr lang="en-US" b="0" dirty="0">
                <a:solidFill>
                  <a:srgbClr val="ABB2BF"/>
                </a:solidFill>
                <a:effectLst/>
                <a:latin typeface="Menlo" panose="020B0609030804020204" pitchFamily="49" charset="0"/>
              </a:rPr>
              <a:t>(</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Back End</a:t>
            </a:r>
          </a:p>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to</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socketId</a:t>
            </a:r>
            <a:r>
              <a:rPr lang="en-US" b="0" dirty="0">
                <a:solidFill>
                  <a:srgbClr val="ABB2BF"/>
                </a:solidFill>
                <a:effectLst/>
                <a:latin typeface="Menlo" panose="020B0609030804020204" pitchFamily="49" charset="0"/>
              </a:rPr>
              <a:t>).</a:t>
            </a:r>
            <a:r>
              <a:rPr lang="en-US" b="0" dirty="0">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game_resume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gameId</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activeGame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game_id</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gameState</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playerGameState</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activeGameState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activeGameState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activeGameState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The game resume will </a:t>
            </a:r>
            <a:r>
              <a:rPr lang="en-US" b="0">
                <a:solidFill>
                  <a:srgbClr val="ABB2BF"/>
                </a:solidFill>
                <a:effectLst/>
                <a:latin typeface="Menlo" panose="020B0609030804020204" pitchFamily="49" charset="0"/>
              </a:rPr>
              <a:t>handle when  </a:t>
            </a:r>
            <a:r>
              <a:rPr lang="en-US" b="0" dirty="0">
                <a:solidFill>
                  <a:srgbClr val="ABB2BF"/>
                </a:solidFill>
                <a:effectLst/>
                <a:latin typeface="Menlo" panose="020B0609030804020204" pitchFamily="49" charset="0"/>
              </a:rPr>
              <a:t>an active game is found and the players who were active will </a:t>
            </a:r>
            <a:r>
              <a:rPr lang="en-US" b="0">
                <a:solidFill>
                  <a:srgbClr val="ABB2BF"/>
                </a:solidFill>
                <a:effectLst/>
                <a:latin typeface="Menlo" panose="020B0609030804020204" pitchFamily="49" charset="0"/>
              </a:rPr>
              <a:t>rejoin the game</a:t>
            </a:r>
            <a:endParaRPr lang="en-US" b="0" dirty="0">
              <a:solidFill>
                <a:srgbClr val="ABB2BF"/>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3546335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1" name="Straight Connector 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11">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3">
            <a:extLst>
              <a:ext uri="{FF2B5EF4-FFF2-40B4-BE49-F238E27FC236}">
                <a16:creationId xmlns:a16="http://schemas.microsoft.com/office/drawing/2014/main" id="{EC48354D-16E9-4575-B90B-6F6DE75D4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1EFE06-5A09-B2A9-83C9-A6EFB8CABFFA}"/>
              </a:ext>
            </a:extLst>
          </p:cNvPr>
          <p:cNvSpPr>
            <a:spLocks noGrp="1"/>
          </p:cNvSpPr>
          <p:nvPr>
            <p:ph type="title"/>
          </p:nvPr>
        </p:nvSpPr>
        <p:spPr>
          <a:xfrm>
            <a:off x="1160890" y="1061686"/>
            <a:ext cx="9850010" cy="3890320"/>
          </a:xfrm>
        </p:spPr>
        <p:txBody>
          <a:bodyPr vert="horz" lIns="91440" tIns="45720" rIns="91440" bIns="45720" rtlCol="0" anchor="t">
            <a:normAutofit fontScale="90000"/>
          </a:bodyPr>
          <a:lstStyle/>
          <a:p>
            <a:br>
              <a:rPr lang="en-US" sz="3600" b="0" dirty="0">
                <a:solidFill>
                  <a:srgbClr val="C678DD"/>
                </a:solidFill>
                <a:effectLst/>
                <a:latin typeface="Menlo" panose="020B0609030804020204" pitchFamily="49" charset="0"/>
              </a:rPr>
            </a:br>
            <a:r>
              <a:rPr lang="en-US" sz="3600" b="0" dirty="0">
                <a:solidFill>
                  <a:srgbClr val="C678DD"/>
                </a:solidFill>
                <a:effectLst/>
                <a:latin typeface="Menlo" panose="020B0609030804020204" pitchFamily="49" charset="0"/>
              </a:rPr>
              <a:t>let</a:t>
            </a:r>
            <a:r>
              <a:rPr lang="en-US" sz="3600" b="0" dirty="0">
                <a:solidFill>
                  <a:srgbClr val="ABB2BF"/>
                </a:solidFill>
                <a:effectLst/>
                <a:latin typeface="Menlo" panose="020B0609030804020204" pitchFamily="49" charset="0"/>
              </a:rPr>
              <a:t> </a:t>
            </a:r>
            <a:r>
              <a:rPr lang="en-US" sz="3600" b="0" dirty="0" err="1">
                <a:solidFill>
                  <a:srgbClr val="E06C75"/>
                </a:solidFill>
                <a:effectLst/>
                <a:latin typeface="Menlo" panose="020B0609030804020204" pitchFamily="49" charset="0"/>
              </a:rPr>
              <a:t>gameState</a:t>
            </a:r>
            <a:r>
              <a:rPr lang="en-US" sz="3600" b="0" dirty="0">
                <a:solidFill>
                  <a:srgbClr val="ABB2BF"/>
                </a:solidFill>
                <a:effectLst/>
                <a:latin typeface="Menlo" panose="020B0609030804020204" pitchFamily="49" charset="0"/>
              </a:rPr>
              <a:t> </a:t>
            </a:r>
            <a:r>
              <a:rPr lang="en-US" sz="3600" b="0" dirty="0">
                <a:solidFill>
                  <a:srgbClr val="56B6C2"/>
                </a:solidFill>
                <a:effectLst/>
                <a:latin typeface="Menlo" panose="020B0609030804020204" pitchFamily="49" charset="0"/>
              </a:rPr>
              <a:t>=</a:t>
            </a:r>
            <a:r>
              <a:rPr lang="en-US" sz="3600" b="0" dirty="0">
                <a:solidFill>
                  <a:srgbClr val="ABB2BF"/>
                </a:solidFill>
                <a:effectLst/>
                <a:latin typeface="Menlo" panose="020B0609030804020204" pitchFamily="49" charset="0"/>
              </a:rPr>
              <a:t> {</a:t>
            </a:r>
            <a:br>
              <a:rPr lang="en-US" sz="3600" b="0" dirty="0">
                <a:solidFill>
                  <a:srgbClr val="ABB2BF"/>
                </a:solidFill>
                <a:effectLst/>
                <a:latin typeface="Menlo" panose="020B0609030804020204" pitchFamily="49" charset="0"/>
              </a:rPr>
            </a:br>
            <a:r>
              <a:rPr lang="en-US" sz="3600" b="0" dirty="0" err="1">
                <a:solidFill>
                  <a:srgbClr val="E06C75"/>
                </a:solidFill>
                <a:effectLst/>
                <a:latin typeface="Menlo" panose="020B0609030804020204" pitchFamily="49" charset="0"/>
              </a:rPr>
              <a:t>isActive</a:t>
            </a:r>
            <a:r>
              <a:rPr lang="en-US" sz="3600" b="0" dirty="0">
                <a:solidFill>
                  <a:srgbClr val="ABB2BF"/>
                </a:solidFill>
                <a:effectLst/>
                <a:latin typeface="Menlo" panose="020B0609030804020204" pitchFamily="49" charset="0"/>
              </a:rPr>
              <a:t>: </a:t>
            </a:r>
            <a:r>
              <a:rPr lang="en-US" sz="3600" b="0" dirty="0">
                <a:solidFill>
                  <a:srgbClr val="D19A66"/>
                </a:solidFill>
                <a:effectLst/>
                <a:latin typeface="Menlo" panose="020B0609030804020204" pitchFamily="49" charset="0"/>
              </a:rPr>
              <a:t>true</a:t>
            </a:r>
            <a:r>
              <a:rPr lang="en-US" sz="3600" b="0" dirty="0">
                <a:solidFill>
                  <a:srgbClr val="ABB2BF"/>
                </a:solidFill>
                <a:effectLst/>
                <a:latin typeface="Menlo" panose="020B0609030804020204" pitchFamily="49" charset="0"/>
              </a:rPr>
              <a:t>,</a:t>
            </a:r>
            <a:br>
              <a:rPr lang="en-US" sz="3600" b="0" dirty="0">
                <a:solidFill>
                  <a:srgbClr val="ABB2BF"/>
                </a:solidFill>
                <a:effectLst/>
                <a:latin typeface="Menlo" panose="020B0609030804020204" pitchFamily="49" charset="0"/>
              </a:rPr>
            </a:br>
            <a:r>
              <a:rPr lang="en-US" sz="3600" b="0" dirty="0">
                <a:solidFill>
                  <a:srgbClr val="E06C75"/>
                </a:solidFill>
                <a:effectLst/>
                <a:latin typeface="Menlo" panose="020B0609030804020204" pitchFamily="49" charset="0"/>
              </a:rPr>
              <a:t>pot</a:t>
            </a:r>
            <a:r>
              <a:rPr lang="en-US" sz="3600" b="0" dirty="0">
                <a:solidFill>
                  <a:srgbClr val="ABB2BF"/>
                </a:solidFill>
                <a:effectLst/>
                <a:latin typeface="Menlo" panose="020B0609030804020204" pitchFamily="49" charset="0"/>
              </a:rPr>
              <a:t>: </a:t>
            </a:r>
            <a:r>
              <a:rPr lang="en-US" sz="3600" b="0" dirty="0">
                <a:solidFill>
                  <a:srgbClr val="D19A66"/>
                </a:solidFill>
                <a:effectLst/>
                <a:latin typeface="Menlo" panose="020B0609030804020204" pitchFamily="49" charset="0"/>
              </a:rPr>
              <a:t>0</a:t>
            </a:r>
            <a:r>
              <a:rPr lang="en-US" sz="3600" b="0" dirty="0">
                <a:solidFill>
                  <a:srgbClr val="ABB2BF"/>
                </a:solidFill>
                <a:effectLst/>
                <a:latin typeface="Menlo" panose="020B0609030804020204" pitchFamily="49" charset="0"/>
              </a:rPr>
              <a:t>,</a:t>
            </a:r>
            <a:br>
              <a:rPr lang="en-US" sz="3600" b="0" dirty="0">
                <a:solidFill>
                  <a:srgbClr val="ABB2BF"/>
                </a:solidFill>
                <a:effectLst/>
                <a:latin typeface="Menlo" panose="020B0609030804020204" pitchFamily="49" charset="0"/>
              </a:rPr>
            </a:br>
            <a:r>
              <a:rPr lang="en-US" sz="3600" b="0" dirty="0" err="1">
                <a:solidFill>
                  <a:srgbClr val="E06C75"/>
                </a:solidFill>
                <a:effectLst/>
                <a:latin typeface="Menlo" panose="020B0609030804020204" pitchFamily="49" charset="0"/>
              </a:rPr>
              <a:t>current_bet</a:t>
            </a:r>
            <a:r>
              <a:rPr lang="en-US" sz="3600" b="0" dirty="0">
                <a:solidFill>
                  <a:srgbClr val="ABB2BF"/>
                </a:solidFill>
                <a:effectLst/>
                <a:latin typeface="Menlo" panose="020B0609030804020204" pitchFamily="49" charset="0"/>
              </a:rPr>
              <a:t>: </a:t>
            </a:r>
            <a:r>
              <a:rPr lang="en-US" sz="3600" b="0" dirty="0">
                <a:solidFill>
                  <a:srgbClr val="D19A66"/>
                </a:solidFill>
                <a:effectLst/>
                <a:latin typeface="Menlo" panose="020B0609030804020204" pitchFamily="49" charset="0"/>
              </a:rPr>
              <a:t>0</a:t>
            </a:r>
            <a:r>
              <a:rPr lang="en-US" sz="3600" b="0" dirty="0">
                <a:solidFill>
                  <a:srgbClr val="ABB2BF"/>
                </a:solidFill>
                <a:effectLst/>
                <a:latin typeface="Menlo" panose="020B0609030804020204" pitchFamily="49" charset="0"/>
              </a:rPr>
              <a:t>,</a:t>
            </a:r>
            <a:br>
              <a:rPr lang="en-US" sz="3600" b="0" dirty="0">
                <a:solidFill>
                  <a:srgbClr val="ABB2BF"/>
                </a:solidFill>
                <a:effectLst/>
                <a:latin typeface="Menlo" panose="020B0609030804020204" pitchFamily="49" charset="0"/>
              </a:rPr>
            </a:br>
            <a:r>
              <a:rPr lang="en-US" sz="3600" b="0" dirty="0">
                <a:solidFill>
                  <a:srgbClr val="E06C75"/>
                </a:solidFill>
                <a:effectLst/>
                <a:latin typeface="Menlo" panose="020B0609030804020204" pitchFamily="49" charset="0"/>
              </a:rPr>
              <a:t>dealer</a:t>
            </a:r>
            <a:r>
              <a:rPr lang="en-US" sz="3600" b="0" dirty="0">
                <a:solidFill>
                  <a:srgbClr val="ABB2BF"/>
                </a:solidFill>
                <a:effectLst/>
                <a:latin typeface="Menlo" panose="020B0609030804020204" pitchFamily="49" charset="0"/>
              </a:rPr>
              <a:t>: </a:t>
            </a:r>
            <a:r>
              <a:rPr lang="en-US" sz="3600" b="0" dirty="0">
                <a:solidFill>
                  <a:srgbClr val="D19A66"/>
                </a:solidFill>
                <a:effectLst/>
                <a:latin typeface="Menlo" panose="020B0609030804020204" pitchFamily="49" charset="0"/>
              </a:rPr>
              <a:t>null</a:t>
            </a:r>
            <a:r>
              <a:rPr lang="en-US" sz="3600" b="0" dirty="0">
                <a:solidFill>
                  <a:srgbClr val="ABB2BF"/>
                </a:solidFill>
                <a:effectLst/>
                <a:latin typeface="Menlo" panose="020B0609030804020204" pitchFamily="49" charset="0"/>
              </a:rPr>
              <a:t>,</a:t>
            </a:r>
            <a:br>
              <a:rPr lang="en-US" sz="3600" b="0" dirty="0">
                <a:solidFill>
                  <a:srgbClr val="ABB2BF"/>
                </a:solidFill>
                <a:effectLst/>
                <a:latin typeface="Menlo" panose="020B0609030804020204" pitchFamily="49" charset="0"/>
              </a:rPr>
            </a:br>
            <a:r>
              <a:rPr lang="en-US" sz="3600" b="0" dirty="0" err="1">
                <a:solidFill>
                  <a:srgbClr val="E06C75"/>
                </a:solidFill>
                <a:effectLst/>
                <a:latin typeface="Menlo" panose="020B0609030804020204" pitchFamily="49" charset="0"/>
              </a:rPr>
              <a:t>current_player</a:t>
            </a:r>
            <a:r>
              <a:rPr lang="en-US" sz="3600" b="0" dirty="0">
                <a:solidFill>
                  <a:srgbClr val="ABB2BF"/>
                </a:solidFill>
                <a:effectLst/>
                <a:latin typeface="Menlo" panose="020B0609030804020204" pitchFamily="49" charset="0"/>
              </a:rPr>
              <a:t>: </a:t>
            </a:r>
            <a:r>
              <a:rPr lang="en-US" sz="3600" b="0" dirty="0">
                <a:solidFill>
                  <a:srgbClr val="D19A66"/>
                </a:solidFill>
                <a:effectLst/>
                <a:latin typeface="Menlo" panose="020B0609030804020204" pitchFamily="49" charset="0"/>
              </a:rPr>
              <a:t>null</a:t>
            </a:r>
            <a:r>
              <a:rPr lang="en-US" sz="3600" b="0" dirty="0">
                <a:solidFill>
                  <a:srgbClr val="ABB2BF"/>
                </a:solidFill>
                <a:effectLst/>
                <a:latin typeface="Menlo" panose="020B0609030804020204" pitchFamily="49" charset="0"/>
              </a:rPr>
              <a:t>,</a:t>
            </a:r>
            <a:br>
              <a:rPr lang="en-US" sz="3600" b="0" dirty="0">
                <a:solidFill>
                  <a:srgbClr val="ABB2BF"/>
                </a:solidFill>
                <a:effectLst/>
                <a:latin typeface="Menlo" panose="020B0609030804020204" pitchFamily="49" charset="0"/>
              </a:rPr>
            </a:br>
            <a:r>
              <a:rPr lang="en-US" sz="3600" b="0" dirty="0">
                <a:solidFill>
                  <a:srgbClr val="E06C75"/>
                </a:solidFill>
                <a:effectLst/>
                <a:latin typeface="Menlo" panose="020B0609030804020204" pitchFamily="49" charset="0"/>
              </a:rPr>
              <a:t>players</a:t>
            </a:r>
            <a:r>
              <a:rPr lang="en-US" sz="3600" b="0" dirty="0">
                <a:solidFill>
                  <a:srgbClr val="ABB2BF"/>
                </a:solidFill>
                <a:effectLst/>
                <a:latin typeface="Menlo" panose="020B0609030804020204" pitchFamily="49" charset="0"/>
              </a:rPr>
              <a:t>: {},};</a:t>
            </a:r>
            <a:br>
              <a:rPr lang="en-US" sz="3600" b="0" dirty="0">
                <a:solidFill>
                  <a:srgbClr val="ABB2BF"/>
                </a:solidFill>
                <a:effectLst/>
                <a:latin typeface="Menlo" panose="020B0609030804020204" pitchFamily="49" charset="0"/>
              </a:rPr>
            </a:br>
            <a:br>
              <a:rPr lang="en-US" sz="3600" b="0" dirty="0">
                <a:solidFill>
                  <a:srgbClr val="ABB2BF"/>
                </a:solidFill>
                <a:effectLst/>
                <a:latin typeface="Menlo" panose="020B0609030804020204" pitchFamily="49" charset="0"/>
              </a:rPr>
            </a:br>
            <a:r>
              <a:rPr lang="en-US" sz="3600" b="0" dirty="0">
                <a:solidFill>
                  <a:srgbClr val="ABB2BF"/>
                </a:solidFill>
                <a:effectLst/>
                <a:latin typeface="Menlo" panose="020B0609030804020204" pitchFamily="49" charset="0"/>
              </a:rPr>
              <a:t>This is the body of the game state that also holds all players in an object array</a:t>
            </a:r>
            <a:br>
              <a:rPr lang="en-US" sz="3600" b="0" dirty="0">
                <a:solidFill>
                  <a:srgbClr val="ABB2BF"/>
                </a:solidFill>
                <a:effectLst/>
                <a:latin typeface="Menlo" panose="020B0609030804020204" pitchFamily="49" charset="0"/>
              </a:rPr>
            </a:br>
            <a:br>
              <a:rPr lang="en-US" sz="3600" b="0" dirty="0">
                <a:solidFill>
                  <a:srgbClr val="ABB2BF"/>
                </a:solidFill>
                <a:effectLst/>
                <a:latin typeface="Menlo" panose="020B0609030804020204" pitchFamily="49" charset="0"/>
              </a:rPr>
            </a:br>
            <a:br>
              <a:rPr lang="en-US" sz="3600" b="0" dirty="0">
                <a:solidFill>
                  <a:srgbClr val="ABB2BF"/>
                </a:solidFill>
                <a:effectLst/>
                <a:latin typeface="Menlo" panose="020B0609030804020204" pitchFamily="49" charset="0"/>
              </a:rPr>
            </a:br>
            <a:endParaRPr lang="en-US" sz="6600" cap="all" spc="300" dirty="0"/>
          </a:p>
        </p:txBody>
      </p:sp>
      <p:cxnSp>
        <p:nvCxnSpPr>
          <p:cNvPr id="24" name="Straight Connector 15">
            <a:extLst>
              <a:ext uri="{FF2B5EF4-FFF2-40B4-BE49-F238E27FC236}">
                <a16:creationId xmlns:a16="http://schemas.microsoft.com/office/drawing/2014/main" id="{336FDCA7-0AF2-4082-9481-EF2C115F2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804660E-F955-A6BE-2744-D5551C3D7A6A}"/>
              </a:ext>
            </a:extLst>
          </p:cNvPr>
          <p:cNvSpPr txBox="1"/>
          <p:nvPr/>
        </p:nvSpPr>
        <p:spPr>
          <a:xfrm>
            <a:off x="3004456" y="439387"/>
            <a:ext cx="3091543" cy="369332"/>
          </a:xfrm>
          <a:prstGeom prst="rect">
            <a:avLst/>
          </a:prstGeom>
          <a:noFill/>
        </p:spPr>
        <p:txBody>
          <a:bodyPr wrap="square" rtlCol="0">
            <a:spAutoFit/>
          </a:bodyPr>
          <a:lstStyle/>
          <a:p>
            <a:r>
              <a:rPr lang="en-US" dirty="0"/>
              <a:t>              Game    State </a:t>
            </a:r>
          </a:p>
        </p:txBody>
      </p:sp>
    </p:spTree>
    <p:extLst>
      <p:ext uri="{BB962C8B-B14F-4D97-AF65-F5344CB8AC3E}">
        <p14:creationId xmlns:p14="http://schemas.microsoft.com/office/powerpoint/2010/main" val="3826050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E2C8-C879-14F1-2287-1DE6B87A1649}"/>
              </a:ext>
            </a:extLst>
          </p:cNvPr>
          <p:cNvSpPr>
            <a:spLocks noGrp="1"/>
          </p:cNvSpPr>
          <p:nvPr>
            <p:ph type="title"/>
          </p:nvPr>
        </p:nvSpPr>
        <p:spPr/>
        <p:txBody>
          <a:bodyPr/>
          <a:lstStyle/>
          <a:p>
            <a:r>
              <a:rPr lang="en-US" dirty="0"/>
              <a:t>           Database Users Table</a:t>
            </a:r>
          </a:p>
        </p:txBody>
      </p:sp>
      <p:sp>
        <p:nvSpPr>
          <p:cNvPr id="3" name="Content Placeholder 2">
            <a:extLst>
              <a:ext uri="{FF2B5EF4-FFF2-40B4-BE49-F238E27FC236}">
                <a16:creationId xmlns:a16="http://schemas.microsoft.com/office/drawing/2014/main" id="{DDF4F37E-D456-994F-2586-7003AB3AB848}"/>
              </a:ext>
            </a:extLst>
          </p:cNvPr>
          <p:cNvSpPr>
            <a:spLocks noGrp="1"/>
          </p:cNvSpPr>
          <p:nvPr>
            <p:ph idx="1"/>
          </p:nvPr>
        </p:nvSpPr>
        <p:spPr/>
        <p:txBody>
          <a:bodyPr/>
          <a:lstStyle/>
          <a:p>
            <a:r>
              <a:rPr lang="en-US" b="0" dirty="0">
                <a:solidFill>
                  <a:srgbClr val="98C379"/>
                </a:solidFill>
                <a:effectLst/>
                <a:latin typeface="Menlo" panose="020B0609030804020204" pitchFamily="49" charset="0"/>
              </a:rPr>
              <a:t>CREATE TABLE IF NOT EXISTS users (</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user_id</a:t>
            </a:r>
            <a:r>
              <a:rPr lang="en-US" b="0" dirty="0">
                <a:solidFill>
                  <a:srgbClr val="98C379"/>
                </a:solidFill>
                <a:effectLst/>
                <a:latin typeface="Menlo" panose="020B0609030804020204" pitchFamily="49" charset="0"/>
              </a:rPr>
              <a:t> SERIAL PRIMARY KEY,</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username VARCHAR(255) NOT NULL UNIQUE,</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password VARCHAR(255) NOT NULL,</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email VARCHAR(255) NOT NULL UNIQUE</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a:t>
            </a:r>
            <a:endParaRPr lang="en-US" b="0" dirty="0">
              <a:solidFill>
                <a:srgbClr val="ABB2BF"/>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3358656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93F8-5989-FB13-2A0D-5B84CB16C2B3}"/>
              </a:ext>
            </a:extLst>
          </p:cNvPr>
          <p:cNvSpPr>
            <a:spLocks noGrp="1"/>
          </p:cNvSpPr>
          <p:nvPr>
            <p:ph type="title"/>
          </p:nvPr>
        </p:nvSpPr>
        <p:spPr/>
        <p:txBody>
          <a:bodyPr/>
          <a:lstStyle/>
          <a:p>
            <a:r>
              <a:rPr lang="en-US" dirty="0"/>
              <a:t>   Users Table Continuation</a:t>
            </a:r>
          </a:p>
        </p:txBody>
      </p:sp>
      <p:sp>
        <p:nvSpPr>
          <p:cNvPr id="3" name="Content Placeholder 2">
            <a:extLst>
              <a:ext uri="{FF2B5EF4-FFF2-40B4-BE49-F238E27FC236}">
                <a16:creationId xmlns:a16="http://schemas.microsoft.com/office/drawing/2014/main" id="{DB662E66-9779-5F65-FE76-666E184D844D}"/>
              </a:ext>
            </a:extLst>
          </p:cNvPr>
          <p:cNvSpPr>
            <a:spLocks noGrp="1"/>
          </p:cNvSpPr>
          <p:nvPr>
            <p:ph idx="1"/>
          </p:nvPr>
        </p:nvSpPr>
        <p:spPr/>
        <p:txBody>
          <a:bodyPr>
            <a:normAutofit/>
          </a:bodyPr>
          <a:lstStyle/>
          <a:p>
            <a:pPr marL="0" indent="0">
              <a:buNone/>
            </a:pPr>
            <a:r>
              <a:rPr lang="en-US" dirty="0" err="1"/>
              <a:t>user_id</a:t>
            </a:r>
            <a:r>
              <a:rPr lang="en-US" dirty="0"/>
              <a:t> | username |                           password                           |          email           </a:t>
            </a:r>
          </a:p>
          <a:p>
            <a:pPr marL="0" indent="0">
              <a:buNone/>
            </a:pPr>
            <a:r>
              <a:rPr lang="en-US" dirty="0"/>
              <a:t>---------+----------+--------------------------------------------------------------+--------------------------</a:t>
            </a:r>
          </a:p>
          <a:p>
            <a:pPr marL="0" indent="0">
              <a:buNone/>
            </a:pPr>
            <a:r>
              <a:rPr lang="en-US" dirty="0"/>
              <a:t>       1 | user01   | $2b$10$/znndhXNVuawoGbBkFySiOufVrVenTInavUgv0ZhSntCsN4epbesK | </a:t>
            </a:r>
            <a:r>
              <a:rPr lang="en-US" dirty="0" err="1"/>
              <a:t>marcusmosharif@yahoo.com</a:t>
            </a:r>
            <a:endParaRPr lang="en-US" dirty="0"/>
          </a:p>
          <a:p>
            <a:pPr marL="0" indent="0">
              <a:buNone/>
            </a:pPr>
            <a:r>
              <a:rPr lang="en-US" dirty="0"/>
              <a:t>       2 | user02   | $2b$10$rl6JXGasyXb.vUUwCar2UejBXE6AYCoMJStVd7PpFZ74OonbNASQm | msharif3@mail.sfsu.edu</a:t>
            </a:r>
          </a:p>
          <a:p>
            <a:pPr marL="0" indent="0">
              <a:buNone/>
            </a:pPr>
            <a:endParaRPr lang="en-US" dirty="0"/>
          </a:p>
        </p:txBody>
      </p:sp>
    </p:spTree>
    <p:extLst>
      <p:ext uri="{BB962C8B-B14F-4D97-AF65-F5344CB8AC3E}">
        <p14:creationId xmlns:p14="http://schemas.microsoft.com/office/powerpoint/2010/main" val="3982895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64B45-70BF-2370-EDB4-24FC050A9F4B}"/>
              </a:ext>
            </a:extLst>
          </p:cNvPr>
          <p:cNvSpPr>
            <a:spLocks noGrp="1"/>
          </p:cNvSpPr>
          <p:nvPr>
            <p:ph type="title"/>
          </p:nvPr>
        </p:nvSpPr>
        <p:spPr/>
        <p:txBody>
          <a:bodyPr/>
          <a:lstStyle/>
          <a:p>
            <a:r>
              <a:rPr lang="en-US" dirty="0"/>
              <a:t>            Data Base Games Table</a:t>
            </a:r>
          </a:p>
        </p:txBody>
      </p:sp>
      <p:sp>
        <p:nvSpPr>
          <p:cNvPr id="3" name="Content Placeholder 2">
            <a:extLst>
              <a:ext uri="{FF2B5EF4-FFF2-40B4-BE49-F238E27FC236}">
                <a16:creationId xmlns:a16="http://schemas.microsoft.com/office/drawing/2014/main" id="{6557569A-39D9-C92A-683A-32B3245626B9}"/>
              </a:ext>
            </a:extLst>
          </p:cNvPr>
          <p:cNvSpPr>
            <a:spLocks noGrp="1"/>
          </p:cNvSpPr>
          <p:nvPr>
            <p:ph idx="1"/>
          </p:nvPr>
        </p:nvSpPr>
        <p:spPr/>
        <p:txBody>
          <a:bodyPr/>
          <a:lstStyle/>
          <a:p>
            <a:r>
              <a:rPr lang="en-US" b="0" dirty="0">
                <a:solidFill>
                  <a:srgbClr val="98C379"/>
                </a:solidFill>
                <a:effectLst/>
                <a:latin typeface="Menlo" panose="020B0609030804020204" pitchFamily="49" charset="0"/>
              </a:rPr>
              <a:t>CREATE TABLE IF NOT EXISTS games (</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game_id</a:t>
            </a:r>
            <a:r>
              <a:rPr lang="en-US" b="0" dirty="0">
                <a:solidFill>
                  <a:srgbClr val="98C379"/>
                </a:solidFill>
                <a:effectLst/>
                <a:latin typeface="Menlo" panose="020B0609030804020204" pitchFamily="49" charset="0"/>
              </a:rPr>
              <a:t> SERIAL PRIMARY KEY,</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game_name</a:t>
            </a:r>
            <a:r>
              <a:rPr lang="en-US" b="0" dirty="0">
                <a:solidFill>
                  <a:srgbClr val="98C379"/>
                </a:solidFill>
                <a:effectLst/>
                <a:latin typeface="Menlo" panose="020B0609030804020204" pitchFamily="49" charset="0"/>
              </a:rPr>
              <a:t> VARCHAR(255) NOT NULL,</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game_state_json</a:t>
            </a:r>
            <a:r>
              <a:rPr lang="en-US" b="0" dirty="0">
                <a:solidFill>
                  <a:srgbClr val="98C379"/>
                </a:solidFill>
                <a:effectLst/>
                <a:latin typeface="Menlo" panose="020B0609030804020204" pitchFamily="49" charset="0"/>
              </a:rPr>
              <a:t> JSON </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a:t>
            </a:r>
            <a:endParaRPr lang="en-US" b="0" dirty="0">
              <a:solidFill>
                <a:srgbClr val="ABB2BF"/>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4122638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4FF2-18C1-5AAC-6BD8-D774900B1AF6}"/>
              </a:ext>
            </a:extLst>
          </p:cNvPr>
          <p:cNvSpPr>
            <a:spLocks noGrp="1"/>
          </p:cNvSpPr>
          <p:nvPr>
            <p:ph type="title"/>
          </p:nvPr>
        </p:nvSpPr>
        <p:spPr/>
        <p:txBody>
          <a:bodyPr/>
          <a:lstStyle/>
          <a:p>
            <a:r>
              <a:rPr lang="en-US" dirty="0"/>
              <a:t>Games Table Continuation</a:t>
            </a:r>
          </a:p>
        </p:txBody>
      </p:sp>
      <p:sp>
        <p:nvSpPr>
          <p:cNvPr id="3" name="Content Placeholder 2">
            <a:extLst>
              <a:ext uri="{FF2B5EF4-FFF2-40B4-BE49-F238E27FC236}">
                <a16:creationId xmlns:a16="http://schemas.microsoft.com/office/drawing/2014/main" id="{C3343B36-C8A1-253D-AB09-6AD7C47A8213}"/>
              </a:ext>
            </a:extLst>
          </p:cNvPr>
          <p:cNvSpPr>
            <a:spLocks noGrp="1"/>
          </p:cNvSpPr>
          <p:nvPr>
            <p:ph idx="1"/>
          </p:nvPr>
        </p:nvSpPr>
        <p:spPr/>
        <p:txBody>
          <a:bodyPr/>
          <a:lstStyle/>
          <a:p>
            <a:r>
              <a:rPr lang="en-US" dirty="0"/>
              <a:t>       1 | Default   | {"isActive":true,"pot":0,"current_bet":0,"dealer":"1","current_player":"2","players":{"1":{"userName":"user01","cards":["6♣","9♠"],"bet_amount":0,"money":50,"isActive":true,"isParticipating":true,"roundsWon":0,"roundsLost":0,"gamesWon":0,"gamesLost":0},"2":{"userName":"user02","cards":["8♠","A♥"],"bet_amount":0,"money":50,"isActive":true,"isParticipating":true,"roundsWon":0,"roundsLost":0,"gamesWon":0,"gamesLost":0}}}</a:t>
            </a:r>
          </a:p>
          <a:p>
            <a:endParaRPr lang="en-US" dirty="0"/>
          </a:p>
        </p:txBody>
      </p:sp>
    </p:spTree>
    <p:extLst>
      <p:ext uri="{BB962C8B-B14F-4D97-AF65-F5344CB8AC3E}">
        <p14:creationId xmlns:p14="http://schemas.microsoft.com/office/powerpoint/2010/main" val="2550357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3CA4-E23D-F68F-1381-DE7A6FDC9752}"/>
              </a:ext>
            </a:extLst>
          </p:cNvPr>
          <p:cNvSpPr>
            <a:spLocks noGrp="1"/>
          </p:cNvSpPr>
          <p:nvPr>
            <p:ph type="title"/>
          </p:nvPr>
        </p:nvSpPr>
        <p:spPr/>
        <p:txBody>
          <a:bodyPr/>
          <a:lstStyle/>
          <a:p>
            <a:r>
              <a:rPr lang="en-US" dirty="0"/>
              <a:t>            Data Base Players Table</a:t>
            </a:r>
          </a:p>
        </p:txBody>
      </p:sp>
      <p:sp>
        <p:nvSpPr>
          <p:cNvPr id="3" name="Content Placeholder 2">
            <a:extLst>
              <a:ext uri="{FF2B5EF4-FFF2-40B4-BE49-F238E27FC236}">
                <a16:creationId xmlns:a16="http://schemas.microsoft.com/office/drawing/2014/main" id="{E70101E9-92C8-9EC9-8AE9-2FED3C8E5CC4}"/>
              </a:ext>
            </a:extLst>
          </p:cNvPr>
          <p:cNvSpPr>
            <a:spLocks noGrp="1"/>
          </p:cNvSpPr>
          <p:nvPr>
            <p:ph idx="1"/>
          </p:nvPr>
        </p:nvSpPr>
        <p:spPr/>
        <p:txBody>
          <a:bodyPr>
            <a:normAutofit fontScale="85000" lnSpcReduction="10000"/>
          </a:bodyPr>
          <a:lstStyle/>
          <a:p>
            <a:r>
              <a:rPr lang="en-US" b="0" dirty="0">
                <a:solidFill>
                  <a:srgbClr val="98C379"/>
                </a:solidFill>
                <a:effectLst/>
                <a:latin typeface="Menlo" panose="020B0609030804020204" pitchFamily="49" charset="0"/>
              </a:rPr>
              <a:t>CREATE TABLE IF NOT EXISTS players (</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player_id</a:t>
            </a:r>
            <a:r>
              <a:rPr lang="en-US" b="0" dirty="0">
                <a:solidFill>
                  <a:srgbClr val="98C379"/>
                </a:solidFill>
                <a:effectLst/>
                <a:latin typeface="Menlo" panose="020B0609030804020204" pitchFamily="49" charset="0"/>
              </a:rPr>
              <a:t> SERIAL PRIMARY KEY,</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user_id</a:t>
            </a:r>
            <a:r>
              <a:rPr lang="en-US" b="0" dirty="0">
                <a:solidFill>
                  <a:srgbClr val="98C379"/>
                </a:solidFill>
                <a:effectLst/>
                <a:latin typeface="Menlo" panose="020B0609030804020204" pitchFamily="49" charset="0"/>
              </a:rPr>
              <a:t> INT NOT NULL,</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game_id</a:t>
            </a:r>
            <a:r>
              <a:rPr lang="en-US" b="0" dirty="0">
                <a:solidFill>
                  <a:srgbClr val="98C379"/>
                </a:solidFill>
                <a:effectLst/>
                <a:latin typeface="Menlo" panose="020B0609030804020204" pitchFamily="49" charset="0"/>
              </a:rPr>
              <a:t> INT NOT NULL,</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player_state_json</a:t>
            </a:r>
            <a:r>
              <a:rPr lang="en-US" b="0" dirty="0">
                <a:solidFill>
                  <a:srgbClr val="98C379"/>
                </a:solidFill>
                <a:effectLst/>
                <a:latin typeface="Menlo" panose="020B0609030804020204" pitchFamily="49" charset="0"/>
              </a:rPr>
              <a:t> JSON NOT NULL,</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FOREIGN KEY (</a:t>
            </a:r>
            <a:r>
              <a:rPr lang="en-US" b="0" dirty="0" err="1">
                <a:solidFill>
                  <a:srgbClr val="98C379"/>
                </a:solidFill>
                <a:effectLst/>
                <a:latin typeface="Menlo" panose="020B0609030804020204" pitchFamily="49" charset="0"/>
              </a:rPr>
              <a:t>user_id</a:t>
            </a:r>
            <a:r>
              <a:rPr lang="en-US" b="0" dirty="0">
                <a:solidFill>
                  <a:srgbClr val="98C379"/>
                </a:solidFill>
                <a:effectLst/>
                <a:latin typeface="Menlo" panose="020B0609030804020204" pitchFamily="49" charset="0"/>
              </a:rPr>
              <a:t>) REFERENCES users(</a:t>
            </a:r>
            <a:r>
              <a:rPr lang="en-US" b="0" dirty="0" err="1">
                <a:solidFill>
                  <a:srgbClr val="98C379"/>
                </a:solidFill>
                <a:effectLst/>
                <a:latin typeface="Menlo" panose="020B0609030804020204" pitchFamily="49" charset="0"/>
              </a:rPr>
              <a:t>user_id</a:t>
            </a:r>
            <a:r>
              <a:rPr lang="en-US" b="0" dirty="0">
                <a:solidFill>
                  <a:srgbClr val="98C379"/>
                </a:solidFill>
                <a:effectLst/>
                <a:latin typeface="Menlo" panose="020B0609030804020204" pitchFamily="49" charset="0"/>
              </a:rPr>
              <a:t>) ON DELETE CASCADE,</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FOREIGN KEY (</a:t>
            </a:r>
            <a:r>
              <a:rPr lang="en-US" b="0" dirty="0" err="1">
                <a:solidFill>
                  <a:srgbClr val="98C379"/>
                </a:solidFill>
                <a:effectLst/>
                <a:latin typeface="Menlo" panose="020B0609030804020204" pitchFamily="49" charset="0"/>
              </a:rPr>
              <a:t>game_id</a:t>
            </a:r>
            <a:r>
              <a:rPr lang="en-US" b="0" dirty="0">
                <a:solidFill>
                  <a:srgbClr val="98C379"/>
                </a:solidFill>
                <a:effectLst/>
                <a:latin typeface="Menlo" panose="020B0609030804020204" pitchFamily="49" charset="0"/>
              </a:rPr>
              <a:t>) REFERENCES games(</a:t>
            </a:r>
            <a:r>
              <a:rPr lang="en-US" b="0" dirty="0" err="1">
                <a:solidFill>
                  <a:srgbClr val="98C379"/>
                </a:solidFill>
                <a:effectLst/>
                <a:latin typeface="Menlo" panose="020B0609030804020204" pitchFamily="49" charset="0"/>
              </a:rPr>
              <a:t>game_id</a:t>
            </a:r>
            <a:r>
              <a:rPr lang="en-US" b="0" dirty="0">
                <a:solidFill>
                  <a:srgbClr val="98C379"/>
                </a:solidFill>
                <a:effectLst/>
                <a:latin typeface="Menlo" panose="020B0609030804020204" pitchFamily="49" charset="0"/>
              </a:rPr>
              <a:t>) ON DELETE CASCADE</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a:t>
            </a:r>
            <a:endParaRPr lang="en-US" b="0" dirty="0">
              <a:solidFill>
                <a:srgbClr val="ABB2BF"/>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2185481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5253-8699-80CA-530F-EA7757FCC913}"/>
              </a:ext>
            </a:extLst>
          </p:cNvPr>
          <p:cNvSpPr>
            <a:spLocks noGrp="1"/>
          </p:cNvSpPr>
          <p:nvPr>
            <p:ph type="title"/>
          </p:nvPr>
        </p:nvSpPr>
        <p:spPr/>
        <p:txBody>
          <a:bodyPr/>
          <a:lstStyle/>
          <a:p>
            <a:r>
              <a:rPr lang="en-US" dirty="0"/>
              <a:t>Players Table Continuation</a:t>
            </a:r>
          </a:p>
        </p:txBody>
      </p:sp>
      <p:sp>
        <p:nvSpPr>
          <p:cNvPr id="3" name="Content Placeholder 2">
            <a:extLst>
              <a:ext uri="{FF2B5EF4-FFF2-40B4-BE49-F238E27FC236}">
                <a16:creationId xmlns:a16="http://schemas.microsoft.com/office/drawing/2014/main" id="{56AB3286-CBB3-1513-80B2-A912C5173F66}"/>
              </a:ext>
            </a:extLst>
          </p:cNvPr>
          <p:cNvSpPr>
            <a:spLocks noGrp="1"/>
          </p:cNvSpPr>
          <p:nvPr>
            <p:ph idx="1"/>
          </p:nvPr>
        </p:nvSpPr>
        <p:spPr/>
        <p:txBody>
          <a:bodyPr>
            <a:normAutofit/>
          </a:bodyPr>
          <a:lstStyle/>
          <a:p>
            <a:r>
              <a:rPr lang="en-US" dirty="0"/>
              <a:t>         1 |       1 |       1 | {"userName":"user01","cards":["6♣","9♠"],"bet_amount":0,"money":50,"isActive":true,"isParticipating":true,"roundsWon":0,"roundsLost":0,"gamesWon":0,"gamesLost":0}</a:t>
            </a:r>
          </a:p>
          <a:p>
            <a:r>
              <a:rPr lang="en-US" dirty="0"/>
              <a:t>         2 |       2 |       1 | {"userName":"user02","cards":["8♠","A♥"],"bet_amount":0,"money":50,"isActive":true,"isParticipating":true,"roundsWon":0,"roundsLost":0,"gamesWon":0,"gamesLost":0}</a:t>
            </a:r>
          </a:p>
          <a:p>
            <a:r>
              <a:rPr lang="en-US"/>
              <a:t>(2 rows)</a:t>
            </a:r>
          </a:p>
          <a:p>
            <a:endParaRPr lang="en-US"/>
          </a:p>
        </p:txBody>
      </p:sp>
    </p:spTree>
    <p:extLst>
      <p:ext uri="{BB962C8B-B14F-4D97-AF65-F5344CB8AC3E}">
        <p14:creationId xmlns:p14="http://schemas.microsoft.com/office/powerpoint/2010/main" val="3697478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F3F1-50B3-33FD-A79A-5B2FAAFEA8AC}"/>
              </a:ext>
            </a:extLst>
          </p:cNvPr>
          <p:cNvSpPr>
            <a:spLocks noGrp="1"/>
          </p:cNvSpPr>
          <p:nvPr>
            <p:ph type="title"/>
          </p:nvPr>
        </p:nvSpPr>
        <p:spPr/>
        <p:txBody>
          <a:bodyPr/>
          <a:lstStyle/>
          <a:p>
            <a:r>
              <a:rPr lang="en-US" dirty="0"/>
              <a:t>         Database Messages Table</a:t>
            </a:r>
          </a:p>
        </p:txBody>
      </p:sp>
      <p:sp>
        <p:nvSpPr>
          <p:cNvPr id="3" name="Content Placeholder 2">
            <a:extLst>
              <a:ext uri="{FF2B5EF4-FFF2-40B4-BE49-F238E27FC236}">
                <a16:creationId xmlns:a16="http://schemas.microsoft.com/office/drawing/2014/main" id="{EB4DDC7D-EADC-FF58-3422-F8B2C108D574}"/>
              </a:ext>
            </a:extLst>
          </p:cNvPr>
          <p:cNvSpPr>
            <a:spLocks noGrp="1"/>
          </p:cNvSpPr>
          <p:nvPr>
            <p:ph idx="1"/>
          </p:nvPr>
        </p:nvSpPr>
        <p:spPr/>
        <p:txBody>
          <a:bodyPr/>
          <a:lstStyle/>
          <a:p>
            <a:r>
              <a:rPr lang="en-US" b="0" dirty="0">
                <a:solidFill>
                  <a:srgbClr val="98C379"/>
                </a:solidFill>
                <a:effectLst/>
                <a:latin typeface="Menlo" panose="020B0609030804020204" pitchFamily="49" charset="0"/>
              </a:rPr>
              <a:t>CREATE TABLE IF NOT EXISTS messages (</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message_id</a:t>
            </a:r>
            <a:r>
              <a:rPr lang="en-US" b="0" dirty="0">
                <a:solidFill>
                  <a:srgbClr val="98C379"/>
                </a:solidFill>
                <a:effectLst/>
                <a:latin typeface="Menlo" panose="020B0609030804020204" pitchFamily="49" charset="0"/>
              </a:rPr>
              <a:t> SERIAL PRIMARY KEY,</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user_id</a:t>
            </a:r>
            <a:r>
              <a:rPr lang="en-US" b="0" dirty="0">
                <a:solidFill>
                  <a:srgbClr val="98C379"/>
                </a:solidFill>
                <a:effectLst/>
                <a:latin typeface="Menlo" panose="020B0609030804020204" pitchFamily="49" charset="0"/>
              </a:rPr>
              <a:t> INT NOT NULL,</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message_content</a:t>
            </a:r>
            <a:r>
              <a:rPr lang="en-US" b="0" dirty="0">
                <a:solidFill>
                  <a:srgbClr val="98C379"/>
                </a:solidFill>
                <a:effectLst/>
                <a:latin typeface="Menlo" panose="020B0609030804020204" pitchFamily="49" charset="0"/>
              </a:rPr>
              <a:t> TEXT NOT NULL,</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FOREIGN KEY (</a:t>
            </a:r>
            <a:r>
              <a:rPr lang="en-US" b="0" dirty="0" err="1">
                <a:solidFill>
                  <a:srgbClr val="98C379"/>
                </a:solidFill>
                <a:effectLst/>
                <a:latin typeface="Menlo" panose="020B0609030804020204" pitchFamily="49" charset="0"/>
              </a:rPr>
              <a:t>user_id</a:t>
            </a:r>
            <a:r>
              <a:rPr lang="en-US" b="0" dirty="0">
                <a:solidFill>
                  <a:srgbClr val="98C379"/>
                </a:solidFill>
                <a:effectLst/>
                <a:latin typeface="Menlo" panose="020B0609030804020204" pitchFamily="49" charset="0"/>
              </a:rPr>
              <a:t>) REFERENCES users(</a:t>
            </a:r>
            <a:r>
              <a:rPr lang="en-US" b="0" dirty="0" err="1">
                <a:solidFill>
                  <a:srgbClr val="98C379"/>
                </a:solidFill>
                <a:effectLst/>
                <a:latin typeface="Menlo" panose="020B0609030804020204" pitchFamily="49" charset="0"/>
              </a:rPr>
              <a:t>user_id</a:t>
            </a:r>
            <a:r>
              <a:rPr lang="en-US" b="0" dirty="0">
                <a:solidFill>
                  <a:srgbClr val="98C379"/>
                </a:solidFill>
                <a:effectLst/>
                <a:latin typeface="Menlo" panose="020B0609030804020204" pitchFamily="49" charset="0"/>
              </a:rPr>
              <a:t>)</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a:t>
            </a:r>
            <a:endParaRPr lang="en-US" b="0" dirty="0">
              <a:solidFill>
                <a:srgbClr val="ABB2BF"/>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955667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C345-4694-5440-B87B-58C292AE7B1E}"/>
              </a:ext>
            </a:extLst>
          </p:cNvPr>
          <p:cNvSpPr>
            <a:spLocks noGrp="1"/>
          </p:cNvSpPr>
          <p:nvPr>
            <p:ph type="title"/>
          </p:nvPr>
        </p:nvSpPr>
        <p:spPr/>
        <p:txBody>
          <a:bodyPr/>
          <a:lstStyle/>
          <a:p>
            <a:r>
              <a:rPr lang="en-US" dirty="0"/>
              <a:t>                            Data Base</a:t>
            </a:r>
          </a:p>
        </p:txBody>
      </p:sp>
      <p:sp>
        <p:nvSpPr>
          <p:cNvPr id="3" name="Content Placeholder 2">
            <a:extLst>
              <a:ext uri="{FF2B5EF4-FFF2-40B4-BE49-F238E27FC236}">
                <a16:creationId xmlns:a16="http://schemas.microsoft.com/office/drawing/2014/main" id="{99CB21D7-A087-2279-98D0-A352D73F3664}"/>
              </a:ext>
            </a:extLst>
          </p:cNvPr>
          <p:cNvSpPr>
            <a:spLocks noGrp="1"/>
          </p:cNvSpPr>
          <p:nvPr>
            <p:ph idx="1"/>
          </p:nvPr>
        </p:nvSpPr>
        <p:spPr/>
        <p:txBody>
          <a:bodyPr>
            <a:normAutofit fontScale="25000" lnSpcReduction="20000"/>
          </a:bodyPr>
          <a:lstStyle/>
          <a:p>
            <a:r>
              <a:rPr lang="en-US" b="0" dirty="0">
                <a:solidFill>
                  <a:srgbClr val="98C379"/>
                </a:solidFill>
                <a:effectLst/>
                <a:latin typeface="Menlo" panose="020B0609030804020204" pitchFamily="49" charset="0"/>
              </a:rPr>
              <a:t>CREATE TABLE IF NOT EXISTS users (</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user_id</a:t>
            </a:r>
            <a:r>
              <a:rPr lang="en-US" b="0" dirty="0">
                <a:solidFill>
                  <a:srgbClr val="98C379"/>
                </a:solidFill>
                <a:effectLst/>
                <a:latin typeface="Menlo" panose="020B0609030804020204" pitchFamily="49" charset="0"/>
              </a:rPr>
              <a:t> SERIAL PRIMARY KEY,</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username VARCHAR(255) NOT NULL UNIQUE,</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password VARCHAR(255) NOT NULL,</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email VARCHAR(255) NOT NULL UNIQUE</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CREATE TABLE IF NOT EXISTS games (</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game_id</a:t>
            </a:r>
            <a:r>
              <a:rPr lang="en-US" b="0" dirty="0">
                <a:solidFill>
                  <a:srgbClr val="98C379"/>
                </a:solidFill>
                <a:effectLst/>
                <a:latin typeface="Menlo" panose="020B0609030804020204" pitchFamily="49" charset="0"/>
              </a:rPr>
              <a:t> SERIAL PRIMARY KEY,</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game_name</a:t>
            </a:r>
            <a:r>
              <a:rPr lang="en-US" b="0" dirty="0">
                <a:solidFill>
                  <a:srgbClr val="98C379"/>
                </a:solidFill>
                <a:effectLst/>
                <a:latin typeface="Menlo" panose="020B0609030804020204" pitchFamily="49" charset="0"/>
              </a:rPr>
              <a:t> VARCHAR(255) NOT NULL,</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game_state_json</a:t>
            </a:r>
            <a:r>
              <a:rPr lang="en-US" b="0" dirty="0">
                <a:solidFill>
                  <a:srgbClr val="98C379"/>
                </a:solidFill>
                <a:effectLst/>
                <a:latin typeface="Menlo" panose="020B0609030804020204" pitchFamily="49" charset="0"/>
              </a:rPr>
              <a:t> JSON </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CREATE TABLE IF NOT EXISTS players (</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player_id</a:t>
            </a:r>
            <a:r>
              <a:rPr lang="en-US" b="0" dirty="0">
                <a:solidFill>
                  <a:srgbClr val="98C379"/>
                </a:solidFill>
                <a:effectLst/>
                <a:latin typeface="Menlo" panose="020B0609030804020204" pitchFamily="49" charset="0"/>
              </a:rPr>
              <a:t> SERIAL PRIMARY KEY,</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user_id</a:t>
            </a:r>
            <a:r>
              <a:rPr lang="en-US" b="0" dirty="0">
                <a:solidFill>
                  <a:srgbClr val="98C379"/>
                </a:solidFill>
                <a:effectLst/>
                <a:latin typeface="Menlo" panose="020B0609030804020204" pitchFamily="49" charset="0"/>
              </a:rPr>
              <a:t> INT NOT NULL,</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game_id</a:t>
            </a:r>
            <a:r>
              <a:rPr lang="en-US" b="0" dirty="0">
                <a:solidFill>
                  <a:srgbClr val="98C379"/>
                </a:solidFill>
                <a:effectLst/>
                <a:latin typeface="Menlo" panose="020B0609030804020204" pitchFamily="49" charset="0"/>
              </a:rPr>
              <a:t> INT NOT NULL,</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player_state_json</a:t>
            </a:r>
            <a:r>
              <a:rPr lang="en-US" b="0" dirty="0">
                <a:solidFill>
                  <a:srgbClr val="98C379"/>
                </a:solidFill>
                <a:effectLst/>
                <a:latin typeface="Menlo" panose="020B0609030804020204" pitchFamily="49" charset="0"/>
              </a:rPr>
              <a:t> JSON NOT NULL,</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FOREIGN KEY (</a:t>
            </a:r>
            <a:r>
              <a:rPr lang="en-US" b="0" dirty="0" err="1">
                <a:solidFill>
                  <a:srgbClr val="98C379"/>
                </a:solidFill>
                <a:effectLst/>
                <a:latin typeface="Menlo" panose="020B0609030804020204" pitchFamily="49" charset="0"/>
              </a:rPr>
              <a:t>user_id</a:t>
            </a:r>
            <a:r>
              <a:rPr lang="en-US" b="0" dirty="0">
                <a:solidFill>
                  <a:srgbClr val="98C379"/>
                </a:solidFill>
                <a:effectLst/>
                <a:latin typeface="Menlo" panose="020B0609030804020204" pitchFamily="49" charset="0"/>
              </a:rPr>
              <a:t>) REFERENCES users(</a:t>
            </a:r>
            <a:r>
              <a:rPr lang="en-US" b="0" dirty="0" err="1">
                <a:solidFill>
                  <a:srgbClr val="98C379"/>
                </a:solidFill>
                <a:effectLst/>
                <a:latin typeface="Menlo" panose="020B0609030804020204" pitchFamily="49" charset="0"/>
              </a:rPr>
              <a:t>user_id</a:t>
            </a:r>
            <a:r>
              <a:rPr lang="en-US" b="0" dirty="0">
                <a:solidFill>
                  <a:srgbClr val="98C379"/>
                </a:solidFill>
                <a:effectLst/>
                <a:latin typeface="Menlo" panose="020B0609030804020204" pitchFamily="49" charset="0"/>
              </a:rPr>
              <a:t>) ON DELETE CASCADE,</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FOREIGN KEY (</a:t>
            </a:r>
            <a:r>
              <a:rPr lang="en-US" b="0" dirty="0" err="1">
                <a:solidFill>
                  <a:srgbClr val="98C379"/>
                </a:solidFill>
                <a:effectLst/>
                <a:latin typeface="Menlo" panose="020B0609030804020204" pitchFamily="49" charset="0"/>
              </a:rPr>
              <a:t>game_id</a:t>
            </a:r>
            <a:r>
              <a:rPr lang="en-US" b="0" dirty="0">
                <a:solidFill>
                  <a:srgbClr val="98C379"/>
                </a:solidFill>
                <a:effectLst/>
                <a:latin typeface="Menlo" panose="020B0609030804020204" pitchFamily="49" charset="0"/>
              </a:rPr>
              <a:t>) REFERENCES games(</a:t>
            </a:r>
            <a:r>
              <a:rPr lang="en-US" b="0" dirty="0" err="1">
                <a:solidFill>
                  <a:srgbClr val="98C379"/>
                </a:solidFill>
                <a:effectLst/>
                <a:latin typeface="Menlo" panose="020B0609030804020204" pitchFamily="49" charset="0"/>
              </a:rPr>
              <a:t>game_id</a:t>
            </a:r>
            <a:r>
              <a:rPr lang="en-US" b="0" dirty="0">
                <a:solidFill>
                  <a:srgbClr val="98C379"/>
                </a:solidFill>
                <a:effectLst/>
                <a:latin typeface="Menlo" panose="020B0609030804020204" pitchFamily="49" charset="0"/>
              </a:rPr>
              <a:t>) ON DELETE CASCADE</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a:t>
            </a:r>
            <a:endParaRPr lang="en-US" b="0" dirty="0">
              <a:solidFill>
                <a:srgbClr val="ABB2BF"/>
              </a:solidFill>
              <a:effectLst/>
              <a:latin typeface="Menlo" panose="020B0609030804020204" pitchFamily="49" charset="0"/>
            </a:endParaRPr>
          </a:p>
          <a:p>
            <a:br>
              <a:rPr lang="en-US" b="0" dirty="0">
                <a:solidFill>
                  <a:srgbClr val="ABB2BF"/>
                </a:solidFill>
                <a:effectLst/>
                <a:latin typeface="Menlo" panose="020B0609030804020204" pitchFamily="49" charset="0"/>
              </a:rPr>
            </a:br>
            <a:r>
              <a:rPr lang="en-US" b="0" dirty="0">
                <a:solidFill>
                  <a:srgbClr val="98C379"/>
                </a:solidFill>
                <a:effectLst/>
                <a:latin typeface="Menlo" panose="020B0609030804020204" pitchFamily="49" charset="0"/>
              </a:rPr>
              <a:t>CREATE TABLE IF NOT EXISTS messages (</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message_id</a:t>
            </a:r>
            <a:r>
              <a:rPr lang="en-US" b="0" dirty="0">
                <a:solidFill>
                  <a:srgbClr val="98C379"/>
                </a:solidFill>
                <a:effectLst/>
                <a:latin typeface="Menlo" panose="020B0609030804020204" pitchFamily="49" charset="0"/>
              </a:rPr>
              <a:t> SERIAL PRIMARY KEY,</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user_id</a:t>
            </a:r>
            <a:r>
              <a:rPr lang="en-US" b="0" dirty="0">
                <a:solidFill>
                  <a:srgbClr val="98C379"/>
                </a:solidFill>
                <a:effectLst/>
                <a:latin typeface="Menlo" panose="020B0609030804020204" pitchFamily="49" charset="0"/>
              </a:rPr>
              <a:t> INT NOT NULL,</a:t>
            </a:r>
            <a:endParaRPr lang="en-US" b="0" dirty="0">
              <a:solidFill>
                <a:srgbClr val="ABB2BF"/>
              </a:solidFill>
              <a:effectLst/>
              <a:latin typeface="Menlo" panose="020B0609030804020204" pitchFamily="49" charset="0"/>
            </a:endParaRPr>
          </a:p>
          <a:p>
            <a:r>
              <a:rPr lang="en-US" b="0" dirty="0" err="1">
                <a:solidFill>
                  <a:srgbClr val="98C379"/>
                </a:solidFill>
                <a:effectLst/>
                <a:latin typeface="Menlo" panose="020B0609030804020204" pitchFamily="49" charset="0"/>
              </a:rPr>
              <a:t>message_content</a:t>
            </a:r>
            <a:r>
              <a:rPr lang="en-US" b="0" dirty="0">
                <a:solidFill>
                  <a:srgbClr val="98C379"/>
                </a:solidFill>
                <a:effectLst/>
                <a:latin typeface="Menlo" panose="020B0609030804020204" pitchFamily="49" charset="0"/>
              </a:rPr>
              <a:t> TEXT NOT NULL,</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FOREIGN KEY (</a:t>
            </a:r>
            <a:r>
              <a:rPr lang="en-US" b="0" dirty="0" err="1">
                <a:solidFill>
                  <a:srgbClr val="98C379"/>
                </a:solidFill>
                <a:effectLst/>
                <a:latin typeface="Menlo" panose="020B0609030804020204" pitchFamily="49" charset="0"/>
              </a:rPr>
              <a:t>user_id</a:t>
            </a:r>
            <a:r>
              <a:rPr lang="en-US" b="0" dirty="0">
                <a:solidFill>
                  <a:srgbClr val="98C379"/>
                </a:solidFill>
                <a:effectLst/>
                <a:latin typeface="Menlo" panose="020B0609030804020204" pitchFamily="49" charset="0"/>
              </a:rPr>
              <a:t>) REFERENCES users(</a:t>
            </a:r>
            <a:r>
              <a:rPr lang="en-US" b="0" dirty="0" err="1">
                <a:solidFill>
                  <a:srgbClr val="98C379"/>
                </a:solidFill>
                <a:effectLst/>
                <a:latin typeface="Menlo" panose="020B0609030804020204" pitchFamily="49" charset="0"/>
              </a:rPr>
              <a:t>user_id</a:t>
            </a:r>
            <a:r>
              <a:rPr lang="en-US" b="0" dirty="0">
                <a:solidFill>
                  <a:srgbClr val="98C379"/>
                </a:solidFill>
                <a:effectLst/>
                <a:latin typeface="Menlo" panose="020B0609030804020204" pitchFamily="49" charset="0"/>
              </a:rPr>
              <a:t>)</a:t>
            </a:r>
            <a:endParaRPr lang="en-US" b="0" dirty="0">
              <a:solidFill>
                <a:srgbClr val="ABB2BF"/>
              </a:solidFill>
              <a:effectLst/>
              <a:latin typeface="Menlo" panose="020B0609030804020204" pitchFamily="49" charset="0"/>
            </a:endParaRPr>
          </a:p>
          <a:p>
            <a:r>
              <a:rPr lang="en-US" b="0" dirty="0">
                <a:solidFill>
                  <a:srgbClr val="98C379"/>
                </a:solidFill>
                <a:effectLst/>
                <a:latin typeface="Menlo" panose="020B0609030804020204" pitchFamily="49" charset="0"/>
              </a:rPr>
              <a:t>);</a:t>
            </a:r>
            <a:endParaRPr lang="en-US" b="0" dirty="0">
              <a:solidFill>
                <a:srgbClr val="ABB2BF"/>
              </a:solidFill>
              <a:effectLst/>
              <a:latin typeface="Menlo" panose="020B0609030804020204" pitchFamily="49" charset="0"/>
            </a:endParaRPr>
          </a:p>
          <a:p>
            <a:pPr marL="0" indent="0">
              <a:buNone/>
            </a:pPr>
            <a:endParaRPr lang="en-US" dirty="0"/>
          </a:p>
        </p:txBody>
      </p:sp>
    </p:spTree>
    <p:extLst>
      <p:ext uri="{BB962C8B-B14F-4D97-AF65-F5344CB8AC3E}">
        <p14:creationId xmlns:p14="http://schemas.microsoft.com/office/powerpoint/2010/main" val="94438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C89C-374F-27FD-BBF0-56CE67C6E6B8}"/>
              </a:ext>
            </a:extLst>
          </p:cNvPr>
          <p:cNvSpPr>
            <a:spLocks noGrp="1"/>
          </p:cNvSpPr>
          <p:nvPr>
            <p:ph type="title"/>
          </p:nvPr>
        </p:nvSpPr>
        <p:spPr/>
        <p:txBody>
          <a:bodyPr/>
          <a:lstStyle/>
          <a:p>
            <a:r>
              <a:rPr lang="en-US" dirty="0"/>
              <a:t>Players Game State</a:t>
            </a:r>
          </a:p>
        </p:txBody>
      </p:sp>
      <p:sp>
        <p:nvSpPr>
          <p:cNvPr id="3" name="Content Placeholder 2">
            <a:extLst>
              <a:ext uri="{FF2B5EF4-FFF2-40B4-BE49-F238E27FC236}">
                <a16:creationId xmlns:a16="http://schemas.microsoft.com/office/drawing/2014/main" id="{AD1CF7A5-A1EB-D8B4-3703-52821908A1C4}"/>
              </a:ext>
            </a:extLst>
          </p:cNvPr>
          <p:cNvSpPr>
            <a:spLocks noGrp="1"/>
          </p:cNvSpPr>
          <p:nvPr>
            <p:ph idx="1"/>
          </p:nvPr>
        </p:nvSpPr>
        <p:spPr/>
        <p:txBody>
          <a:bodyPr>
            <a:normAutofit fontScale="55000" lnSpcReduction="20000"/>
          </a:bodyPr>
          <a:lstStyle/>
          <a:p>
            <a:pPr marL="0" indent="0">
              <a:buNone/>
            </a:pPr>
            <a:r>
              <a:rPr lang="en-US" dirty="0"/>
              <a:t>Here are the list of instances of the player object . We can access each player by the </a:t>
            </a:r>
            <a:r>
              <a:rPr lang="en-US" dirty="0" err="1"/>
              <a:t>user_id</a:t>
            </a:r>
            <a:r>
              <a:rPr lang="en-US" dirty="0"/>
              <a:t> which is retrieved from the database</a:t>
            </a:r>
          </a:p>
          <a:p>
            <a:r>
              <a:rPr lang="en-US" b="0" dirty="0" err="1">
                <a:solidFill>
                  <a:srgbClr val="E06C75"/>
                </a:solidFill>
                <a:effectLst/>
                <a:latin typeface="Menlo" panose="020B0609030804020204" pitchFamily="49" charset="0"/>
              </a:rPr>
              <a:t>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players</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user_id</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userName</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userName</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cards</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bet_amount</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0</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money</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50</a:t>
            </a:r>
            <a:r>
              <a:rPr lang="en-US" b="0" dirty="0">
                <a:solidFill>
                  <a:srgbClr val="ABB2BF"/>
                </a:solidFill>
                <a:effectLst/>
                <a:latin typeface="Menlo" panose="020B0609030804020204" pitchFamily="49" charset="0"/>
              </a:rPr>
              <a:t>, </a:t>
            </a:r>
            <a:endParaRPr lang="en-US" dirty="0">
              <a:solidFill>
                <a:srgbClr val="7F848E"/>
              </a:solidFill>
              <a:latin typeface="Menlo" panose="020B0609030804020204" pitchFamily="49" charset="0"/>
            </a:endParaRPr>
          </a:p>
          <a:p>
            <a:r>
              <a:rPr lang="en-US" b="0" dirty="0" err="1">
                <a:solidFill>
                  <a:srgbClr val="E06C75"/>
                </a:solidFill>
                <a:effectLst/>
                <a:latin typeface="Menlo" panose="020B0609030804020204" pitchFamily="49" charset="0"/>
              </a:rPr>
              <a:t>isActive</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true</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isParticipating</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true</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roundsWon</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0</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roundsLost</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0</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gamesWon</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0</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gamesLost</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0</a:t>
            </a:r>
            <a:r>
              <a:rPr lang="en-US" b="0" dirty="0">
                <a:solidFill>
                  <a:srgbClr val="ABB2BF"/>
                </a:solidFill>
                <a:effectLst/>
                <a:latin typeface="Menlo" panose="020B0609030804020204" pitchFamily="49" charset="0"/>
              </a:rPr>
              <a:t>,</a:t>
            </a:r>
          </a:p>
          <a:p>
            <a:endParaRPr lang="en-US" b="0" dirty="0">
              <a:solidFill>
                <a:srgbClr val="ABB2BF"/>
              </a:solidFill>
              <a:effectLst/>
              <a:latin typeface="Menlo" panose="020B0609030804020204" pitchFamily="49" charset="0"/>
            </a:endParaRPr>
          </a:p>
        </p:txBody>
      </p:sp>
    </p:spTree>
    <p:extLst>
      <p:ext uri="{BB962C8B-B14F-4D97-AF65-F5344CB8AC3E}">
        <p14:creationId xmlns:p14="http://schemas.microsoft.com/office/powerpoint/2010/main" val="139901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E690-A692-62F9-5747-AA89BF484B59}"/>
              </a:ext>
            </a:extLst>
          </p:cNvPr>
          <p:cNvSpPr>
            <a:spLocks noGrp="1"/>
          </p:cNvSpPr>
          <p:nvPr>
            <p:ph type="title"/>
          </p:nvPr>
        </p:nvSpPr>
        <p:spPr/>
        <p:txBody>
          <a:bodyPr/>
          <a:lstStyle/>
          <a:p>
            <a:r>
              <a:rPr lang="en-US" dirty="0"/>
              <a:t>                             API     Design</a:t>
            </a:r>
          </a:p>
        </p:txBody>
      </p:sp>
      <p:sp>
        <p:nvSpPr>
          <p:cNvPr id="3" name="Content Placeholder 2">
            <a:extLst>
              <a:ext uri="{FF2B5EF4-FFF2-40B4-BE49-F238E27FC236}">
                <a16:creationId xmlns:a16="http://schemas.microsoft.com/office/drawing/2014/main" id="{43EAFE21-CA9C-4725-284F-D98602298B26}"/>
              </a:ext>
            </a:extLst>
          </p:cNvPr>
          <p:cNvSpPr>
            <a:spLocks noGrp="1"/>
          </p:cNvSpPr>
          <p:nvPr>
            <p:ph idx="1"/>
          </p:nvPr>
        </p:nvSpPr>
        <p:spPr/>
        <p:txBody>
          <a:bodyPr/>
          <a:lstStyle/>
          <a:p>
            <a:pPr marL="0" indent="0">
              <a:buNone/>
            </a:pPr>
            <a:endParaRPr lang="en-US" dirty="0"/>
          </a:p>
          <a:p>
            <a:pPr marL="0" indent="0">
              <a:buNone/>
            </a:pPr>
            <a:r>
              <a:rPr lang="en-US" b="0" dirty="0">
                <a:solidFill>
                  <a:srgbClr val="C678DD"/>
                </a:solidFill>
                <a:effectLst/>
                <a:latin typeface="Menlo" panose="020B0609030804020204" pitchFamily="49" charset="0"/>
              </a:rPr>
              <a:t>const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userController</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a:solidFill>
                  <a:srgbClr val="ABB2BF"/>
                </a:solidFill>
                <a:effectLst/>
                <a:latin typeface="Menlo" panose="020B0609030804020204" pitchFamily="49" charset="0"/>
              </a:rPr>
              <a:t> {};</a:t>
            </a:r>
          </a:p>
          <a:p>
            <a:pPr marL="0" indent="0">
              <a:buNone/>
            </a:pPr>
            <a:r>
              <a:rPr lang="en-US" b="0" dirty="0">
                <a:solidFill>
                  <a:srgbClr val="C678DD"/>
                </a:solidFill>
                <a:effectLst/>
                <a:latin typeface="Menlo" panose="020B0609030804020204" pitchFamily="49" charset="0"/>
              </a:rPr>
              <a:t>const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gamesModel</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a:solidFill>
                  <a:srgbClr val="ABB2BF"/>
                </a:solidFill>
                <a:effectLst/>
                <a:latin typeface="Menlo" panose="020B0609030804020204" pitchFamily="49" charset="0"/>
              </a:rPr>
              <a:t> {};</a:t>
            </a:r>
          </a:p>
          <a:p>
            <a:pPr marL="0" indent="0">
              <a:buNone/>
            </a:pPr>
            <a:r>
              <a:rPr lang="en-US" b="0" dirty="0">
                <a:solidFill>
                  <a:srgbClr val="C678DD"/>
                </a:solidFill>
                <a:effectLst/>
                <a:latin typeface="Menlo" panose="020B0609030804020204" pitchFamily="49" charset="0"/>
              </a:rPr>
              <a:t>const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playerModel</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a:solidFill>
                  <a:srgbClr val="ABB2BF"/>
                </a:solidFill>
                <a:effectLst/>
                <a:latin typeface="Menlo" panose="020B0609030804020204" pitchFamily="49" charset="0"/>
              </a:rPr>
              <a:t> {};</a:t>
            </a:r>
          </a:p>
          <a:p>
            <a:pPr marL="0" indent="0">
              <a:buNone/>
            </a:pPr>
            <a:r>
              <a:rPr lang="en-US" b="0" dirty="0">
                <a:solidFill>
                  <a:srgbClr val="C678DD"/>
                </a:solidFill>
                <a:effectLst/>
                <a:latin typeface="Menlo" panose="020B0609030804020204" pitchFamily="49" charset="0"/>
              </a:rPr>
              <a:t>const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userModel</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a:solidFill>
                  <a:srgbClr val="ABB2BF"/>
                </a:solidFill>
                <a:effectLst/>
                <a:latin typeface="Menlo" panose="020B0609030804020204" pitchFamily="49" charset="0"/>
              </a:rPr>
              <a:t> {};</a:t>
            </a:r>
          </a:p>
          <a:p>
            <a:pPr marL="0" indent="0">
              <a:buNone/>
            </a:pPr>
            <a:endParaRPr lang="en-US" dirty="0"/>
          </a:p>
        </p:txBody>
      </p:sp>
    </p:spTree>
    <p:extLst>
      <p:ext uri="{BB962C8B-B14F-4D97-AF65-F5344CB8AC3E}">
        <p14:creationId xmlns:p14="http://schemas.microsoft.com/office/powerpoint/2010/main" val="55280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8F9D-E402-06BC-76B9-FD048E83C857}"/>
              </a:ext>
            </a:extLst>
          </p:cNvPr>
          <p:cNvSpPr>
            <a:spLocks noGrp="1"/>
          </p:cNvSpPr>
          <p:nvPr>
            <p:ph type="title"/>
          </p:nvPr>
        </p:nvSpPr>
        <p:spPr/>
        <p:txBody>
          <a:bodyPr/>
          <a:lstStyle/>
          <a:p>
            <a:r>
              <a:rPr lang="en-US" dirty="0"/>
              <a:t>                             API Design</a:t>
            </a:r>
          </a:p>
        </p:txBody>
      </p:sp>
      <p:sp>
        <p:nvSpPr>
          <p:cNvPr id="3" name="Content Placeholder 2">
            <a:extLst>
              <a:ext uri="{FF2B5EF4-FFF2-40B4-BE49-F238E27FC236}">
                <a16:creationId xmlns:a16="http://schemas.microsoft.com/office/drawing/2014/main" id="{988C9DB9-E57B-3672-A914-6E9FAF93FC38}"/>
              </a:ext>
            </a:extLst>
          </p:cNvPr>
          <p:cNvSpPr>
            <a:spLocks noGrp="1"/>
          </p:cNvSpPr>
          <p:nvPr>
            <p:ph idx="1"/>
          </p:nvPr>
        </p:nvSpPr>
        <p:spPr/>
        <p:txBody>
          <a:bodyPr>
            <a:normAutofit fontScale="55000" lnSpcReduction="20000"/>
          </a:bodyPr>
          <a:lstStyle/>
          <a:p>
            <a:r>
              <a:rPr lang="en-US" b="0" dirty="0" err="1">
                <a:solidFill>
                  <a:srgbClr val="61AFEF"/>
                </a:solidFill>
                <a:effectLst/>
                <a:latin typeface="Menlo" panose="020B0609030804020204" pitchFamily="49" charset="0"/>
              </a:rPr>
              <a:t>authMiddleware</a:t>
            </a:r>
            <a:endParaRPr lang="en-US" b="0" dirty="0">
              <a:solidFill>
                <a:srgbClr val="61AFEF"/>
              </a:solidFill>
              <a:effectLst/>
              <a:latin typeface="Menlo" panose="020B0609030804020204" pitchFamily="49" charset="0"/>
            </a:endParaRPr>
          </a:p>
          <a:p>
            <a:r>
              <a:rPr lang="en-US" b="0" dirty="0" err="1">
                <a:solidFill>
                  <a:srgbClr val="E5C07B"/>
                </a:solidFill>
                <a:effectLst/>
                <a:latin typeface="Menlo" panose="020B0609030804020204" pitchFamily="49" charset="0"/>
              </a:rPr>
              <a:t>router</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post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"/register"</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userController</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createUser</a:t>
            </a:r>
            <a:r>
              <a:rPr lang="en-US" b="0" dirty="0">
                <a:solidFill>
                  <a:srgbClr val="ABB2BF"/>
                </a:solidFill>
                <a:effectLst/>
                <a:latin typeface="Menlo" panose="020B0609030804020204" pitchFamily="49" charset="0"/>
              </a:rPr>
              <a:t>);</a:t>
            </a:r>
          </a:p>
          <a:p>
            <a:r>
              <a:rPr lang="en-US" b="0" dirty="0" err="1">
                <a:solidFill>
                  <a:srgbClr val="E5C07B"/>
                </a:solidFill>
                <a:effectLst/>
                <a:latin typeface="Menlo" panose="020B0609030804020204" pitchFamily="49" charset="0"/>
              </a:rPr>
              <a:t>router</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post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"/login"</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userController</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login</a:t>
            </a:r>
            <a:r>
              <a:rPr lang="en-US" b="0" dirty="0">
                <a:solidFill>
                  <a:srgbClr val="ABB2BF"/>
                </a:solidFill>
                <a:effectLst/>
                <a:latin typeface="Menlo" panose="020B0609030804020204" pitchFamily="49" charset="0"/>
              </a:rPr>
              <a:t>);</a:t>
            </a:r>
          </a:p>
          <a:p>
            <a:r>
              <a:rPr lang="en-US" b="0" dirty="0" err="1">
                <a:solidFill>
                  <a:srgbClr val="E5C07B"/>
                </a:solidFill>
                <a:effectLst/>
                <a:latin typeface="Menlo" panose="020B0609030804020204" pitchFamily="49" charset="0"/>
              </a:rPr>
              <a:t>router</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post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"/logout"</a:t>
            </a:r>
            <a:r>
              <a:rPr lang="en-US" b="0" dirty="0">
                <a:solidFill>
                  <a:srgbClr val="ABB2BF"/>
                </a:solidFill>
                <a:effectLst/>
                <a:latin typeface="Menlo" panose="020B0609030804020204" pitchFamily="49" charset="0"/>
              </a:rPr>
              <a:t>, </a:t>
            </a:r>
            <a:r>
              <a:rPr lang="en-US" b="0" dirty="0" err="1">
                <a:solidFill>
                  <a:srgbClr val="61AFEF"/>
                </a:solidFill>
                <a:effectLst/>
                <a:latin typeface="Menlo" panose="020B0609030804020204" pitchFamily="49" charset="0"/>
              </a:rPr>
              <a:t>authMiddleware</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userController</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logout</a:t>
            </a:r>
            <a:r>
              <a:rPr lang="en-US" b="0" dirty="0">
                <a:solidFill>
                  <a:srgbClr val="ABB2BF"/>
                </a:solidFill>
                <a:effectLst/>
                <a:latin typeface="Menlo" panose="020B0609030804020204" pitchFamily="49" charset="0"/>
              </a:rPr>
              <a:t>); </a:t>
            </a:r>
          </a:p>
          <a:p>
            <a:r>
              <a:rPr lang="en-US" b="0" dirty="0" err="1">
                <a:solidFill>
                  <a:srgbClr val="E5C07B"/>
                </a:solidFill>
                <a:effectLst/>
                <a:latin typeface="Menlo" panose="020B0609030804020204" pitchFamily="49" charset="0"/>
              </a:rPr>
              <a:t>router</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get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"/is-authenticated"</a:t>
            </a:r>
            <a:r>
              <a:rPr lang="en-US" b="0" dirty="0">
                <a:solidFill>
                  <a:srgbClr val="ABB2BF"/>
                </a:solidFill>
                <a:effectLst/>
                <a:latin typeface="Menlo" panose="020B0609030804020204" pitchFamily="49" charset="0"/>
              </a:rPr>
              <a:t>, </a:t>
            </a:r>
            <a:r>
              <a:rPr lang="en-US" b="0" dirty="0" err="1">
                <a:solidFill>
                  <a:srgbClr val="61AFEF"/>
                </a:solidFill>
                <a:effectLst/>
                <a:latin typeface="Menlo" panose="020B0609030804020204" pitchFamily="49" charset="0"/>
              </a:rPr>
              <a:t>authMiddleware</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req</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res</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res</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status</a:t>
            </a:r>
            <a:r>
              <a:rPr lang="en-US" b="0" dirty="0">
                <a:solidFill>
                  <a:srgbClr val="ABB2BF"/>
                </a:solidFill>
                <a:effectLst/>
                <a:latin typeface="Menlo" panose="020B0609030804020204" pitchFamily="49" charset="0"/>
              </a:rPr>
              <a:t>(</a:t>
            </a:r>
            <a:r>
              <a:rPr lang="en-US" b="0" dirty="0">
                <a:solidFill>
                  <a:srgbClr val="D19A66"/>
                </a:solidFill>
                <a:effectLst/>
                <a:latin typeface="Menlo" panose="020B0609030804020204" pitchFamily="49" charset="0"/>
              </a:rPr>
              <a:t>200</a:t>
            </a:r>
            <a:r>
              <a:rPr lang="en-US" b="0" dirty="0">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json</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authenticated</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true</a:t>
            </a:r>
            <a:r>
              <a:rPr lang="en-US" b="0" dirty="0">
                <a:solidFill>
                  <a:srgbClr val="ABB2BF"/>
                </a:solidFill>
                <a:effectLst/>
                <a:latin typeface="Menlo" panose="020B0609030804020204" pitchFamily="49" charset="0"/>
              </a:rPr>
              <a:t> });</a:t>
            </a:r>
          </a:p>
          <a:p>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The auth middleware is used to authenticate a user token that is stored in a cookie in the browser</a:t>
            </a:r>
          </a:p>
          <a:p>
            <a:pPr marL="0" indent="0">
              <a:buNone/>
            </a:pPr>
            <a:r>
              <a:rPr lang="en-US" dirty="0">
                <a:solidFill>
                  <a:srgbClr val="ABB2BF"/>
                </a:solidFill>
                <a:latin typeface="Menlo" panose="020B0609030804020204" pitchFamily="49" charset="0"/>
              </a:rPr>
              <a:t>   The Lobby and logout end points are protected end points that requires the user authentication</a:t>
            </a:r>
            <a:endParaRPr lang="en-US" b="0" dirty="0">
              <a:solidFill>
                <a:srgbClr val="ABB2BF"/>
              </a:solidFill>
              <a:effectLst/>
              <a:latin typeface="Menlo" panose="020B0609030804020204" pitchFamily="49" charset="0"/>
            </a:endParaRPr>
          </a:p>
          <a:p>
            <a:pPr marL="0" indent="0">
              <a:buNone/>
            </a:pPr>
            <a:br>
              <a:rPr lang="en-US" b="0" dirty="0">
                <a:solidFill>
                  <a:srgbClr val="ABB2BF"/>
                </a:solidFill>
                <a:effectLst/>
                <a:latin typeface="Menlo" panose="020B0609030804020204" pitchFamily="49" charset="0"/>
              </a:rPr>
            </a:br>
            <a:endParaRPr lang="en-US" b="0" dirty="0">
              <a:solidFill>
                <a:srgbClr val="ABB2BF"/>
              </a:solidFill>
              <a:effectLst/>
              <a:latin typeface="Menlo" panose="020B0609030804020204" pitchFamily="49" charset="0"/>
            </a:endParaRPr>
          </a:p>
          <a:p>
            <a:pPr marL="0" indent="0">
              <a:buNone/>
            </a:pPr>
            <a:endParaRPr lang="en-US" b="0" dirty="0">
              <a:solidFill>
                <a:srgbClr val="ABB2BF"/>
              </a:solidFill>
              <a:effectLst/>
              <a:latin typeface="Menlo" panose="020B0609030804020204" pitchFamily="49" charset="0"/>
            </a:endParaRPr>
          </a:p>
          <a:p>
            <a:pPr marL="0" indent="0">
              <a:buNone/>
            </a:pPr>
            <a:endParaRPr lang="en-US" dirty="0"/>
          </a:p>
        </p:txBody>
      </p:sp>
    </p:spTree>
    <p:extLst>
      <p:ext uri="{BB962C8B-B14F-4D97-AF65-F5344CB8AC3E}">
        <p14:creationId xmlns:p14="http://schemas.microsoft.com/office/powerpoint/2010/main" val="344819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A269-7FED-1F36-F6FB-5C6202F309C2}"/>
              </a:ext>
            </a:extLst>
          </p:cNvPr>
          <p:cNvSpPr>
            <a:spLocks noGrp="1"/>
          </p:cNvSpPr>
          <p:nvPr>
            <p:ph type="title"/>
          </p:nvPr>
        </p:nvSpPr>
        <p:spPr/>
        <p:txBody>
          <a:bodyPr/>
          <a:lstStyle/>
          <a:p>
            <a:r>
              <a:rPr lang="en-US" dirty="0"/>
              <a:t>                         </a:t>
            </a:r>
            <a:r>
              <a:rPr lang="en-US" dirty="0" err="1"/>
              <a:t>Api</a:t>
            </a:r>
            <a:r>
              <a:rPr lang="en-US" dirty="0"/>
              <a:t> Design</a:t>
            </a:r>
          </a:p>
        </p:txBody>
      </p:sp>
      <p:sp>
        <p:nvSpPr>
          <p:cNvPr id="3" name="Content Placeholder 2">
            <a:extLst>
              <a:ext uri="{FF2B5EF4-FFF2-40B4-BE49-F238E27FC236}">
                <a16:creationId xmlns:a16="http://schemas.microsoft.com/office/drawing/2014/main" id="{F032B393-4AC7-3F96-2491-8DCE4B2CE381}"/>
              </a:ext>
            </a:extLst>
          </p:cNvPr>
          <p:cNvSpPr>
            <a:spLocks noGrp="1"/>
          </p:cNvSpPr>
          <p:nvPr>
            <p:ph idx="1"/>
          </p:nvPr>
        </p:nvSpPr>
        <p:spPr/>
        <p:txBody>
          <a:bodyPr>
            <a:normAutofit fontScale="55000" lnSpcReduction="20000"/>
          </a:bodyPr>
          <a:lstStyle/>
          <a:p>
            <a:r>
              <a:rPr lang="en-US" b="0" dirty="0" err="1">
                <a:solidFill>
                  <a:srgbClr val="E5C07B"/>
                </a:solidFill>
                <a:effectLst/>
                <a:latin typeface="Menlo" panose="020B0609030804020204" pitchFamily="49" charset="0"/>
              </a:rPr>
              <a:t>router</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get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"/lobby"</a:t>
            </a:r>
            <a:r>
              <a:rPr lang="en-US" b="0" dirty="0">
                <a:solidFill>
                  <a:srgbClr val="ABB2BF"/>
                </a:solidFill>
                <a:effectLst/>
                <a:latin typeface="Menlo" panose="020B0609030804020204" pitchFamily="49" charset="0"/>
              </a:rPr>
              <a:t>, </a:t>
            </a:r>
            <a:r>
              <a:rPr lang="en-US" b="0" dirty="0" err="1">
                <a:solidFill>
                  <a:srgbClr val="61AFEF"/>
                </a:solidFill>
                <a:effectLst/>
                <a:latin typeface="Menlo" panose="020B0609030804020204" pitchFamily="49" charset="0"/>
              </a:rPr>
              <a:t>authMiddleware</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req</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res</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res</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render</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"lobby"</a:t>
            </a:r>
            <a:r>
              <a:rPr lang="en-US" b="0" dirty="0">
                <a:solidFill>
                  <a:srgbClr val="ABB2BF"/>
                </a:solidFill>
                <a:effectLst/>
                <a:latin typeface="Menlo" panose="020B0609030804020204" pitchFamily="49" charset="0"/>
              </a:rPr>
              <a:t>, { </a:t>
            </a:r>
            <a:r>
              <a:rPr lang="en-US" b="0" dirty="0">
                <a:solidFill>
                  <a:srgbClr val="E06C75"/>
                </a:solidFill>
                <a:effectLst/>
                <a:latin typeface="Menlo" panose="020B0609030804020204" pitchFamily="49" charset="0"/>
              </a:rPr>
              <a:t>user</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res</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locals</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a:t>
            </a:r>
            <a:r>
              <a:rPr lang="en-US" b="0" dirty="0">
                <a:solidFill>
                  <a:srgbClr val="ABB2BF"/>
                </a:solidFill>
                <a:effectLst/>
                <a:latin typeface="Menlo" panose="020B0609030804020204" pitchFamily="49" charset="0"/>
              </a:rPr>
              <a:t> });</a:t>
            </a:r>
          </a:p>
          <a:p>
            <a:r>
              <a:rPr lang="en-US" b="0" dirty="0">
                <a:solidFill>
                  <a:srgbClr val="ABB2BF"/>
                </a:solidFill>
                <a:effectLst/>
                <a:latin typeface="Menlo" panose="020B0609030804020204" pitchFamily="49" charset="0"/>
              </a:rPr>
              <a:t>});</a:t>
            </a:r>
          </a:p>
          <a:p>
            <a:br>
              <a:rPr lang="en-US" b="0" dirty="0">
                <a:solidFill>
                  <a:srgbClr val="ABB2BF"/>
                </a:solidFill>
                <a:effectLst/>
                <a:latin typeface="Menlo" panose="020B0609030804020204" pitchFamily="49" charset="0"/>
              </a:rPr>
            </a:br>
            <a:r>
              <a:rPr lang="en-US" b="0" dirty="0" err="1">
                <a:solidFill>
                  <a:srgbClr val="E5C07B"/>
                </a:solidFill>
                <a:effectLst/>
                <a:latin typeface="Menlo" panose="020B0609030804020204" pitchFamily="49" charset="0"/>
              </a:rPr>
              <a:t>router</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get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"/register"</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req</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res</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res</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render</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"register"</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br>
              <a:rPr lang="en-US" b="0" dirty="0">
                <a:solidFill>
                  <a:srgbClr val="ABB2BF"/>
                </a:solidFill>
                <a:effectLst/>
                <a:latin typeface="Menlo" panose="020B0609030804020204" pitchFamily="49" charset="0"/>
              </a:rPr>
            </a:br>
            <a:r>
              <a:rPr lang="en-US" b="0" dirty="0" err="1">
                <a:solidFill>
                  <a:srgbClr val="E5C07B"/>
                </a:solidFill>
                <a:effectLst/>
                <a:latin typeface="Menlo" panose="020B0609030804020204" pitchFamily="49" charset="0"/>
              </a:rPr>
              <a:t>router</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get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"/login"</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req</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res</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res</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render</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"login"</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br>
              <a:rPr lang="en-US" b="0" dirty="0">
                <a:solidFill>
                  <a:srgbClr val="ABB2BF"/>
                </a:solidFill>
                <a:effectLst/>
                <a:latin typeface="Menlo" panose="020B0609030804020204" pitchFamily="49" charset="0"/>
              </a:rPr>
            </a:br>
            <a:endParaRPr lang="en-US" b="0" dirty="0">
              <a:solidFill>
                <a:srgbClr val="ABB2BF"/>
              </a:solidFill>
              <a:effectLst/>
              <a:latin typeface="Menlo" panose="020B0609030804020204" pitchFamily="49" charset="0"/>
            </a:endParaRPr>
          </a:p>
          <a:p>
            <a:pPr marL="0" indent="0">
              <a:buNone/>
            </a:pPr>
            <a:endParaRPr lang="en-US" dirty="0"/>
          </a:p>
        </p:txBody>
      </p:sp>
    </p:spTree>
    <p:extLst>
      <p:ext uri="{BB962C8B-B14F-4D97-AF65-F5344CB8AC3E}">
        <p14:creationId xmlns:p14="http://schemas.microsoft.com/office/powerpoint/2010/main" val="3768265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294F-4B0D-CFA9-12FF-0B8B9AF0A7C4}"/>
              </a:ext>
            </a:extLst>
          </p:cNvPr>
          <p:cNvSpPr>
            <a:spLocks noGrp="1"/>
          </p:cNvSpPr>
          <p:nvPr>
            <p:ph type="title"/>
          </p:nvPr>
        </p:nvSpPr>
        <p:spPr/>
        <p:txBody>
          <a:bodyPr/>
          <a:lstStyle/>
          <a:p>
            <a:r>
              <a:rPr lang="en-US" dirty="0"/>
              <a:t>                    Server Side Sockets</a:t>
            </a:r>
          </a:p>
        </p:txBody>
      </p:sp>
      <p:sp>
        <p:nvSpPr>
          <p:cNvPr id="3" name="Content Placeholder 2">
            <a:extLst>
              <a:ext uri="{FF2B5EF4-FFF2-40B4-BE49-F238E27FC236}">
                <a16:creationId xmlns:a16="http://schemas.microsoft.com/office/drawing/2014/main" id="{AB1422DA-DAEC-5E89-CB57-BD03B81B588A}"/>
              </a:ext>
            </a:extLst>
          </p:cNvPr>
          <p:cNvSpPr>
            <a:spLocks noGrp="1"/>
          </p:cNvSpPr>
          <p:nvPr>
            <p:ph idx="1"/>
          </p:nvPr>
        </p:nvSpPr>
        <p:spPr/>
        <p:txBody>
          <a:bodyPr>
            <a:normAutofit fontScale="92500" lnSpcReduction="20000"/>
          </a:bodyPr>
          <a:lstStyle/>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"connection"</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socket</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join_lobby</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update_user_list</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onlineUsers</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join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"lobby"</a:t>
            </a:r>
            <a:r>
              <a:rPr lang="en-US" b="0" dirty="0">
                <a:solidFill>
                  <a:srgbClr val="ABB2BF"/>
                </a:solidFill>
                <a:effectLst/>
                <a:latin typeface="Menlo" panose="020B0609030804020204" pitchFamily="49" charset="0"/>
              </a:rPr>
              <a:t>);</a:t>
            </a:r>
          </a:p>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to</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"lobby"</a:t>
            </a:r>
            <a:r>
              <a:rPr lang="en-US" b="0" dirty="0">
                <a:solidFill>
                  <a:srgbClr val="ABB2BF"/>
                </a:solidFill>
                <a:effectLst/>
                <a:latin typeface="Menlo" panose="020B0609030804020204" pitchFamily="49" charset="0"/>
              </a:rPr>
              <a:t>).</a:t>
            </a:r>
            <a:r>
              <a:rPr lang="en-US" b="0" dirty="0">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receive_message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 </a:t>
            </a:r>
            <a:r>
              <a:rPr lang="en-US" b="0" dirty="0" err="1">
                <a:solidFill>
                  <a:srgbClr val="E06C75"/>
                </a:solidFill>
                <a:effectLst/>
                <a:latin typeface="Menlo" panose="020B0609030804020204" pitchFamily="49" charset="0"/>
              </a:rPr>
              <a:t>userName</a:t>
            </a:r>
            <a:r>
              <a:rPr lang="en-US" b="0" dirty="0">
                <a:solidFill>
                  <a:srgbClr val="ABB2BF"/>
                </a:solidFill>
                <a:effectLst/>
                <a:latin typeface="Menlo" panose="020B0609030804020204" pitchFamily="49" charset="0"/>
              </a:rPr>
              <a:t>: </a:t>
            </a:r>
            <a:r>
              <a:rPr lang="en-US" b="0" dirty="0">
                <a:solidFill>
                  <a:srgbClr val="98C379"/>
                </a:solidFill>
                <a:effectLst/>
                <a:latin typeface="Menlo" panose="020B0609030804020204" pitchFamily="49" charset="0"/>
              </a:rPr>
              <a:t>"System"</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message</a:t>
            </a:r>
            <a:r>
              <a:rPr lang="en-US" b="0" dirty="0">
                <a:solidFill>
                  <a:srgbClr val="ABB2BF"/>
                </a:solidFill>
                <a:effectLst/>
                <a:latin typeface="Menlo" panose="020B0609030804020204" pitchFamily="49" charset="0"/>
              </a:rPr>
              <a:t>: </a:t>
            </a:r>
            <a:r>
              <a:rPr lang="en-US" b="0" dirty="0">
                <a:solidFill>
                  <a:srgbClr val="98C379"/>
                </a:solidFill>
                <a:effectLst/>
                <a:latin typeface="Menlo" panose="020B0609030804020204" pitchFamily="49" charset="0"/>
              </a:rPr>
              <a:t>` </a:t>
            </a:r>
            <a:r>
              <a:rPr lang="en-US" b="0" dirty="0">
                <a:solidFill>
                  <a:srgbClr val="C678DD"/>
                </a:solidFill>
                <a:effectLst/>
                <a:latin typeface="Menlo" panose="020B0609030804020204" pitchFamily="49" charset="0"/>
              </a:rPr>
              <a:t>${</a:t>
            </a:r>
            <a:r>
              <a:rPr lang="en-US" b="0" dirty="0" err="1">
                <a:solidFill>
                  <a:srgbClr val="E06C75"/>
                </a:solidFill>
                <a:effectLst/>
                <a:latin typeface="Menlo" panose="020B0609030804020204" pitchFamily="49" charset="0"/>
              </a:rPr>
              <a:t>data</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userName</a:t>
            </a:r>
            <a:r>
              <a:rPr lang="en-US" b="0" dirty="0">
                <a:solidFill>
                  <a:srgbClr val="C678DD"/>
                </a:solidFill>
                <a:effectLst/>
                <a:latin typeface="Menlo" panose="020B0609030804020204" pitchFamily="49" charset="0"/>
              </a:rPr>
              <a:t>}</a:t>
            </a:r>
            <a:r>
              <a:rPr lang="en-US" b="0" dirty="0">
                <a:solidFill>
                  <a:srgbClr val="98C379"/>
                </a:solidFill>
                <a:effectLst/>
                <a:latin typeface="Menlo" panose="020B0609030804020204" pitchFamily="49" charset="0"/>
              </a:rPr>
              <a:t> joined lobby`</a:t>
            </a:r>
            <a:r>
              <a:rPr lang="en-US" b="0" dirty="0">
                <a:solidFill>
                  <a:srgbClr val="ABB2BF"/>
                </a:solidFill>
                <a:effectLst/>
                <a:latin typeface="Menlo" panose="020B0609030804020204" pitchFamily="49" charset="0"/>
              </a:rPr>
              <a:t> });</a:t>
            </a:r>
          </a:p>
          <a:p>
            <a:r>
              <a:rPr lang="en-US" dirty="0">
                <a:solidFill>
                  <a:srgbClr val="ABB2BF"/>
                </a:solidFill>
                <a:latin typeface="Menlo" panose="020B0609030804020204" pitchFamily="49" charset="0"/>
              </a:rPr>
              <a:t>These API will start a connection, join a user to lobby, update list of online users and send an event to all users in lobby of a certain even in the chat</a:t>
            </a:r>
            <a:endParaRPr lang="en-US" b="0" dirty="0">
              <a:solidFill>
                <a:srgbClr val="ABB2BF"/>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130292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4074-9C95-90D9-C561-5C91B52A45A3}"/>
              </a:ext>
            </a:extLst>
          </p:cNvPr>
          <p:cNvSpPr>
            <a:spLocks noGrp="1"/>
          </p:cNvSpPr>
          <p:nvPr>
            <p:ph type="title"/>
          </p:nvPr>
        </p:nvSpPr>
        <p:spPr/>
        <p:txBody>
          <a:bodyPr/>
          <a:lstStyle/>
          <a:p>
            <a:r>
              <a:rPr lang="en-US" dirty="0"/>
              <a:t>Server Side Sockets</a:t>
            </a:r>
          </a:p>
        </p:txBody>
      </p:sp>
      <p:sp>
        <p:nvSpPr>
          <p:cNvPr id="3" name="Content Placeholder 2">
            <a:extLst>
              <a:ext uri="{FF2B5EF4-FFF2-40B4-BE49-F238E27FC236}">
                <a16:creationId xmlns:a16="http://schemas.microsoft.com/office/drawing/2014/main" id="{A0520536-D20B-AC5E-E521-A9A3A0647003}"/>
              </a:ext>
            </a:extLst>
          </p:cNvPr>
          <p:cNvSpPr>
            <a:spLocks noGrp="1"/>
          </p:cNvSpPr>
          <p:nvPr>
            <p:ph idx="1"/>
          </p:nvPr>
        </p:nvSpPr>
        <p:spPr/>
        <p:txBody>
          <a:bodyPr>
            <a:normAutofit fontScale="70000" lnSpcReduction="20000"/>
          </a:bodyPr>
          <a:lstStyle/>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receive_message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messageToEmit</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The receive message listens to fron</a:t>
            </a:r>
            <a:r>
              <a:rPr lang="en-US" dirty="0">
                <a:solidFill>
                  <a:srgbClr val="ABB2BF"/>
                </a:solidFill>
                <a:latin typeface="Menlo" panose="020B0609030804020204" pitchFamily="49" charset="0"/>
              </a:rPr>
              <a:t>t end when an user sends a message</a:t>
            </a:r>
            <a:endParaRPr lang="en-US" b="0" dirty="0">
              <a:solidFill>
                <a:srgbClr val="ABB2BF"/>
              </a:solidFill>
              <a:effectLst/>
              <a:latin typeface="Menlo" panose="020B0609030804020204" pitchFamily="49" charset="0"/>
            </a:endParaRPr>
          </a:p>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to</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socketId</a:t>
            </a:r>
            <a:r>
              <a:rPr lang="en-US" b="0" dirty="0">
                <a:solidFill>
                  <a:srgbClr val="ABB2BF"/>
                </a:solidFill>
                <a:effectLst/>
                <a:latin typeface="Menlo" panose="020B0609030804020204" pitchFamily="49" charset="0"/>
              </a:rPr>
              <a:t>).</a:t>
            </a:r>
            <a:r>
              <a:rPr lang="en-US" b="0" dirty="0">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game_start</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gameId</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createdGame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game_id</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gameState</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playerGameState</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The game state is passed to the front end once 2 users are connected</a:t>
            </a:r>
          </a:p>
          <a:p>
            <a:endParaRPr lang="en-US" dirty="0"/>
          </a:p>
        </p:txBody>
      </p:sp>
    </p:spTree>
    <p:extLst>
      <p:ext uri="{BB962C8B-B14F-4D97-AF65-F5344CB8AC3E}">
        <p14:creationId xmlns:p14="http://schemas.microsoft.com/office/powerpoint/2010/main" val="670368058"/>
      </p:ext>
    </p:extLst>
  </p:cSld>
  <p:clrMapOvr>
    <a:masterClrMapping/>
  </p:clrMapOvr>
</p:sld>
</file>

<file path=ppt/theme/theme1.xml><?xml version="1.0" encoding="utf-8"?>
<a:theme xmlns:a="http://schemas.openxmlformats.org/drawingml/2006/main" name="RegattaVTI">
  <a:themeElements>
    <a:clrScheme name="AnalogousFromRegularSeedRightStep">
      <a:dk1>
        <a:srgbClr val="000000"/>
      </a:dk1>
      <a:lt1>
        <a:srgbClr val="FFFFFF"/>
      </a:lt1>
      <a:dk2>
        <a:srgbClr val="1C2432"/>
      </a:dk2>
      <a:lt2>
        <a:srgbClr val="F3F0F1"/>
      </a:lt2>
      <a:accent1>
        <a:srgbClr val="2FB595"/>
      </a:accent1>
      <a:accent2>
        <a:srgbClr val="26A9C6"/>
      </a:accent2>
      <a:accent3>
        <a:srgbClr val="3878D8"/>
      </a:accent3>
      <a:accent4>
        <a:srgbClr val="3E3CCC"/>
      </a:accent4>
      <a:accent5>
        <a:srgbClr val="7D38D8"/>
      </a:accent5>
      <a:accent6>
        <a:srgbClr val="AE26C6"/>
      </a:accent6>
      <a:hlink>
        <a:srgbClr val="BF3F5D"/>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66</TotalTime>
  <Words>2323</Words>
  <Application>Microsoft Macintosh PowerPoint</Application>
  <PresentationFormat>Widescreen</PresentationFormat>
  <Paragraphs>235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Menlo</vt:lpstr>
      <vt:lpstr>Walbaum Display</vt:lpstr>
      <vt:lpstr>RegattaVTI</vt:lpstr>
      <vt:lpstr>Term Project CSC 667</vt:lpstr>
      <vt:lpstr> let gameState = { isActive: true, pot: 0, current_bet: 0, dealer: null, current_player: null, players: {},};  This is the body of the game state that also holds all players in an object array   </vt:lpstr>
      <vt:lpstr>                            Data Base</vt:lpstr>
      <vt:lpstr>Players Game State</vt:lpstr>
      <vt:lpstr>                             API     Design</vt:lpstr>
      <vt:lpstr>                             API Design</vt:lpstr>
      <vt:lpstr>                         Api Design</vt:lpstr>
      <vt:lpstr>                    Server Side Sockets</vt:lpstr>
      <vt:lpstr>Server Side Sockets</vt:lpstr>
      <vt:lpstr>Server Side Sockets</vt:lpstr>
      <vt:lpstr>Rejoin An Active Game</vt:lpstr>
      <vt:lpstr>                    Start A New Game</vt:lpstr>
      <vt:lpstr>        Game Functionality Bet Backend</vt:lpstr>
      <vt:lpstr>   Game Functionality Fold Backend</vt:lpstr>
      <vt:lpstr>Back End Chat Message </vt:lpstr>
      <vt:lpstr>Back End Handle Disconnect</vt:lpstr>
      <vt:lpstr>                    Front End Sockets</vt:lpstr>
      <vt:lpstr>                         Front End Sockets</vt:lpstr>
      <vt:lpstr>            Game Resume Handling</vt:lpstr>
      <vt:lpstr>           Database Users Table</vt:lpstr>
      <vt:lpstr>   Users Table Continuation</vt:lpstr>
      <vt:lpstr>            Data Base Games Table</vt:lpstr>
      <vt:lpstr>Games Table Continuation</vt:lpstr>
      <vt:lpstr>            Data Base Players Table</vt:lpstr>
      <vt:lpstr>Players Table Continuation</vt:lpstr>
      <vt:lpstr>         Database Messages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CSC 667</dc:title>
  <dc:creator>mohamed sharif</dc:creator>
  <cp:lastModifiedBy>mohamed sharif</cp:lastModifiedBy>
  <cp:revision>2</cp:revision>
  <dcterms:created xsi:type="dcterms:W3CDTF">2023-05-24T22:08:01Z</dcterms:created>
  <dcterms:modified xsi:type="dcterms:W3CDTF">2023-05-24T23:45:50Z</dcterms:modified>
</cp:coreProperties>
</file>