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67"/>
    <p:restoredTop sz="94681"/>
  </p:normalViewPr>
  <p:slideViewPr>
    <p:cSldViewPr snapToGrid="0">
      <p:cViewPr varScale="1">
        <p:scale>
          <a:sx n="215" d="100"/>
          <a:sy n="215" d="100"/>
        </p:scale>
        <p:origin x="1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9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3851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4039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2826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9790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5062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2938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1802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6721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5242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5/24/23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12092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5/24/23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26662856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7"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1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958F3-1367-71E1-FB90-F95D0D29839C}"/>
              </a:ext>
            </a:extLst>
          </p:cNvPr>
          <p:cNvSpPr>
            <a:spLocks noGrp="1"/>
          </p:cNvSpPr>
          <p:nvPr>
            <p:ph type="ctrTitle"/>
          </p:nvPr>
        </p:nvSpPr>
        <p:spPr>
          <a:xfrm>
            <a:off x="1143001" y="872937"/>
            <a:ext cx="5920740" cy="1360898"/>
          </a:xfrm>
        </p:spPr>
        <p:txBody>
          <a:bodyPr vert="horz" lIns="91440" tIns="45720" rIns="91440" bIns="45720" rtlCol="0" anchor="ctr">
            <a:normAutofit/>
          </a:bodyPr>
          <a:lstStyle/>
          <a:p>
            <a:r>
              <a:rPr lang="en-US" sz="4000" kern="1200" dirty="0">
                <a:solidFill>
                  <a:schemeClr val="tx1"/>
                </a:solidFill>
                <a:latin typeface="+mj-lt"/>
                <a:ea typeface="+mj-ea"/>
                <a:cs typeface="+mj-cs"/>
              </a:rPr>
              <a:t>Term Project CSC 667</a:t>
            </a:r>
          </a:p>
        </p:txBody>
      </p:sp>
      <p:sp>
        <p:nvSpPr>
          <p:cNvPr id="3" name="Subtitle 2">
            <a:extLst>
              <a:ext uri="{FF2B5EF4-FFF2-40B4-BE49-F238E27FC236}">
                <a16:creationId xmlns:a16="http://schemas.microsoft.com/office/drawing/2014/main" id="{756D176B-2839-D836-21A1-6B155A9071AC}"/>
              </a:ext>
            </a:extLst>
          </p:cNvPr>
          <p:cNvSpPr>
            <a:spLocks noGrp="1"/>
          </p:cNvSpPr>
          <p:nvPr>
            <p:ph type="subTitle" idx="1"/>
          </p:nvPr>
        </p:nvSpPr>
        <p:spPr>
          <a:xfrm>
            <a:off x="1143002" y="2332029"/>
            <a:ext cx="4118906" cy="3840171"/>
          </a:xfrm>
        </p:spPr>
        <p:txBody>
          <a:bodyPr vert="horz" lIns="91440" tIns="45720" rIns="91440" bIns="45720" rtlCol="0">
            <a:normAutofit/>
          </a:bodyPr>
          <a:lstStyle/>
          <a:p>
            <a:pPr>
              <a:lnSpc>
                <a:spcPct val="120000"/>
              </a:lnSpc>
            </a:pPr>
            <a:r>
              <a:rPr lang="en-US"/>
              <a:t>Mohamed Sharif</a:t>
            </a:r>
          </a:p>
          <a:p>
            <a:pPr>
              <a:lnSpc>
                <a:spcPct val="120000"/>
              </a:lnSpc>
            </a:pPr>
            <a:r>
              <a:rPr lang="en-US"/>
              <a:t>920703534</a:t>
            </a:r>
          </a:p>
          <a:p>
            <a:pPr>
              <a:lnSpc>
                <a:spcPct val="120000"/>
              </a:lnSpc>
            </a:pPr>
            <a:r>
              <a:rPr lang="en-US"/>
              <a:t>Texas Hold Poker Game</a:t>
            </a:r>
          </a:p>
          <a:p>
            <a:pPr>
              <a:lnSpc>
                <a:spcPct val="120000"/>
              </a:lnSpc>
            </a:pPr>
            <a:endParaRPr lang="en-US"/>
          </a:p>
        </p:txBody>
      </p:sp>
    </p:spTree>
    <p:extLst>
      <p:ext uri="{BB962C8B-B14F-4D97-AF65-F5344CB8AC3E}">
        <p14:creationId xmlns:p14="http://schemas.microsoft.com/office/powerpoint/2010/main" val="333478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8042-CFA9-A221-B1C7-14A4F74D0608}"/>
              </a:ext>
            </a:extLst>
          </p:cNvPr>
          <p:cNvSpPr>
            <a:spLocks noGrp="1"/>
          </p:cNvSpPr>
          <p:nvPr>
            <p:ph type="title"/>
          </p:nvPr>
        </p:nvSpPr>
        <p:spPr/>
        <p:txBody>
          <a:bodyPr/>
          <a:lstStyle/>
          <a:p>
            <a:r>
              <a:rPr lang="en-US" dirty="0"/>
              <a:t>Rejoin An Active Game</a:t>
            </a:r>
          </a:p>
        </p:txBody>
      </p:sp>
      <p:sp>
        <p:nvSpPr>
          <p:cNvPr id="3" name="Content Placeholder 2">
            <a:extLst>
              <a:ext uri="{FF2B5EF4-FFF2-40B4-BE49-F238E27FC236}">
                <a16:creationId xmlns:a16="http://schemas.microsoft.com/office/drawing/2014/main" id="{B9925012-3126-1F14-F54E-EF23CB774093}"/>
              </a:ext>
            </a:extLst>
          </p:cNvPr>
          <p:cNvSpPr>
            <a:spLocks noGrp="1"/>
          </p:cNvSpPr>
          <p:nvPr>
            <p:ph idx="1"/>
          </p:nvPr>
        </p:nvSpPr>
        <p:spPr/>
        <p:txBody>
          <a:bodyPr>
            <a:normAutofit fontScale="55000" lnSpcReduction="20000"/>
          </a:bodyPr>
          <a:lstStyle/>
          <a:p>
            <a:pPr marL="0" indent="0">
              <a:buNone/>
            </a:pPr>
            <a:r>
              <a:rPr lang="en-US" b="0" dirty="0" err="1">
                <a:solidFill>
                  <a:srgbClr val="E5C07B"/>
                </a:solidFill>
                <a:effectLst/>
                <a:latin typeface="Menlo" panose="020B0609030804020204" pitchFamily="49" charset="0"/>
              </a:rPr>
              <a:t>gameModel</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getActiveGame</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gameLogic</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playerRejoinGame</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activeGameStatePlayer</a:t>
            </a:r>
            <a:r>
              <a:rPr lang="en-US" b="0" dirty="0">
                <a:solidFill>
                  <a:srgbClr val="ABB2BF"/>
                </a:solidFill>
                <a:effectLst/>
                <a:latin typeface="Menlo" panose="020B0609030804020204" pitchFamily="49" charset="0"/>
              </a:rPr>
              <a:t>)</a:t>
            </a:r>
          </a:p>
          <a:p>
            <a:r>
              <a:rPr lang="en-US" b="0" dirty="0">
                <a:solidFill>
                  <a:srgbClr val="E5C07B"/>
                </a:solidFill>
                <a:effectLst/>
                <a:latin typeface="Menlo" panose="020B0609030804020204" pitchFamily="49" charset="0"/>
              </a:rPr>
              <a:t> </a:t>
            </a:r>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game_resume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activeGame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dirty="0">
                <a:solidFill>
                  <a:srgbClr val="ABB2BF"/>
                </a:solidFill>
                <a:latin typeface="Menlo" panose="020B0609030804020204" pitchFamily="49" charset="0"/>
              </a:rPr>
              <a:t>We will check in the database for an active game with a table property “</a:t>
            </a:r>
            <a:r>
              <a:rPr lang="en-US" dirty="0" err="1">
                <a:solidFill>
                  <a:srgbClr val="ABB2BF"/>
                </a:solidFill>
                <a:latin typeface="Menlo" panose="020B0609030804020204" pitchFamily="49" charset="0"/>
              </a:rPr>
              <a:t>isActive</a:t>
            </a:r>
            <a:r>
              <a:rPr lang="en-US" dirty="0">
                <a:solidFill>
                  <a:srgbClr val="ABB2BF"/>
                </a:solidFill>
                <a:latin typeface="Menlo" panose="020B0609030804020204" pitchFamily="49" charset="0"/>
              </a:rPr>
              <a:t>” set to either true or false. (Keeping in mind that only one game occurs at the time)</a:t>
            </a:r>
            <a:br>
              <a:rPr lang="en-US" b="0" dirty="0">
                <a:solidFill>
                  <a:srgbClr val="ABB2BF"/>
                </a:solidFill>
                <a:effectLst/>
                <a:latin typeface="Menlo" panose="020B0609030804020204" pitchFamily="49" charset="0"/>
              </a:rPr>
            </a:br>
            <a:endParaRPr lang="en-US" b="0" dirty="0">
              <a:solidFill>
                <a:srgbClr val="ABB2BF"/>
              </a:solidFill>
              <a:effectLst/>
              <a:latin typeface="Menlo" panose="020B0609030804020204" pitchFamily="49" charset="0"/>
            </a:endParaRPr>
          </a:p>
          <a:p>
            <a:pPr marL="0" indent="0">
              <a:buNone/>
            </a:pPr>
            <a:endParaRPr lang="en-US" b="0" dirty="0">
              <a:solidFill>
                <a:srgbClr val="ABB2BF"/>
              </a:solidFill>
              <a:effectLst/>
              <a:latin typeface="Menlo" panose="020B0609030804020204" pitchFamily="49" charset="0"/>
            </a:endParaRPr>
          </a:p>
          <a:p>
            <a:pPr marL="0" indent="0">
              <a:buNone/>
            </a:pPr>
            <a:endParaRPr lang="en-US" b="0" dirty="0">
              <a:solidFill>
                <a:srgbClr val="ABB2BF"/>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1393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58E0-A9E4-07D4-1251-024F181E7EA1}"/>
              </a:ext>
            </a:extLst>
          </p:cNvPr>
          <p:cNvSpPr>
            <a:spLocks noGrp="1"/>
          </p:cNvSpPr>
          <p:nvPr>
            <p:ph type="title"/>
          </p:nvPr>
        </p:nvSpPr>
        <p:spPr/>
        <p:txBody>
          <a:bodyPr/>
          <a:lstStyle/>
          <a:p>
            <a:r>
              <a:rPr lang="en-US" dirty="0"/>
              <a:t>                    Start A New Game</a:t>
            </a:r>
          </a:p>
        </p:txBody>
      </p:sp>
      <p:sp>
        <p:nvSpPr>
          <p:cNvPr id="3" name="Content Placeholder 2">
            <a:extLst>
              <a:ext uri="{FF2B5EF4-FFF2-40B4-BE49-F238E27FC236}">
                <a16:creationId xmlns:a16="http://schemas.microsoft.com/office/drawing/2014/main" id="{76E17D61-D9E6-A455-4F1A-CEFA0F2119A7}"/>
              </a:ext>
            </a:extLst>
          </p:cNvPr>
          <p:cNvSpPr>
            <a:spLocks noGrp="1"/>
          </p:cNvSpPr>
          <p:nvPr>
            <p:ph idx="1"/>
          </p:nvPr>
        </p:nvSpPr>
        <p:spPr/>
        <p:txBody>
          <a:bodyPr>
            <a:normAutofit fontScale="55000" lnSpcReduction="20000"/>
          </a:bodyPr>
          <a:lstStyle/>
          <a:p>
            <a:r>
              <a:rPr lang="en-US" b="0" dirty="0" err="1">
                <a:solidFill>
                  <a:srgbClr val="E5C07B"/>
                </a:solidFill>
                <a:effectLst/>
                <a:latin typeface="Menlo" panose="020B0609030804020204" pitchFamily="49" charset="0"/>
              </a:rPr>
              <a:t>gameLogic</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startGame</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gameModel</a:t>
            </a:r>
            <a:endParaRPr lang="en-US" b="0" dirty="0">
              <a:solidFill>
                <a:srgbClr val="ABB2BF"/>
              </a:solidFill>
              <a:effectLst/>
              <a:latin typeface="Menlo" panose="020B0609030804020204" pitchFamily="49" charset="0"/>
            </a:endParaRPr>
          </a:p>
          <a:p>
            <a:r>
              <a:rPr lang="en-US" b="0" dirty="0">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createGame</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"Default"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game_start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createdGame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We will start a new game and name default if there is no active games</a:t>
            </a:r>
          </a:p>
          <a:p>
            <a:endParaRPr lang="en-US" dirty="0"/>
          </a:p>
        </p:txBody>
      </p:sp>
    </p:spTree>
    <p:extLst>
      <p:ext uri="{BB962C8B-B14F-4D97-AF65-F5344CB8AC3E}">
        <p14:creationId xmlns:p14="http://schemas.microsoft.com/office/powerpoint/2010/main" val="243074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63E6-6D99-414C-C651-002F9A738E58}"/>
              </a:ext>
            </a:extLst>
          </p:cNvPr>
          <p:cNvSpPr>
            <a:spLocks noGrp="1"/>
          </p:cNvSpPr>
          <p:nvPr>
            <p:ph type="title"/>
          </p:nvPr>
        </p:nvSpPr>
        <p:spPr/>
        <p:txBody>
          <a:bodyPr/>
          <a:lstStyle/>
          <a:p>
            <a:r>
              <a:rPr lang="en-US" dirty="0"/>
              <a:t>        Game Functionality Bet Backend</a:t>
            </a:r>
          </a:p>
        </p:txBody>
      </p:sp>
      <p:sp>
        <p:nvSpPr>
          <p:cNvPr id="3" name="Content Placeholder 2">
            <a:extLst>
              <a:ext uri="{FF2B5EF4-FFF2-40B4-BE49-F238E27FC236}">
                <a16:creationId xmlns:a16="http://schemas.microsoft.com/office/drawing/2014/main" id="{FA4DAED5-39F6-0D1E-5A3D-B8BEE5ADE8F8}"/>
              </a:ext>
            </a:extLst>
          </p:cNvPr>
          <p:cNvSpPr>
            <a:spLocks noGrp="1"/>
          </p:cNvSpPr>
          <p:nvPr>
            <p:ph idx="1"/>
          </p:nvPr>
        </p:nvSpPr>
        <p:spPr/>
        <p:txBody>
          <a:bodyPr>
            <a:normAutofit fontScale="775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"bet"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bet_result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a:solidFill>
                  <a:srgbClr val="E06C75"/>
                </a:solidFill>
                <a:effectLst/>
                <a:latin typeface="Menlo" panose="020B0609030804020204" pitchFamily="49" charset="0"/>
              </a:rPr>
              <a:t>success</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success</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player</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amount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betAmount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endRound</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betResult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endRound</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`Player </a:t>
            </a:r>
            <a:r>
              <a:rPr lang="en-US" b="0" dirty="0">
                <a:solidFill>
                  <a:srgbClr val="C678DD"/>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C678DD"/>
                </a:solidFill>
                <a:effectLst/>
                <a:latin typeface="Menlo" panose="020B0609030804020204" pitchFamily="49" charset="0"/>
              </a:rPr>
              <a:t>}</a:t>
            </a:r>
            <a:r>
              <a:rPr lang="en-US" b="0" dirty="0">
                <a:solidFill>
                  <a:srgbClr val="98C379"/>
                </a:solidFill>
                <a:effectLst/>
                <a:latin typeface="Menlo" panose="020B0609030804020204" pitchFamily="49" charset="0"/>
              </a:rPr>
              <a:t> has made a bet of </a:t>
            </a:r>
            <a:r>
              <a:rPr lang="en-US" b="0" dirty="0">
                <a:solidFill>
                  <a:srgbClr val="C678DD"/>
                </a:solidFill>
                <a:effectLst/>
                <a:latin typeface="Menlo" panose="020B0609030804020204" pitchFamily="49" charset="0"/>
              </a:rPr>
              <a:t>${</a:t>
            </a:r>
            <a:r>
              <a:rPr lang="en-US" b="0" dirty="0" err="1">
                <a:solidFill>
                  <a:srgbClr val="E06C75"/>
                </a:solidFill>
                <a:effectLst/>
                <a:latin typeface="Menlo" panose="020B0609030804020204" pitchFamily="49" charset="0"/>
              </a:rPr>
              <a:t>betAmount</a:t>
            </a:r>
            <a:r>
              <a:rPr lang="en-US" b="0" dirty="0">
                <a:solidFill>
                  <a:srgbClr val="C678DD"/>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dirty="0"/>
              <a:t>Each time a player makes a bet the front end will send the data and here we are sending the bet result to all users in the game so each can be notified of the other action</a:t>
            </a:r>
          </a:p>
        </p:txBody>
      </p:sp>
    </p:spTree>
    <p:extLst>
      <p:ext uri="{BB962C8B-B14F-4D97-AF65-F5344CB8AC3E}">
        <p14:creationId xmlns:p14="http://schemas.microsoft.com/office/powerpoint/2010/main" val="232224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2532-739B-8BD7-F21E-52894F550391}"/>
              </a:ext>
            </a:extLst>
          </p:cNvPr>
          <p:cNvSpPr>
            <a:spLocks noGrp="1"/>
          </p:cNvSpPr>
          <p:nvPr>
            <p:ph type="title"/>
          </p:nvPr>
        </p:nvSpPr>
        <p:spPr/>
        <p:txBody>
          <a:bodyPr/>
          <a:lstStyle/>
          <a:p>
            <a:r>
              <a:rPr lang="en-US" dirty="0"/>
              <a:t>   Game Functionality Fold Backend</a:t>
            </a:r>
          </a:p>
        </p:txBody>
      </p:sp>
      <p:sp>
        <p:nvSpPr>
          <p:cNvPr id="3" name="Content Placeholder 2">
            <a:extLst>
              <a:ext uri="{FF2B5EF4-FFF2-40B4-BE49-F238E27FC236}">
                <a16:creationId xmlns:a16="http://schemas.microsoft.com/office/drawing/2014/main" id="{DDA1D4D8-735A-0B72-8E2E-C517BF52E6A8}"/>
              </a:ext>
            </a:extLst>
          </p:cNvPr>
          <p:cNvSpPr>
            <a:spLocks noGrp="1"/>
          </p:cNvSpPr>
          <p:nvPr>
            <p:ph idx="1"/>
          </p:nvPr>
        </p:nvSpPr>
        <p:spPr/>
        <p:txBody>
          <a:bodyPr>
            <a:normAutofit fontScale="550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"fold"</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game_update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updatedGameState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updatedGameState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updatedGameState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user_folded</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"Starting a new round"</a:t>
            </a:r>
            <a:r>
              <a:rPr lang="en-US" b="0" dirty="0">
                <a:solidFill>
                  <a:srgbClr val="ABB2BF"/>
                </a:solidFill>
                <a:effectLst/>
                <a:latin typeface="Menlo" panose="020B0609030804020204" pitchFamily="49" charset="0"/>
              </a:rPr>
              <a:t> });</a:t>
            </a:r>
          </a:p>
          <a:p>
            <a:r>
              <a:rPr lang="en-US" dirty="0">
                <a:solidFill>
                  <a:srgbClr val="ABB2BF"/>
                </a:solidFill>
                <a:latin typeface="Menlo" panose="020B0609030804020204" pitchFamily="49" charset="0"/>
              </a:rPr>
              <a:t>When a player folds, we will skip and start a new round. The game state must be updated at each action of the player so the all users have the same game state in real time; We also emit a message that a player has folded. Keep in mind a new round will start when there are 2 players only.</a:t>
            </a:r>
            <a:endParaRPr lang="en-US" b="0" dirty="0">
              <a:solidFill>
                <a:srgbClr val="ABB2BF"/>
              </a:solidFill>
              <a:effectLst/>
              <a:latin typeface="Menlo" panose="020B0609030804020204" pitchFamily="49" charset="0"/>
            </a:endParaRPr>
          </a:p>
          <a:p>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3320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6B97-22DD-B13F-1D03-31FC08F1ECDF}"/>
              </a:ext>
            </a:extLst>
          </p:cNvPr>
          <p:cNvSpPr>
            <a:spLocks noGrp="1"/>
          </p:cNvSpPr>
          <p:nvPr>
            <p:ph type="title"/>
          </p:nvPr>
        </p:nvSpPr>
        <p:spPr/>
        <p:txBody>
          <a:bodyPr/>
          <a:lstStyle/>
          <a:p>
            <a:r>
              <a:rPr lang="en-US" dirty="0"/>
              <a:t>Back End Chat Message </a:t>
            </a:r>
          </a:p>
        </p:txBody>
      </p:sp>
      <p:sp>
        <p:nvSpPr>
          <p:cNvPr id="3" name="Content Placeholder 2">
            <a:extLst>
              <a:ext uri="{FF2B5EF4-FFF2-40B4-BE49-F238E27FC236}">
                <a16:creationId xmlns:a16="http://schemas.microsoft.com/office/drawing/2014/main" id="{CF74A41D-2D76-190F-8238-C742292D59DE}"/>
              </a:ext>
            </a:extLst>
          </p:cNvPr>
          <p:cNvSpPr>
            <a:spLocks noGrp="1"/>
          </p:cNvSpPr>
          <p:nvPr>
            <p:ph idx="1"/>
          </p:nvPr>
        </p:nvSpPr>
        <p:spPr/>
        <p:txBody>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send_message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a:solidFill>
                  <a:srgbClr val="E5C07B"/>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5C07B"/>
                </a:solidFill>
                <a:effectLst/>
                <a:latin typeface="Menlo" panose="020B0609030804020204" pitchFamily="49" charset="0"/>
              </a:rPr>
              <a:t>message</a:t>
            </a:r>
            <a:r>
              <a:rPr lang="en-US" b="0" dirty="0">
                <a:solidFill>
                  <a:srgbClr val="ABB2BF"/>
                </a:solidFill>
                <a:effectLst/>
                <a:latin typeface="Menlo" panose="020B0609030804020204" pitchFamily="49" charset="0"/>
              </a:rPr>
              <a:t>);</a:t>
            </a:r>
          </a:p>
          <a:p>
            <a:r>
              <a:rPr lang="en-US" dirty="0"/>
              <a:t>We will listen to front end event “</a:t>
            </a:r>
            <a:r>
              <a:rPr lang="en-US" dirty="0" err="1"/>
              <a:t>send_message</a:t>
            </a:r>
            <a:r>
              <a:rPr lang="en-US" dirty="0"/>
              <a:t>” then omit on the chat box to all users the message sent, thus, we can have an open chat where all messages are sent and readable by all online users in the lobby</a:t>
            </a:r>
          </a:p>
        </p:txBody>
      </p:sp>
    </p:spTree>
    <p:extLst>
      <p:ext uri="{BB962C8B-B14F-4D97-AF65-F5344CB8AC3E}">
        <p14:creationId xmlns:p14="http://schemas.microsoft.com/office/powerpoint/2010/main" val="362190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C235-8D61-E99C-6B06-28A7F6089BFB}"/>
              </a:ext>
            </a:extLst>
          </p:cNvPr>
          <p:cNvSpPr>
            <a:spLocks noGrp="1"/>
          </p:cNvSpPr>
          <p:nvPr>
            <p:ph type="title"/>
          </p:nvPr>
        </p:nvSpPr>
        <p:spPr/>
        <p:txBody>
          <a:bodyPr/>
          <a:lstStyle/>
          <a:p>
            <a:r>
              <a:rPr lang="en-US" dirty="0"/>
              <a:t>Back End Handle Disconnect</a:t>
            </a:r>
          </a:p>
        </p:txBody>
      </p:sp>
      <p:sp>
        <p:nvSpPr>
          <p:cNvPr id="3" name="Content Placeholder 2">
            <a:extLst>
              <a:ext uri="{FF2B5EF4-FFF2-40B4-BE49-F238E27FC236}">
                <a16:creationId xmlns:a16="http://schemas.microsoft.com/office/drawing/2014/main" id="{40461697-D877-3A30-E878-10C72F97ACC2}"/>
              </a:ext>
            </a:extLst>
          </p:cNvPr>
          <p:cNvSpPr>
            <a:spLocks noGrp="1"/>
          </p:cNvSpPr>
          <p:nvPr>
            <p:ph idx="1"/>
          </p:nvPr>
        </p:nvSpPr>
        <p:spPr/>
        <p:txBody>
          <a:bodyPr>
            <a:normAutofit fontScale="40000" lnSpcReduction="20000"/>
          </a:bodyPr>
          <a:lstStyle/>
          <a:p>
            <a:r>
              <a:rPr lang="en-US" b="0" dirty="0">
                <a:solidFill>
                  <a:srgbClr val="C678DD"/>
                </a:solidFill>
                <a:effectLst/>
                <a:latin typeface="Menlo" panose="020B0609030804020204" pitchFamily="49" charset="0"/>
              </a:rPr>
              <a:t>if</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console</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log</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"Ignoring player disconnection for unassociated socket"</a:t>
            </a:r>
            <a:r>
              <a:rPr lang="en-US" b="0" dirty="0">
                <a:solidFill>
                  <a:srgbClr val="ABB2BF"/>
                </a:solidFill>
                <a:effectLst/>
                <a:latin typeface="Menlo" panose="020B0609030804020204" pitchFamily="49" charset="0"/>
              </a:rPr>
              <a:t>);</a:t>
            </a:r>
          </a:p>
          <a:p>
            <a:r>
              <a:rPr lang="en-US" b="0" dirty="0">
                <a:solidFill>
                  <a:srgbClr val="C678DD"/>
                </a:solidFill>
                <a:effectLst/>
                <a:latin typeface="Menlo" panose="020B0609030804020204" pitchFamily="49" charset="0"/>
              </a:rPr>
              <a:t>return</a:t>
            </a:r>
            <a:r>
              <a:rPr lang="en-US" b="0" dirty="0">
                <a:solidFill>
                  <a:srgbClr val="ABB2BF"/>
                </a:solidFill>
                <a:effectLst/>
                <a:latin typeface="Menlo" panose="020B0609030804020204" pitchFamily="49" charset="0"/>
              </a:rPr>
              <a:t>; </a:t>
            </a:r>
          </a:p>
          <a:p>
            <a:r>
              <a:rPr lang="en-US" b="0" dirty="0">
                <a:solidFill>
                  <a:srgbClr val="ABB2BF"/>
                </a:solidFill>
                <a:effectLst/>
                <a:latin typeface="Menlo" panose="020B0609030804020204" pitchFamily="49" charset="0"/>
              </a:rPr>
              <a:t>}</a:t>
            </a:r>
            <a:endParaRPr lang="en-US" dirty="0">
              <a:solidFill>
                <a:srgbClr val="ABB2BF"/>
              </a:solidFill>
              <a:latin typeface="Menlo" panose="020B0609030804020204" pitchFamily="49" charset="0"/>
            </a:endParaRPr>
          </a:p>
          <a:p>
            <a:r>
              <a:rPr lang="en-US" b="0" dirty="0" err="1">
                <a:solidFill>
                  <a:srgbClr val="61AFEF"/>
                </a:solidFill>
                <a:effectLst/>
                <a:latin typeface="Menlo" panose="020B0609030804020204" pitchFamily="49" charset="0"/>
              </a:rPr>
              <a:t>handlePlayerDisconnection</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socket</a:t>
            </a:r>
            <a:r>
              <a:rPr lang="en-US" b="0" dirty="0">
                <a:solidFill>
                  <a:srgbClr val="ABB2BF"/>
                </a:solidFill>
                <a:effectLst/>
                <a:latin typeface="Menlo" panose="020B0609030804020204" pitchFamily="49" charset="0"/>
              </a:rPr>
              <a:t>)</a:t>
            </a:r>
          </a:p>
          <a:p>
            <a:endParaRPr lang="en-US" b="0" dirty="0">
              <a:solidFill>
                <a:srgbClr val="ABB2BF"/>
              </a:solidFill>
              <a:effectLst/>
              <a:latin typeface="Menlo" panose="020B0609030804020204" pitchFamily="49" charset="0"/>
            </a:endParaRPr>
          </a:p>
          <a:p>
            <a:r>
              <a:rPr lang="en-US" b="0" dirty="0">
                <a:solidFill>
                  <a:srgbClr val="C678DD"/>
                </a:solidFill>
                <a:effectLst/>
                <a:latin typeface="Menlo" panose="020B0609030804020204" pitchFamily="49" charset="0"/>
              </a:rPr>
              <a:t>if</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p>
          <a:p>
            <a:r>
              <a:rPr lang="en-US" b="0" dirty="0">
                <a:solidFill>
                  <a:srgbClr val="C678DD"/>
                </a:solidFill>
                <a:effectLst/>
                <a:latin typeface="Menlo" panose="020B0609030804020204" pitchFamily="49" charset="0"/>
              </a:rPr>
              <a:t>delete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onlineUsers</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socketIdMap</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delete</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 </a:t>
            </a:r>
          </a:p>
          <a:p>
            <a:r>
              <a:rPr lang="en-US" dirty="0">
                <a:solidFill>
                  <a:srgbClr val="ABB2BF"/>
                </a:solidFill>
                <a:latin typeface="Menlo" panose="020B0609030804020204" pitchFamily="49" charset="0"/>
              </a:rPr>
              <a:t>We need first prevent an unassociated socket which can be caused in this application if a user hasn’t socket map hasn’t been deleted ( bug) . After verifying that the </a:t>
            </a:r>
            <a:r>
              <a:rPr lang="en-US" dirty="0" err="1">
                <a:solidFill>
                  <a:srgbClr val="ABB2BF"/>
                </a:solidFill>
                <a:latin typeface="Menlo" panose="020B0609030804020204" pitchFamily="49" charset="0"/>
              </a:rPr>
              <a:t>socket.userId</a:t>
            </a:r>
            <a:r>
              <a:rPr lang="en-US" dirty="0">
                <a:solidFill>
                  <a:srgbClr val="ABB2BF"/>
                </a:solidFill>
                <a:latin typeface="Menlo" panose="020B0609030804020204" pitchFamily="49" charset="0"/>
              </a:rPr>
              <a:t> in fact is associated to user we can handle the disconnect which will send the end game results to the front end and remove the player from the list of online users and the </a:t>
            </a:r>
            <a:r>
              <a:rPr lang="en-US" dirty="0" err="1">
                <a:solidFill>
                  <a:srgbClr val="ABB2BF"/>
                </a:solidFill>
                <a:latin typeface="Menlo" panose="020B0609030804020204" pitchFamily="49" charset="0"/>
              </a:rPr>
              <a:t>socketIdMap</a:t>
            </a:r>
            <a:endParaRPr lang="en-US" b="0" dirty="0">
              <a:solidFill>
                <a:srgbClr val="ABB2BF"/>
              </a:solidFill>
              <a:effectLst/>
              <a:latin typeface="Menlo" panose="020B0609030804020204" pitchFamily="49" charset="0"/>
            </a:endParaRPr>
          </a:p>
          <a:p>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80026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30CA-8640-1444-0FD6-3C965C838C62}"/>
              </a:ext>
            </a:extLst>
          </p:cNvPr>
          <p:cNvSpPr>
            <a:spLocks noGrp="1"/>
          </p:cNvSpPr>
          <p:nvPr>
            <p:ph type="title"/>
          </p:nvPr>
        </p:nvSpPr>
        <p:spPr/>
        <p:txBody>
          <a:bodyPr/>
          <a:lstStyle/>
          <a:p>
            <a:r>
              <a:rPr lang="en-US" dirty="0"/>
              <a:t>                    Front End Sockets</a:t>
            </a:r>
          </a:p>
        </p:txBody>
      </p:sp>
      <p:sp>
        <p:nvSpPr>
          <p:cNvPr id="3" name="Content Placeholder 2">
            <a:extLst>
              <a:ext uri="{FF2B5EF4-FFF2-40B4-BE49-F238E27FC236}">
                <a16:creationId xmlns:a16="http://schemas.microsoft.com/office/drawing/2014/main" id="{0EC9012F-50CA-8FF0-96CC-914B0EDC0E38}"/>
              </a:ext>
            </a:extLst>
          </p:cNvPr>
          <p:cNvSpPr>
            <a:spLocks noGrp="1"/>
          </p:cNvSpPr>
          <p:nvPr>
            <p:ph idx="1"/>
          </p:nvPr>
        </p:nvSpPr>
        <p:spPr/>
        <p:txBody>
          <a:bodyPr>
            <a:normAutofit fontScale="475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join_lobby</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userId</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update_user_list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users</a:t>
            </a:r>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game_start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console</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log</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"Game data received: "</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err="1">
                <a:solidFill>
                  <a:srgbClr val="61AFEF"/>
                </a:solidFill>
                <a:effectLst/>
                <a:latin typeface="Menlo" panose="020B0609030804020204" pitchFamily="49" charset="0"/>
              </a:rPr>
              <a:t>renderGame</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a:solidFill>
                  <a:srgbClr val="ABB2BF"/>
                </a:solidFill>
                <a:effectLst/>
                <a:latin typeface="Menlo" panose="020B0609030804020204" pitchFamily="49" charset="0"/>
              </a:rPr>
              <a:t>The joi</a:t>
            </a:r>
            <a:r>
              <a:rPr lang="en-US" dirty="0">
                <a:solidFill>
                  <a:srgbClr val="ABB2BF"/>
                </a:solidFill>
                <a:latin typeface="Menlo" panose="020B0609030804020204" pitchFamily="49" charset="0"/>
              </a:rPr>
              <a:t>n lobby will emit to the back end the user who logged in to be added in the list of online users</a:t>
            </a:r>
          </a:p>
          <a:p>
            <a:r>
              <a:rPr lang="en-US" b="0" dirty="0">
                <a:solidFill>
                  <a:srgbClr val="ABB2BF"/>
                </a:solidFill>
                <a:effectLst/>
                <a:latin typeface="Menlo" panose="020B0609030804020204" pitchFamily="49" charset="0"/>
              </a:rPr>
              <a:t>The socket </a:t>
            </a:r>
            <a:r>
              <a:rPr lang="en-US" b="0" dirty="0" err="1">
                <a:solidFill>
                  <a:srgbClr val="ABB2BF"/>
                </a:solidFill>
                <a:effectLst/>
                <a:latin typeface="Menlo" panose="020B0609030804020204" pitchFamily="49" charset="0"/>
              </a:rPr>
              <a:t>receive_message</a:t>
            </a:r>
            <a:r>
              <a:rPr lang="en-US" b="0" dirty="0">
                <a:solidFill>
                  <a:srgbClr val="ABB2BF"/>
                </a:solidFill>
                <a:effectLst/>
                <a:latin typeface="Menlo" panose="020B0609030804020204" pitchFamily="49" charset="0"/>
              </a:rPr>
              <a:t> will be listening to the broadcasted message so is visible for all users </a:t>
            </a:r>
          </a:p>
          <a:p>
            <a:r>
              <a:rPr lang="en-US" dirty="0">
                <a:solidFill>
                  <a:srgbClr val="ABB2BF"/>
                </a:solidFill>
                <a:latin typeface="Menlo" panose="020B0609030804020204" pitchFamily="49" charset="0"/>
              </a:rPr>
              <a:t>The game start is listening to when a game is created in the back end and stored in the database</a:t>
            </a:r>
          </a:p>
          <a:p>
            <a:r>
              <a:rPr lang="en-US" b="0" dirty="0">
                <a:solidFill>
                  <a:srgbClr val="ABB2BF"/>
                </a:solidFill>
                <a:effectLst/>
                <a:latin typeface="Menlo" panose="020B0609030804020204" pitchFamily="49" charset="0"/>
              </a:rPr>
              <a:t>The render game function will render the game in the lobby page as a Single Application Page so there is no reloads of pages</a:t>
            </a:r>
          </a:p>
          <a:p>
            <a:endParaRPr lang="en-US" dirty="0"/>
          </a:p>
        </p:txBody>
      </p:sp>
    </p:spTree>
    <p:extLst>
      <p:ext uri="{BB962C8B-B14F-4D97-AF65-F5344CB8AC3E}">
        <p14:creationId xmlns:p14="http://schemas.microsoft.com/office/powerpoint/2010/main" val="346246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A3A1-66FF-BD94-D568-3CEBA0010AFD}"/>
              </a:ext>
            </a:extLst>
          </p:cNvPr>
          <p:cNvSpPr>
            <a:spLocks noGrp="1"/>
          </p:cNvSpPr>
          <p:nvPr>
            <p:ph type="title"/>
          </p:nvPr>
        </p:nvSpPr>
        <p:spPr/>
        <p:txBody>
          <a:bodyPr/>
          <a:lstStyle/>
          <a:p>
            <a:r>
              <a:rPr lang="en-US" dirty="0"/>
              <a:t>                         Front End Sockets</a:t>
            </a:r>
          </a:p>
        </p:txBody>
      </p:sp>
      <p:sp>
        <p:nvSpPr>
          <p:cNvPr id="3" name="Content Placeholder 2">
            <a:extLst>
              <a:ext uri="{FF2B5EF4-FFF2-40B4-BE49-F238E27FC236}">
                <a16:creationId xmlns:a16="http://schemas.microsoft.com/office/drawing/2014/main" id="{1C895832-480D-878B-8ED8-75011EFA576C}"/>
              </a:ext>
            </a:extLst>
          </p:cNvPr>
          <p:cNvSpPr>
            <a:spLocks noGrp="1"/>
          </p:cNvSpPr>
          <p:nvPr>
            <p:ph idx="1"/>
          </p:nvPr>
        </p:nvSpPr>
        <p:spPr/>
        <p:txBody>
          <a:bodyPr>
            <a:normAutofit fontScale="700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game_update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console</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log</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"Game update received: "</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7F848E"/>
                </a:solidFill>
                <a:effectLst/>
                <a:latin typeface="Menlo" panose="020B0609030804020204" pitchFamily="49" charset="0"/>
              </a:rPr>
              <a:t>// Call </a:t>
            </a:r>
            <a:r>
              <a:rPr lang="en-US" b="0" dirty="0" err="1">
                <a:solidFill>
                  <a:srgbClr val="7F848E"/>
                </a:solidFill>
                <a:effectLst/>
                <a:latin typeface="Menlo" panose="020B0609030804020204" pitchFamily="49" charset="0"/>
              </a:rPr>
              <a:t>renderGame</a:t>
            </a:r>
            <a:r>
              <a:rPr lang="en-US" b="0" dirty="0">
                <a:solidFill>
                  <a:srgbClr val="7F848E"/>
                </a:solidFill>
                <a:effectLst/>
                <a:latin typeface="Menlo" panose="020B0609030804020204" pitchFamily="49" charset="0"/>
              </a:rPr>
              <a:t> to update the display with the new game state</a:t>
            </a:r>
            <a:endParaRPr lang="en-US" b="0" dirty="0">
              <a:solidFill>
                <a:srgbClr val="ABB2BF"/>
              </a:solidFill>
              <a:effectLst/>
              <a:latin typeface="Menlo" panose="020B0609030804020204" pitchFamily="49" charset="0"/>
            </a:endParaRPr>
          </a:p>
          <a:p>
            <a:r>
              <a:rPr lang="en-US" b="0" dirty="0" err="1">
                <a:solidFill>
                  <a:srgbClr val="61AFEF"/>
                </a:solidFill>
                <a:effectLst/>
                <a:latin typeface="Menlo" panose="020B0609030804020204" pitchFamily="49" charset="0"/>
              </a:rPr>
              <a:t>renderGame</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user_folded</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bet_result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dirty="0">
                <a:solidFill>
                  <a:srgbClr val="ABB2BF"/>
                </a:solidFill>
                <a:latin typeface="Menlo" panose="020B0609030804020204" pitchFamily="49" charset="0"/>
              </a:rPr>
              <a:t>When the game state is updated for example due to the action of player we need to update the score board and what is being displayed to reflect on real time the game state in the database.</a:t>
            </a:r>
          </a:p>
          <a:p>
            <a:r>
              <a:rPr lang="en-US" b="0" dirty="0">
                <a:solidFill>
                  <a:srgbClr val="ABB2BF"/>
                </a:solidFill>
                <a:effectLst/>
                <a:latin typeface="Menlo" panose="020B0609030804020204" pitchFamily="49" charset="0"/>
              </a:rPr>
              <a:t>The 2 action </a:t>
            </a:r>
            <a:r>
              <a:rPr lang="en-US" b="0" dirty="0" err="1">
                <a:solidFill>
                  <a:srgbClr val="ABB2BF"/>
                </a:solidFill>
                <a:effectLst/>
                <a:latin typeface="Menlo" panose="020B0609030804020204" pitchFamily="49" charset="0"/>
              </a:rPr>
              <a:t>user_fold</a:t>
            </a:r>
            <a:r>
              <a:rPr lang="en-US" b="0" dirty="0">
                <a:solidFill>
                  <a:srgbClr val="ABB2BF"/>
                </a:solidFill>
                <a:effectLst/>
                <a:latin typeface="Menlo" panose="020B0609030804020204" pitchFamily="49" charset="0"/>
              </a:rPr>
              <a:t> and </a:t>
            </a:r>
            <a:r>
              <a:rPr lang="en-US" b="0" dirty="0" err="1">
                <a:solidFill>
                  <a:srgbClr val="ABB2BF"/>
                </a:solidFill>
                <a:effectLst/>
                <a:latin typeface="Menlo" panose="020B0609030804020204" pitchFamily="49" charset="0"/>
              </a:rPr>
              <a:t>bet_result</a:t>
            </a:r>
            <a:r>
              <a:rPr lang="en-US" b="0" dirty="0">
                <a:solidFill>
                  <a:srgbClr val="ABB2BF"/>
                </a:solidFill>
                <a:effectLst/>
                <a:latin typeface="Menlo" panose="020B0609030804020204" pitchFamily="49" charset="0"/>
              </a:rPr>
              <a:t> will trigger a </a:t>
            </a:r>
            <a:r>
              <a:rPr lang="en-US" b="0" dirty="0" err="1">
                <a:solidFill>
                  <a:srgbClr val="ABB2BF"/>
                </a:solidFill>
                <a:effectLst/>
                <a:latin typeface="Menlo" panose="020B0609030804020204" pitchFamily="49" charset="0"/>
              </a:rPr>
              <a:t>game_update</a:t>
            </a:r>
            <a:endParaRPr lang="en-US" b="0" dirty="0">
              <a:solidFill>
                <a:srgbClr val="ABB2BF"/>
              </a:solidFill>
              <a:effectLst/>
              <a:latin typeface="Menlo" panose="020B0609030804020204" pitchFamily="49" charset="0"/>
            </a:endParaRPr>
          </a:p>
          <a:p>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62299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CE61-4EB8-0935-2B41-BBF9DA7E9C4C}"/>
              </a:ext>
            </a:extLst>
          </p:cNvPr>
          <p:cNvSpPr>
            <a:spLocks noGrp="1"/>
          </p:cNvSpPr>
          <p:nvPr>
            <p:ph type="title"/>
          </p:nvPr>
        </p:nvSpPr>
        <p:spPr/>
        <p:txBody>
          <a:bodyPr/>
          <a:lstStyle/>
          <a:p>
            <a:r>
              <a:rPr lang="en-US" dirty="0"/>
              <a:t>            Game Resume Handling</a:t>
            </a:r>
          </a:p>
        </p:txBody>
      </p:sp>
      <p:sp>
        <p:nvSpPr>
          <p:cNvPr id="3" name="Content Placeholder 2">
            <a:extLst>
              <a:ext uri="{FF2B5EF4-FFF2-40B4-BE49-F238E27FC236}">
                <a16:creationId xmlns:a16="http://schemas.microsoft.com/office/drawing/2014/main" id="{9954A455-0F65-6E7D-72CF-37FAA6E65CD6}"/>
              </a:ext>
            </a:extLst>
          </p:cNvPr>
          <p:cNvSpPr>
            <a:spLocks noGrp="1"/>
          </p:cNvSpPr>
          <p:nvPr>
            <p:ph idx="1"/>
          </p:nvPr>
        </p:nvSpPr>
        <p:spPr/>
        <p:txBody>
          <a:bodyPr>
            <a:normAutofit fontScale="40000" lnSpcReduction="20000"/>
          </a:bodyPr>
          <a:lstStyle/>
          <a:p>
            <a:endParaRPr lang="en-US" b="0" dirty="0">
              <a:solidFill>
                <a:srgbClr val="E06C75"/>
              </a:solidFill>
              <a:effectLst/>
              <a:latin typeface="Menlo" panose="020B0609030804020204" pitchFamily="49" charset="0"/>
            </a:endParaRPr>
          </a:p>
          <a:p>
            <a:r>
              <a:rPr lang="en-US" dirty="0">
                <a:solidFill>
                  <a:srgbClr val="E06C75"/>
                </a:solidFill>
                <a:latin typeface="Menlo" panose="020B0609030804020204" pitchFamily="49" charset="0"/>
              </a:rPr>
              <a:t>Front end</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game_resume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async</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61AFEF"/>
                </a:solidFill>
                <a:effectLst/>
                <a:latin typeface="Menlo" panose="020B0609030804020204" pitchFamily="49" charset="0"/>
              </a:rPr>
              <a:t>renderGame</a:t>
            </a:r>
            <a:r>
              <a:rPr lang="en-US" b="0" dirty="0">
                <a:solidFill>
                  <a:srgbClr val="ABB2BF"/>
                </a:solidFill>
                <a:effectLst/>
                <a:latin typeface="Menlo" panose="020B0609030804020204" pitchFamily="49" charset="0"/>
              </a:rPr>
              <a:t>(</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Back End</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game_resume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activeGame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activeGameState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game resume will </a:t>
            </a:r>
            <a:r>
              <a:rPr lang="en-US" b="0">
                <a:solidFill>
                  <a:srgbClr val="ABB2BF"/>
                </a:solidFill>
                <a:effectLst/>
                <a:latin typeface="Menlo" panose="020B0609030804020204" pitchFamily="49" charset="0"/>
              </a:rPr>
              <a:t>handle when  </a:t>
            </a:r>
            <a:r>
              <a:rPr lang="en-US" b="0" dirty="0">
                <a:solidFill>
                  <a:srgbClr val="ABB2BF"/>
                </a:solidFill>
                <a:effectLst/>
                <a:latin typeface="Menlo" panose="020B0609030804020204" pitchFamily="49" charset="0"/>
              </a:rPr>
              <a:t>an active game is found and the players who were active will </a:t>
            </a:r>
            <a:r>
              <a:rPr lang="en-US" b="0">
                <a:solidFill>
                  <a:srgbClr val="ABB2BF"/>
                </a:solidFill>
                <a:effectLst/>
                <a:latin typeface="Menlo" panose="020B0609030804020204" pitchFamily="49" charset="0"/>
              </a:rPr>
              <a:t>rejoin the game</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354633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11">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EC48354D-16E9-4575-B90B-6F6DE75D4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1EFE06-5A09-B2A9-83C9-A6EFB8CABFFA}"/>
              </a:ext>
            </a:extLst>
          </p:cNvPr>
          <p:cNvSpPr>
            <a:spLocks noGrp="1"/>
          </p:cNvSpPr>
          <p:nvPr>
            <p:ph type="title"/>
          </p:nvPr>
        </p:nvSpPr>
        <p:spPr>
          <a:xfrm>
            <a:off x="1160890" y="1061686"/>
            <a:ext cx="9850010" cy="3890320"/>
          </a:xfrm>
        </p:spPr>
        <p:txBody>
          <a:bodyPr vert="horz" lIns="91440" tIns="45720" rIns="91440" bIns="45720" rtlCol="0" anchor="t">
            <a:normAutofit fontScale="90000"/>
          </a:bodyPr>
          <a:lstStyle/>
          <a:p>
            <a:br>
              <a:rPr lang="en-US" sz="3600" b="0" dirty="0">
                <a:solidFill>
                  <a:srgbClr val="C678DD"/>
                </a:solidFill>
                <a:effectLst/>
                <a:latin typeface="Menlo" panose="020B0609030804020204" pitchFamily="49" charset="0"/>
              </a:rPr>
            </a:br>
            <a:r>
              <a:rPr lang="en-US" sz="3600" b="0" dirty="0">
                <a:solidFill>
                  <a:srgbClr val="C678DD"/>
                </a:solidFill>
                <a:effectLst/>
                <a:latin typeface="Menlo" panose="020B0609030804020204" pitchFamily="49" charset="0"/>
              </a:rPr>
              <a:t>let</a:t>
            </a:r>
            <a:r>
              <a:rPr lang="en-US" sz="3600" b="0" dirty="0">
                <a:solidFill>
                  <a:srgbClr val="ABB2BF"/>
                </a:solidFill>
                <a:effectLst/>
                <a:latin typeface="Menlo" panose="020B0609030804020204" pitchFamily="49" charset="0"/>
              </a:rPr>
              <a:t> </a:t>
            </a:r>
            <a:r>
              <a:rPr lang="en-US" sz="3600" b="0" dirty="0" err="1">
                <a:solidFill>
                  <a:srgbClr val="E06C75"/>
                </a:solidFill>
                <a:effectLst/>
                <a:latin typeface="Menlo" panose="020B0609030804020204" pitchFamily="49" charset="0"/>
              </a:rPr>
              <a:t>gameState</a:t>
            </a:r>
            <a:r>
              <a:rPr lang="en-US" sz="3600" b="0" dirty="0">
                <a:solidFill>
                  <a:srgbClr val="ABB2BF"/>
                </a:solidFill>
                <a:effectLst/>
                <a:latin typeface="Menlo" panose="020B0609030804020204" pitchFamily="49" charset="0"/>
              </a:rPr>
              <a:t> </a:t>
            </a:r>
            <a:r>
              <a:rPr lang="en-US" sz="3600" b="0" dirty="0">
                <a:solidFill>
                  <a:srgbClr val="56B6C2"/>
                </a:solidFill>
                <a:effectLst/>
                <a:latin typeface="Menlo" panose="020B0609030804020204" pitchFamily="49" charset="0"/>
              </a:rPr>
              <a:t>=</a:t>
            </a:r>
            <a:r>
              <a:rPr lang="en-US" sz="3600" b="0" dirty="0">
                <a:solidFill>
                  <a:srgbClr val="ABB2BF"/>
                </a:solidFill>
                <a:effectLst/>
                <a:latin typeface="Menlo" panose="020B0609030804020204" pitchFamily="49" charset="0"/>
              </a:rPr>
              <a:t> {</a:t>
            </a:r>
            <a:br>
              <a:rPr lang="en-US" sz="3600" b="0" dirty="0">
                <a:solidFill>
                  <a:srgbClr val="ABB2BF"/>
                </a:solidFill>
                <a:effectLst/>
                <a:latin typeface="Menlo" panose="020B0609030804020204" pitchFamily="49" charset="0"/>
              </a:rPr>
            </a:br>
            <a:r>
              <a:rPr lang="en-US" sz="3600" b="0" dirty="0" err="1">
                <a:solidFill>
                  <a:srgbClr val="E06C75"/>
                </a:solidFill>
                <a:effectLst/>
                <a:latin typeface="Menlo" panose="020B0609030804020204" pitchFamily="49" charset="0"/>
              </a:rPr>
              <a:t>isActive</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true</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a:solidFill>
                  <a:srgbClr val="E06C75"/>
                </a:solidFill>
                <a:effectLst/>
                <a:latin typeface="Menlo" panose="020B0609030804020204" pitchFamily="49" charset="0"/>
              </a:rPr>
              <a:t>pot</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0</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err="1">
                <a:solidFill>
                  <a:srgbClr val="E06C75"/>
                </a:solidFill>
                <a:effectLst/>
                <a:latin typeface="Menlo" panose="020B0609030804020204" pitchFamily="49" charset="0"/>
              </a:rPr>
              <a:t>current_bet</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0</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a:solidFill>
                  <a:srgbClr val="E06C75"/>
                </a:solidFill>
                <a:effectLst/>
                <a:latin typeface="Menlo" panose="020B0609030804020204" pitchFamily="49" charset="0"/>
              </a:rPr>
              <a:t>dealer</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null</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err="1">
                <a:solidFill>
                  <a:srgbClr val="E06C75"/>
                </a:solidFill>
                <a:effectLst/>
                <a:latin typeface="Menlo" panose="020B0609030804020204" pitchFamily="49" charset="0"/>
              </a:rPr>
              <a:t>current_player</a:t>
            </a:r>
            <a:r>
              <a:rPr lang="en-US" sz="3600" b="0" dirty="0">
                <a:solidFill>
                  <a:srgbClr val="ABB2BF"/>
                </a:solidFill>
                <a:effectLst/>
                <a:latin typeface="Menlo" panose="020B0609030804020204" pitchFamily="49" charset="0"/>
              </a:rPr>
              <a:t>: </a:t>
            </a:r>
            <a:r>
              <a:rPr lang="en-US" sz="3600" b="0" dirty="0">
                <a:solidFill>
                  <a:srgbClr val="D19A66"/>
                </a:solidFill>
                <a:effectLst/>
                <a:latin typeface="Menlo" panose="020B0609030804020204" pitchFamily="49" charset="0"/>
              </a:rPr>
              <a:t>null</a:t>
            </a:r>
            <a:r>
              <a:rPr lang="en-US" sz="3600" b="0" dirty="0">
                <a:solidFill>
                  <a:srgbClr val="ABB2BF"/>
                </a:solidFill>
                <a:effectLst/>
                <a:latin typeface="Menlo" panose="020B0609030804020204" pitchFamily="49" charset="0"/>
              </a:rPr>
              <a:t>,</a:t>
            </a:r>
            <a:br>
              <a:rPr lang="en-US" sz="3600" b="0" dirty="0">
                <a:solidFill>
                  <a:srgbClr val="ABB2BF"/>
                </a:solidFill>
                <a:effectLst/>
                <a:latin typeface="Menlo" panose="020B0609030804020204" pitchFamily="49" charset="0"/>
              </a:rPr>
            </a:br>
            <a:r>
              <a:rPr lang="en-US" sz="3600" b="0" dirty="0">
                <a:solidFill>
                  <a:srgbClr val="E06C75"/>
                </a:solidFill>
                <a:effectLst/>
                <a:latin typeface="Menlo" panose="020B0609030804020204" pitchFamily="49" charset="0"/>
              </a:rPr>
              <a:t>players</a:t>
            </a:r>
            <a:r>
              <a:rPr lang="en-US" sz="3600" b="0" dirty="0">
                <a:solidFill>
                  <a:srgbClr val="ABB2BF"/>
                </a:solidFill>
                <a:effectLst/>
                <a:latin typeface="Menlo" panose="020B0609030804020204" pitchFamily="49" charset="0"/>
              </a:rPr>
              <a:t>: {},};</a:t>
            </a:r>
            <a:br>
              <a:rPr lang="en-US" sz="3600" b="0" dirty="0">
                <a:solidFill>
                  <a:srgbClr val="ABB2BF"/>
                </a:solidFill>
                <a:effectLst/>
                <a:latin typeface="Menlo" panose="020B0609030804020204" pitchFamily="49" charset="0"/>
              </a:rPr>
            </a:br>
            <a:br>
              <a:rPr lang="en-US" sz="3600" b="0" dirty="0">
                <a:solidFill>
                  <a:srgbClr val="ABB2BF"/>
                </a:solidFill>
                <a:effectLst/>
                <a:latin typeface="Menlo" panose="020B0609030804020204" pitchFamily="49" charset="0"/>
              </a:rPr>
            </a:br>
            <a:r>
              <a:rPr lang="en-US" sz="3600" b="0" dirty="0">
                <a:solidFill>
                  <a:srgbClr val="ABB2BF"/>
                </a:solidFill>
                <a:effectLst/>
                <a:latin typeface="Menlo" panose="020B0609030804020204" pitchFamily="49" charset="0"/>
              </a:rPr>
              <a:t>This is the body of the game state that also holds all players in an object array</a:t>
            </a:r>
            <a:br>
              <a:rPr lang="en-US" sz="3600" b="0" dirty="0">
                <a:solidFill>
                  <a:srgbClr val="ABB2BF"/>
                </a:solidFill>
                <a:effectLst/>
                <a:latin typeface="Menlo" panose="020B0609030804020204" pitchFamily="49" charset="0"/>
              </a:rPr>
            </a:br>
            <a:br>
              <a:rPr lang="en-US" sz="3600" b="0" dirty="0">
                <a:solidFill>
                  <a:srgbClr val="ABB2BF"/>
                </a:solidFill>
                <a:effectLst/>
                <a:latin typeface="Menlo" panose="020B0609030804020204" pitchFamily="49" charset="0"/>
              </a:rPr>
            </a:br>
            <a:br>
              <a:rPr lang="en-US" sz="3600" b="0" dirty="0">
                <a:solidFill>
                  <a:srgbClr val="ABB2BF"/>
                </a:solidFill>
                <a:effectLst/>
                <a:latin typeface="Menlo" panose="020B0609030804020204" pitchFamily="49" charset="0"/>
              </a:rPr>
            </a:br>
            <a:endParaRPr lang="en-US" sz="6600" cap="all" spc="300" dirty="0"/>
          </a:p>
        </p:txBody>
      </p:sp>
      <p:cxnSp>
        <p:nvCxnSpPr>
          <p:cNvPr id="24" name="Straight Connector 15">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04660E-F955-A6BE-2744-D5551C3D7A6A}"/>
              </a:ext>
            </a:extLst>
          </p:cNvPr>
          <p:cNvSpPr txBox="1"/>
          <p:nvPr/>
        </p:nvSpPr>
        <p:spPr>
          <a:xfrm>
            <a:off x="3004456" y="439387"/>
            <a:ext cx="3091543" cy="369332"/>
          </a:xfrm>
          <a:prstGeom prst="rect">
            <a:avLst/>
          </a:prstGeom>
          <a:noFill/>
        </p:spPr>
        <p:txBody>
          <a:bodyPr wrap="square" rtlCol="0">
            <a:spAutoFit/>
          </a:bodyPr>
          <a:lstStyle/>
          <a:p>
            <a:r>
              <a:rPr lang="en-US" dirty="0"/>
              <a:t>              Game    State </a:t>
            </a:r>
          </a:p>
        </p:txBody>
      </p:sp>
    </p:spTree>
    <p:extLst>
      <p:ext uri="{BB962C8B-B14F-4D97-AF65-F5344CB8AC3E}">
        <p14:creationId xmlns:p14="http://schemas.microsoft.com/office/powerpoint/2010/main" val="38260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C89C-374F-27FD-BBF0-56CE67C6E6B8}"/>
              </a:ext>
            </a:extLst>
          </p:cNvPr>
          <p:cNvSpPr>
            <a:spLocks noGrp="1"/>
          </p:cNvSpPr>
          <p:nvPr>
            <p:ph type="title"/>
          </p:nvPr>
        </p:nvSpPr>
        <p:spPr/>
        <p:txBody>
          <a:bodyPr/>
          <a:lstStyle/>
          <a:p>
            <a:r>
              <a:rPr lang="en-US" dirty="0"/>
              <a:t>Players Game State</a:t>
            </a:r>
          </a:p>
        </p:txBody>
      </p:sp>
      <p:sp>
        <p:nvSpPr>
          <p:cNvPr id="3" name="Content Placeholder 2">
            <a:extLst>
              <a:ext uri="{FF2B5EF4-FFF2-40B4-BE49-F238E27FC236}">
                <a16:creationId xmlns:a16="http://schemas.microsoft.com/office/drawing/2014/main" id="{AD1CF7A5-A1EB-D8B4-3703-52821908A1C4}"/>
              </a:ext>
            </a:extLst>
          </p:cNvPr>
          <p:cNvSpPr>
            <a:spLocks noGrp="1"/>
          </p:cNvSpPr>
          <p:nvPr>
            <p:ph idx="1"/>
          </p:nvPr>
        </p:nvSpPr>
        <p:spPr/>
        <p:txBody>
          <a:bodyPr>
            <a:normAutofit fontScale="55000" lnSpcReduction="20000"/>
          </a:bodyPr>
          <a:lstStyle/>
          <a:p>
            <a:pPr marL="0" indent="0">
              <a:buNone/>
            </a:pPr>
            <a:r>
              <a:rPr lang="en-US" dirty="0"/>
              <a:t>Here are the list of instances of the player object . We can access each player by the </a:t>
            </a:r>
            <a:r>
              <a:rPr lang="en-US" dirty="0" err="1"/>
              <a:t>user_id</a:t>
            </a:r>
            <a:r>
              <a:rPr lang="en-US" dirty="0"/>
              <a:t> which is retrieved from the database</a:t>
            </a:r>
          </a:p>
          <a:p>
            <a:r>
              <a:rPr lang="en-US" b="0" dirty="0" err="1">
                <a:solidFill>
                  <a:srgbClr val="E06C75"/>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players</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user_id</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cards</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bet_amount</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money</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50</a:t>
            </a:r>
            <a:r>
              <a:rPr lang="en-US" b="0" dirty="0">
                <a:solidFill>
                  <a:srgbClr val="ABB2BF"/>
                </a:solidFill>
                <a:effectLst/>
                <a:latin typeface="Menlo" panose="020B0609030804020204" pitchFamily="49" charset="0"/>
              </a:rPr>
              <a:t>, </a:t>
            </a:r>
            <a:endParaRPr lang="en-US" dirty="0">
              <a:solidFill>
                <a:srgbClr val="7F848E"/>
              </a:solidFill>
              <a:latin typeface="Menlo" panose="020B0609030804020204" pitchFamily="49" charset="0"/>
            </a:endParaRPr>
          </a:p>
          <a:p>
            <a:r>
              <a:rPr lang="en-US" b="0" dirty="0" err="1">
                <a:solidFill>
                  <a:srgbClr val="E06C75"/>
                </a:solidFill>
                <a:effectLst/>
                <a:latin typeface="Menlo" panose="020B0609030804020204" pitchFamily="49" charset="0"/>
              </a:rPr>
              <a:t>isActive</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true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isParticipating</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true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roundsWon</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roundsLost</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gamesWon</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gamesLost</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0</a:t>
            </a:r>
            <a:r>
              <a:rPr lang="en-US" b="0" dirty="0">
                <a:solidFill>
                  <a:srgbClr val="ABB2BF"/>
                </a:solidFill>
                <a:effectLst/>
                <a:latin typeface="Menlo" panose="020B0609030804020204" pitchFamily="49" charset="0"/>
              </a:rPr>
              <a:t>,</a:t>
            </a:r>
          </a:p>
          <a:p>
            <a:endParaRPr lang="en-US" b="0" dirty="0">
              <a:solidFill>
                <a:srgbClr val="ABB2BF"/>
              </a:solidFill>
              <a:effectLst/>
              <a:latin typeface="Menlo" panose="020B0609030804020204" pitchFamily="49" charset="0"/>
            </a:endParaRPr>
          </a:p>
        </p:txBody>
      </p:sp>
    </p:spTree>
    <p:extLst>
      <p:ext uri="{BB962C8B-B14F-4D97-AF65-F5344CB8AC3E}">
        <p14:creationId xmlns:p14="http://schemas.microsoft.com/office/powerpoint/2010/main" val="139901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E690-A692-62F9-5747-AA89BF484B59}"/>
              </a:ext>
            </a:extLst>
          </p:cNvPr>
          <p:cNvSpPr>
            <a:spLocks noGrp="1"/>
          </p:cNvSpPr>
          <p:nvPr>
            <p:ph type="title"/>
          </p:nvPr>
        </p:nvSpPr>
        <p:spPr/>
        <p:txBody>
          <a:bodyPr/>
          <a:lstStyle/>
          <a:p>
            <a:r>
              <a:rPr lang="en-US" dirty="0"/>
              <a:t>                             API     Design</a:t>
            </a:r>
          </a:p>
        </p:txBody>
      </p:sp>
      <p:sp>
        <p:nvSpPr>
          <p:cNvPr id="3" name="Content Placeholder 2">
            <a:extLst>
              <a:ext uri="{FF2B5EF4-FFF2-40B4-BE49-F238E27FC236}">
                <a16:creationId xmlns:a16="http://schemas.microsoft.com/office/drawing/2014/main" id="{43EAFE21-CA9C-4725-284F-D98602298B26}"/>
              </a:ext>
            </a:extLst>
          </p:cNvPr>
          <p:cNvSpPr>
            <a:spLocks noGrp="1"/>
          </p:cNvSpPr>
          <p:nvPr>
            <p:ph idx="1"/>
          </p:nvPr>
        </p:nvSpPr>
        <p:spPr/>
        <p:txBody>
          <a:bodyPr/>
          <a:lstStyle/>
          <a:p>
            <a:pPr marL="0" indent="0">
              <a:buNone/>
            </a:pPr>
            <a:endParaRPr lang="en-US" dirty="0"/>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gamesModel</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playerModel</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r>
              <a:rPr lang="en-US" b="0" dirty="0">
                <a:solidFill>
                  <a:srgbClr val="C678DD"/>
                </a:solidFill>
                <a:effectLst/>
                <a:latin typeface="Menlo" panose="020B0609030804020204" pitchFamily="49" charset="0"/>
              </a:rPr>
              <a:t>const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userModel</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pPr marL="0" indent="0">
              <a:buNone/>
            </a:pPr>
            <a:endParaRPr lang="en-US" dirty="0"/>
          </a:p>
        </p:txBody>
      </p:sp>
    </p:spTree>
    <p:extLst>
      <p:ext uri="{BB962C8B-B14F-4D97-AF65-F5344CB8AC3E}">
        <p14:creationId xmlns:p14="http://schemas.microsoft.com/office/powerpoint/2010/main" val="55280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8F9D-E402-06BC-76B9-FD048E83C857}"/>
              </a:ext>
            </a:extLst>
          </p:cNvPr>
          <p:cNvSpPr>
            <a:spLocks noGrp="1"/>
          </p:cNvSpPr>
          <p:nvPr>
            <p:ph type="title"/>
          </p:nvPr>
        </p:nvSpPr>
        <p:spPr/>
        <p:txBody>
          <a:bodyPr/>
          <a:lstStyle/>
          <a:p>
            <a:r>
              <a:rPr lang="en-US" dirty="0"/>
              <a:t>                             API Design</a:t>
            </a:r>
          </a:p>
        </p:txBody>
      </p:sp>
      <p:sp>
        <p:nvSpPr>
          <p:cNvPr id="3" name="Content Placeholder 2">
            <a:extLst>
              <a:ext uri="{FF2B5EF4-FFF2-40B4-BE49-F238E27FC236}">
                <a16:creationId xmlns:a16="http://schemas.microsoft.com/office/drawing/2014/main" id="{988C9DB9-E57B-3672-A914-6E9FAF93FC38}"/>
              </a:ext>
            </a:extLst>
          </p:cNvPr>
          <p:cNvSpPr>
            <a:spLocks noGrp="1"/>
          </p:cNvSpPr>
          <p:nvPr>
            <p:ph idx="1"/>
          </p:nvPr>
        </p:nvSpPr>
        <p:spPr/>
        <p:txBody>
          <a:bodyPr>
            <a:normAutofit fontScale="55000" lnSpcReduction="20000"/>
          </a:bodyPr>
          <a:lstStyle/>
          <a:p>
            <a:r>
              <a:rPr lang="en-US" b="0" dirty="0" err="1">
                <a:solidFill>
                  <a:srgbClr val="61AFEF"/>
                </a:solidFill>
                <a:effectLst/>
                <a:latin typeface="Menlo" panose="020B0609030804020204" pitchFamily="49" charset="0"/>
              </a:rPr>
              <a:t>authMiddleware</a:t>
            </a:r>
            <a:endParaRPr lang="en-US" b="0" dirty="0">
              <a:solidFill>
                <a:srgbClr val="61AFEF"/>
              </a:solidFill>
              <a:effectLst/>
              <a:latin typeface="Menlo" panose="020B0609030804020204" pitchFamily="49" charset="0"/>
            </a:endParaRP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post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"/register"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createUser</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post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"/login"</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login</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post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"/logout"</a:t>
            </a:r>
            <a:r>
              <a:rPr lang="en-US" b="0" dirty="0">
                <a:solidFill>
                  <a:srgbClr val="ABB2BF"/>
                </a:solidFill>
                <a:effectLst/>
                <a:latin typeface="Menlo" panose="020B0609030804020204" pitchFamily="49" charset="0"/>
              </a:rPr>
              <a:t>, </a:t>
            </a:r>
            <a:r>
              <a:rPr lang="en-US" b="0" dirty="0" err="1">
                <a:solidFill>
                  <a:srgbClr val="61AFEF"/>
                </a:solidFill>
                <a:effectLst/>
                <a:latin typeface="Menlo" panose="020B0609030804020204" pitchFamily="49" charset="0"/>
              </a:rPr>
              <a:t>authMiddleware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userController</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logout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"/is-authenticated"</a:t>
            </a:r>
            <a:r>
              <a:rPr lang="en-US" b="0" dirty="0">
                <a:solidFill>
                  <a:srgbClr val="ABB2BF"/>
                </a:solidFill>
                <a:effectLst/>
                <a:latin typeface="Menlo" panose="020B0609030804020204" pitchFamily="49" charset="0"/>
              </a:rPr>
              <a:t>, </a:t>
            </a:r>
            <a:r>
              <a:rPr lang="en-US" b="0" dirty="0" err="1">
                <a:solidFill>
                  <a:srgbClr val="61AFEF"/>
                </a:solidFill>
                <a:effectLst/>
                <a:latin typeface="Menlo" panose="020B0609030804020204" pitchFamily="49" charset="0"/>
              </a:rPr>
              <a:t>authMiddleware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status</a:t>
            </a:r>
            <a:r>
              <a:rPr lang="en-US" b="0" dirty="0">
                <a:solidFill>
                  <a:srgbClr val="ABB2BF"/>
                </a:solidFill>
                <a:effectLst/>
                <a:latin typeface="Menlo" panose="020B0609030804020204" pitchFamily="49" charset="0"/>
              </a:rPr>
              <a:t>(</a:t>
            </a:r>
            <a:r>
              <a:rPr lang="en-US" b="0" dirty="0">
                <a:solidFill>
                  <a:srgbClr val="D19A66"/>
                </a:solidFill>
                <a:effectLst/>
                <a:latin typeface="Menlo" panose="020B0609030804020204" pitchFamily="49" charset="0"/>
              </a:rPr>
              <a:t>200</a:t>
            </a:r>
            <a:r>
              <a:rPr lang="en-US" b="0" dirty="0">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json</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authenticated</a:t>
            </a:r>
            <a:r>
              <a:rPr lang="en-US" b="0" dirty="0">
                <a:solidFill>
                  <a:srgbClr val="ABB2BF"/>
                </a:solidFill>
                <a:effectLst/>
                <a:latin typeface="Menlo" panose="020B0609030804020204" pitchFamily="49" charset="0"/>
              </a:rPr>
              <a:t>: </a:t>
            </a:r>
            <a:r>
              <a:rPr lang="en-US" b="0" dirty="0">
                <a:solidFill>
                  <a:srgbClr val="D19A66"/>
                </a:solidFill>
                <a:effectLst/>
                <a:latin typeface="Menlo" panose="020B0609030804020204" pitchFamily="49" charset="0"/>
              </a:rPr>
              <a:t>true</a:t>
            </a:r>
            <a:r>
              <a:rPr lang="en-US" b="0" dirty="0">
                <a:solidFill>
                  <a:srgbClr val="ABB2BF"/>
                </a:solidFill>
                <a:effectLst/>
                <a:latin typeface="Menlo" panose="020B0609030804020204" pitchFamily="49" charset="0"/>
              </a:rPr>
              <a:t> });</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auth middleware is used to authenticate a user token that is stored in a cookie in the browser</a:t>
            </a:r>
          </a:p>
          <a:p>
            <a:pPr marL="0" indent="0">
              <a:buNone/>
            </a:pPr>
            <a:r>
              <a:rPr lang="en-US" dirty="0">
                <a:solidFill>
                  <a:srgbClr val="ABB2BF"/>
                </a:solidFill>
                <a:latin typeface="Menlo" panose="020B0609030804020204" pitchFamily="49" charset="0"/>
              </a:rPr>
              <a:t>   The Lobby and logout end points are protected end points that requires the user authentication</a:t>
            </a:r>
            <a:endParaRPr lang="en-US" b="0" dirty="0">
              <a:solidFill>
                <a:srgbClr val="ABB2BF"/>
              </a:solidFill>
              <a:effectLst/>
              <a:latin typeface="Menlo" panose="020B0609030804020204" pitchFamily="49" charset="0"/>
            </a:endParaRPr>
          </a:p>
          <a:p>
            <a:pPr marL="0" indent="0">
              <a:buNone/>
            </a:pPr>
            <a:br>
              <a:rPr lang="en-US" b="0" dirty="0">
                <a:solidFill>
                  <a:srgbClr val="ABB2BF"/>
                </a:solidFill>
                <a:effectLst/>
                <a:latin typeface="Menlo" panose="020B0609030804020204" pitchFamily="49" charset="0"/>
              </a:rPr>
            </a:br>
            <a:endParaRPr lang="en-US" b="0" dirty="0">
              <a:solidFill>
                <a:srgbClr val="ABB2BF"/>
              </a:solidFill>
              <a:effectLst/>
              <a:latin typeface="Menlo" panose="020B0609030804020204" pitchFamily="49" charset="0"/>
            </a:endParaRPr>
          </a:p>
          <a:p>
            <a:pPr marL="0" indent="0">
              <a:buNone/>
            </a:pPr>
            <a:endParaRPr lang="en-US" b="0" dirty="0">
              <a:solidFill>
                <a:srgbClr val="ABB2BF"/>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344819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A269-7FED-1F36-F6FB-5C6202F309C2}"/>
              </a:ext>
            </a:extLst>
          </p:cNvPr>
          <p:cNvSpPr>
            <a:spLocks noGrp="1"/>
          </p:cNvSpPr>
          <p:nvPr>
            <p:ph type="title"/>
          </p:nvPr>
        </p:nvSpPr>
        <p:spPr/>
        <p:txBody>
          <a:bodyPr/>
          <a:lstStyle/>
          <a:p>
            <a:r>
              <a:rPr lang="en-US" dirty="0"/>
              <a:t>                         </a:t>
            </a:r>
            <a:r>
              <a:rPr lang="en-US" dirty="0" err="1"/>
              <a:t>Api</a:t>
            </a:r>
            <a:r>
              <a:rPr lang="en-US" dirty="0"/>
              <a:t> Design</a:t>
            </a:r>
          </a:p>
        </p:txBody>
      </p:sp>
      <p:sp>
        <p:nvSpPr>
          <p:cNvPr id="3" name="Content Placeholder 2">
            <a:extLst>
              <a:ext uri="{FF2B5EF4-FFF2-40B4-BE49-F238E27FC236}">
                <a16:creationId xmlns:a16="http://schemas.microsoft.com/office/drawing/2014/main" id="{F032B393-4AC7-3F96-2491-8DCE4B2CE381}"/>
              </a:ext>
            </a:extLst>
          </p:cNvPr>
          <p:cNvSpPr>
            <a:spLocks noGrp="1"/>
          </p:cNvSpPr>
          <p:nvPr>
            <p:ph idx="1"/>
          </p:nvPr>
        </p:nvSpPr>
        <p:spPr/>
        <p:txBody>
          <a:bodyPr>
            <a:normAutofit fontScale="55000" lnSpcReduction="20000"/>
          </a:bodyPr>
          <a:lstStyle/>
          <a:p>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 </a:t>
            </a:r>
            <a:r>
              <a:rPr lang="en-US" b="0" dirty="0" err="1">
                <a:solidFill>
                  <a:srgbClr val="61AFEF"/>
                </a:solidFill>
                <a:effectLst/>
                <a:latin typeface="Menlo" panose="020B0609030804020204" pitchFamily="49" charset="0"/>
              </a:rPr>
              <a:t>authMiddleware</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render</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 { </a:t>
            </a:r>
            <a:r>
              <a:rPr lang="en-US" b="0" dirty="0">
                <a:solidFill>
                  <a:srgbClr val="E06C75"/>
                </a:solidFill>
                <a:effectLst/>
                <a:latin typeface="Menlo" panose="020B0609030804020204" pitchFamily="49" charset="0"/>
              </a:rPr>
              <a:t>user</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locals</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a:t>
            </a:r>
            <a:r>
              <a:rPr lang="en-US" b="0" dirty="0">
                <a:solidFill>
                  <a:srgbClr val="ABB2BF"/>
                </a:solidFill>
                <a:effectLst/>
                <a:latin typeface="Menlo" panose="020B0609030804020204" pitchFamily="49" charset="0"/>
              </a:rPr>
              <a:t> });</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"/register"</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render</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"register"</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r>
              <a:rPr lang="en-US" b="0" dirty="0" err="1">
                <a:solidFill>
                  <a:srgbClr val="E5C07B"/>
                </a:solidFill>
                <a:effectLst/>
                <a:latin typeface="Menlo" panose="020B0609030804020204" pitchFamily="49" charset="0"/>
              </a:rPr>
              <a:t>router</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get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"/login"</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req</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res</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res</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render</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"login"</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br>
              <a:rPr lang="en-US" b="0" dirty="0">
                <a:solidFill>
                  <a:srgbClr val="ABB2BF"/>
                </a:solidFill>
                <a:effectLst/>
                <a:latin typeface="Menlo" panose="020B0609030804020204" pitchFamily="49" charset="0"/>
              </a:rPr>
            </a:br>
            <a:endParaRPr lang="en-US" b="0" dirty="0">
              <a:solidFill>
                <a:srgbClr val="ABB2BF"/>
              </a:solidFill>
              <a:effectLst/>
              <a:latin typeface="Menlo" panose="020B0609030804020204" pitchFamily="49" charset="0"/>
            </a:endParaRPr>
          </a:p>
          <a:p>
            <a:pPr marL="0" indent="0">
              <a:buNone/>
            </a:pPr>
            <a:endParaRPr lang="en-US" dirty="0"/>
          </a:p>
        </p:txBody>
      </p:sp>
    </p:spTree>
    <p:extLst>
      <p:ext uri="{BB962C8B-B14F-4D97-AF65-F5344CB8AC3E}">
        <p14:creationId xmlns:p14="http://schemas.microsoft.com/office/powerpoint/2010/main" val="376826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294F-4B0D-CFA9-12FF-0B8B9AF0A7C4}"/>
              </a:ext>
            </a:extLst>
          </p:cNvPr>
          <p:cNvSpPr>
            <a:spLocks noGrp="1"/>
          </p:cNvSpPr>
          <p:nvPr>
            <p:ph type="title"/>
          </p:nvPr>
        </p:nvSpPr>
        <p:spPr/>
        <p:txBody>
          <a:bodyPr/>
          <a:lstStyle/>
          <a:p>
            <a:r>
              <a:rPr lang="en-US" dirty="0"/>
              <a:t>                    Server Side Sockets</a:t>
            </a:r>
          </a:p>
        </p:txBody>
      </p:sp>
      <p:sp>
        <p:nvSpPr>
          <p:cNvPr id="3" name="Content Placeholder 2">
            <a:extLst>
              <a:ext uri="{FF2B5EF4-FFF2-40B4-BE49-F238E27FC236}">
                <a16:creationId xmlns:a16="http://schemas.microsoft.com/office/drawing/2014/main" id="{AB1422DA-DAEC-5E89-CB57-BD03B81B588A}"/>
              </a:ext>
            </a:extLst>
          </p:cNvPr>
          <p:cNvSpPr>
            <a:spLocks noGrp="1"/>
          </p:cNvSpPr>
          <p:nvPr>
            <p:ph idx="1"/>
          </p:nvPr>
        </p:nvSpPr>
        <p:spPr/>
        <p:txBody>
          <a:bodyPr>
            <a:normAutofit fontScale="92500" lnSpcReduction="20000"/>
          </a:bodyPr>
          <a:lstStyle/>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"connection"</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socket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on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join_lobby</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data</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=&gt;</a:t>
            </a:r>
            <a:r>
              <a:rPr lang="en-US" b="0" dirty="0">
                <a:solidFill>
                  <a:srgbClr val="ABB2BF"/>
                </a:solidFill>
                <a:effectLst/>
                <a:latin typeface="Menlo" panose="020B0609030804020204" pitchFamily="49" charset="0"/>
              </a:rPr>
              <a:t> {</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update_user_list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onlineUsers</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join</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a:t>
            </a: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"lobby"</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 </a:t>
            </a:r>
            <a:r>
              <a:rPr lang="en-US" b="0" dirty="0" err="1">
                <a:solidFill>
                  <a:srgbClr val="E06C75"/>
                </a:solidFill>
                <a:effectLst/>
                <a:latin typeface="Menlo" panose="020B0609030804020204" pitchFamily="49" charset="0"/>
              </a:rPr>
              <a:t>userName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"System"</a:t>
            </a:r>
            <a:r>
              <a:rPr lang="en-US" b="0" dirty="0">
                <a:solidFill>
                  <a:srgbClr val="ABB2BF"/>
                </a:solidFill>
                <a:effectLst/>
                <a:latin typeface="Menlo" panose="020B0609030804020204" pitchFamily="49" charset="0"/>
              </a:rPr>
              <a:t>, </a:t>
            </a:r>
            <a:r>
              <a:rPr lang="en-US" b="0" dirty="0">
                <a:solidFill>
                  <a:srgbClr val="E06C75"/>
                </a:solidFill>
                <a:effectLst/>
                <a:latin typeface="Menlo" panose="020B0609030804020204" pitchFamily="49" charset="0"/>
              </a:rPr>
              <a:t>message</a:t>
            </a:r>
            <a:r>
              <a:rPr lang="en-US" b="0" dirty="0">
                <a:solidFill>
                  <a:srgbClr val="ABB2BF"/>
                </a:solidFill>
                <a:effectLst/>
                <a:latin typeface="Menlo" panose="020B0609030804020204" pitchFamily="49" charset="0"/>
              </a:rPr>
              <a:t>: </a:t>
            </a:r>
            <a:r>
              <a:rPr lang="en-US" b="0" dirty="0">
                <a:solidFill>
                  <a:srgbClr val="98C379"/>
                </a:solidFill>
                <a:effectLst/>
                <a:latin typeface="Menlo" panose="020B0609030804020204" pitchFamily="49" charset="0"/>
              </a:rPr>
              <a:t>` </a:t>
            </a:r>
            <a:r>
              <a:rPr lang="en-US" b="0" dirty="0">
                <a:solidFill>
                  <a:srgbClr val="C678DD"/>
                </a:solidFill>
                <a:effectLst/>
                <a:latin typeface="Menlo" panose="020B0609030804020204" pitchFamily="49" charset="0"/>
              </a:rPr>
              <a:t>${</a:t>
            </a:r>
            <a:r>
              <a:rPr lang="en-US" b="0" dirty="0" err="1">
                <a:solidFill>
                  <a:srgbClr val="E06C75"/>
                </a:solidFill>
                <a:effectLst/>
                <a:latin typeface="Menlo" panose="020B0609030804020204" pitchFamily="49" charset="0"/>
              </a:rPr>
              <a:t>data</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userName</a:t>
            </a:r>
            <a:r>
              <a:rPr lang="en-US" b="0" dirty="0">
                <a:solidFill>
                  <a:srgbClr val="C678DD"/>
                </a:solidFill>
                <a:effectLst/>
                <a:latin typeface="Menlo" panose="020B0609030804020204" pitchFamily="49" charset="0"/>
              </a:rPr>
              <a:t>}</a:t>
            </a:r>
            <a:r>
              <a:rPr lang="en-US" b="0" dirty="0">
                <a:solidFill>
                  <a:srgbClr val="98C379"/>
                </a:solidFill>
                <a:effectLst/>
                <a:latin typeface="Menlo" panose="020B0609030804020204" pitchFamily="49" charset="0"/>
              </a:rPr>
              <a:t> joined lobby`</a:t>
            </a:r>
            <a:r>
              <a:rPr lang="en-US" b="0" dirty="0">
                <a:solidFill>
                  <a:srgbClr val="ABB2BF"/>
                </a:solidFill>
                <a:effectLst/>
                <a:latin typeface="Menlo" panose="020B0609030804020204" pitchFamily="49" charset="0"/>
              </a:rPr>
              <a:t> });</a:t>
            </a:r>
          </a:p>
          <a:p>
            <a:r>
              <a:rPr lang="en-US" dirty="0">
                <a:solidFill>
                  <a:srgbClr val="ABB2BF"/>
                </a:solidFill>
                <a:latin typeface="Menlo" panose="020B0609030804020204" pitchFamily="49" charset="0"/>
              </a:rPr>
              <a:t>These API will start a connection, join a user to lobby, update list of online users and send an event to all users in lobby of a certain even in the chat</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130292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4074-9C95-90D9-C561-5C91B52A45A3}"/>
              </a:ext>
            </a:extLst>
          </p:cNvPr>
          <p:cNvSpPr>
            <a:spLocks noGrp="1"/>
          </p:cNvSpPr>
          <p:nvPr>
            <p:ph type="title"/>
          </p:nvPr>
        </p:nvSpPr>
        <p:spPr/>
        <p:txBody>
          <a:bodyPr/>
          <a:lstStyle/>
          <a:p>
            <a:r>
              <a:rPr lang="en-US" dirty="0"/>
              <a:t>Server Side Sockets</a:t>
            </a:r>
          </a:p>
        </p:txBody>
      </p:sp>
      <p:sp>
        <p:nvSpPr>
          <p:cNvPr id="3" name="Content Placeholder 2">
            <a:extLst>
              <a:ext uri="{FF2B5EF4-FFF2-40B4-BE49-F238E27FC236}">
                <a16:creationId xmlns:a16="http://schemas.microsoft.com/office/drawing/2014/main" id="{A0520536-D20B-AC5E-E521-A9A3A0647003}"/>
              </a:ext>
            </a:extLst>
          </p:cNvPr>
          <p:cNvSpPr>
            <a:spLocks noGrp="1"/>
          </p:cNvSpPr>
          <p:nvPr>
            <p:ph idx="1"/>
          </p:nvPr>
        </p:nvSpPr>
        <p:spPr/>
        <p:txBody>
          <a:bodyPr>
            <a:normAutofit fontScale="70000" lnSpcReduction="20000"/>
          </a:bodyPr>
          <a:lstStyle/>
          <a:p>
            <a:r>
              <a:rPr lang="en-US" b="0" dirty="0" err="1">
                <a:solidFill>
                  <a:srgbClr val="E06C75"/>
                </a:solidFill>
                <a:effectLst/>
                <a:latin typeface="Menlo" panose="020B0609030804020204" pitchFamily="49" charset="0"/>
              </a:rPr>
              <a:t>socket</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receive_message</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messageToEmit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receive message listens to fron</a:t>
            </a:r>
            <a:r>
              <a:rPr lang="en-US" dirty="0">
                <a:solidFill>
                  <a:srgbClr val="ABB2BF"/>
                </a:solidFill>
                <a:latin typeface="Menlo" panose="020B0609030804020204" pitchFamily="49" charset="0"/>
              </a:rPr>
              <a:t>t end when an user sends a message</a:t>
            </a:r>
            <a:endParaRPr lang="en-US" b="0" dirty="0">
              <a:solidFill>
                <a:srgbClr val="ABB2BF"/>
              </a:solidFill>
              <a:effectLst/>
              <a:latin typeface="Menlo" panose="020B0609030804020204" pitchFamily="49" charset="0"/>
            </a:endParaRPr>
          </a:p>
          <a:p>
            <a:r>
              <a:rPr lang="en-US" b="0" dirty="0" err="1">
                <a:solidFill>
                  <a:srgbClr val="E5C07B"/>
                </a:solidFill>
                <a:effectLst/>
                <a:latin typeface="Menlo" panose="020B0609030804020204" pitchFamily="49" charset="0"/>
              </a:rPr>
              <a:t>io</a:t>
            </a:r>
            <a:r>
              <a:rPr lang="en-US" b="0" dirty="0" err="1">
                <a:solidFill>
                  <a:srgbClr val="ABB2BF"/>
                </a:solidFill>
                <a:effectLst/>
                <a:latin typeface="Menlo" panose="020B0609030804020204" pitchFamily="49" charset="0"/>
              </a:rPr>
              <a:t>.</a:t>
            </a:r>
            <a:r>
              <a:rPr lang="en-US" b="0" dirty="0" err="1">
                <a:solidFill>
                  <a:srgbClr val="61AFEF"/>
                </a:solidFill>
                <a:effectLst/>
                <a:latin typeface="Menlo" panose="020B0609030804020204" pitchFamily="49" charset="0"/>
              </a:rPr>
              <a:t>to</a:t>
            </a:r>
            <a:r>
              <a:rPr lang="en-US" b="0" dirty="0">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socketId</a:t>
            </a:r>
            <a:r>
              <a:rPr lang="en-US" b="0" dirty="0">
                <a:solidFill>
                  <a:srgbClr val="ABB2BF"/>
                </a:solidFill>
                <a:effectLst/>
                <a:latin typeface="Menlo" panose="020B0609030804020204" pitchFamily="49" charset="0"/>
              </a:rPr>
              <a:t>).</a:t>
            </a:r>
            <a:r>
              <a:rPr lang="en-US" b="0" dirty="0">
                <a:solidFill>
                  <a:srgbClr val="61AFEF"/>
                </a:solidFill>
                <a:effectLst/>
                <a:latin typeface="Menlo" panose="020B0609030804020204" pitchFamily="49" charset="0"/>
              </a:rPr>
              <a:t>emit</a:t>
            </a:r>
            <a:r>
              <a:rPr lang="en-US" b="0" dirty="0">
                <a:solidFill>
                  <a:srgbClr val="ABB2BF"/>
                </a:solidFill>
                <a:effectLst/>
                <a:latin typeface="Menlo" panose="020B0609030804020204" pitchFamily="49" charset="0"/>
              </a:rPr>
              <a:t>(</a:t>
            </a:r>
            <a:r>
              <a:rPr lang="en-US" b="0" dirty="0">
                <a:solidFill>
                  <a:srgbClr val="98C379"/>
                </a:solidFill>
                <a:effectLst/>
                <a:latin typeface="Menlo" panose="020B0609030804020204" pitchFamily="49" charset="0"/>
              </a:rPr>
              <a:t>"</a:t>
            </a:r>
            <a:r>
              <a:rPr lang="en-US" b="0" dirty="0" err="1">
                <a:solidFill>
                  <a:srgbClr val="98C379"/>
                </a:solidFill>
                <a:effectLst/>
                <a:latin typeface="Menlo" panose="020B0609030804020204" pitchFamily="49" charset="0"/>
              </a:rPr>
              <a:t>game_start</a:t>
            </a:r>
            <a:r>
              <a:rPr lang="en-US" b="0" dirty="0">
                <a:solidFill>
                  <a:srgbClr val="98C379"/>
                </a:solidFill>
                <a:effectLst/>
                <a:latin typeface="Menlo" panose="020B0609030804020204" pitchFamily="49" charset="0"/>
              </a:rPr>
              <a:t>"</a:t>
            </a:r>
            <a:r>
              <a:rPr lang="en-US" b="0" dirty="0">
                <a:solidFill>
                  <a:srgbClr val="ABB2BF"/>
                </a:solidFill>
                <a:effectLst/>
                <a:latin typeface="Menlo" panose="020B0609030804020204" pitchFamily="49" charset="0"/>
              </a:rPr>
              <a:t>, {</a:t>
            </a:r>
          </a:p>
          <a:p>
            <a:r>
              <a:rPr lang="en-US" b="0" dirty="0" err="1">
                <a:solidFill>
                  <a:srgbClr val="E06C75"/>
                </a:solidFill>
                <a:effectLst/>
                <a:latin typeface="Menlo" panose="020B0609030804020204" pitchFamily="49" charset="0"/>
              </a:rPr>
              <a:t>gameId</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createdGame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game_id</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gameState</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playerGameState</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current_player</a:t>
            </a:r>
            <a:r>
              <a:rPr lang="en-US" b="0" dirty="0">
                <a:solidFill>
                  <a:srgbClr val="ABB2BF"/>
                </a:solidFill>
                <a:effectLst/>
                <a:latin typeface="Menlo" panose="020B0609030804020204" pitchFamily="49" charset="0"/>
              </a:rPr>
              <a:t>,</a:t>
            </a:r>
          </a:p>
          <a:p>
            <a:r>
              <a:rPr lang="en-US" b="0" dirty="0">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pot</a:t>
            </a:r>
            <a:r>
              <a:rPr lang="en-US" b="0" dirty="0">
                <a:solidFill>
                  <a:srgbClr val="ABB2BF"/>
                </a:solidFill>
                <a:effectLst/>
                <a:latin typeface="Menlo" panose="020B0609030804020204" pitchFamily="49" charset="0"/>
              </a:rPr>
              <a:t>,</a:t>
            </a:r>
          </a:p>
          <a:p>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 </a:t>
            </a:r>
            <a:r>
              <a:rPr lang="en-US" b="0" dirty="0" err="1">
                <a:solidFill>
                  <a:srgbClr val="E5C07B"/>
                </a:solidFill>
                <a:effectLst/>
                <a:latin typeface="Menlo" panose="020B0609030804020204" pitchFamily="49" charset="0"/>
              </a:rPr>
              <a:t>gameState</a:t>
            </a:r>
            <a:r>
              <a:rPr lang="en-US" b="0" dirty="0" err="1">
                <a:solidFill>
                  <a:srgbClr val="ABB2BF"/>
                </a:solidFill>
                <a:effectLst/>
                <a:latin typeface="Menlo" panose="020B0609030804020204" pitchFamily="49" charset="0"/>
              </a:rPr>
              <a:t>.</a:t>
            </a:r>
            <a:r>
              <a:rPr lang="en-US" b="0" dirty="0" err="1">
                <a:solidFill>
                  <a:srgbClr val="E06C75"/>
                </a:solidFill>
                <a:effectLst/>
                <a:latin typeface="Menlo" panose="020B0609030804020204" pitchFamily="49" charset="0"/>
              </a:rPr>
              <a:t>current_bet</a:t>
            </a:r>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a:t>
            </a:r>
          </a:p>
          <a:p>
            <a:r>
              <a:rPr lang="en-US" b="0" dirty="0">
                <a:solidFill>
                  <a:srgbClr val="ABB2BF"/>
                </a:solidFill>
                <a:effectLst/>
                <a:latin typeface="Menlo" panose="020B0609030804020204" pitchFamily="49" charset="0"/>
              </a:rPr>
              <a:t>The game state is passed to the front end once 2 users are connected</a:t>
            </a:r>
          </a:p>
          <a:p>
            <a:endParaRPr lang="en-US" dirty="0"/>
          </a:p>
        </p:txBody>
      </p:sp>
    </p:spTree>
    <p:extLst>
      <p:ext uri="{BB962C8B-B14F-4D97-AF65-F5344CB8AC3E}">
        <p14:creationId xmlns:p14="http://schemas.microsoft.com/office/powerpoint/2010/main" val="670368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5324-B11A-229C-F812-EDB98F747C6C}"/>
              </a:ext>
            </a:extLst>
          </p:cNvPr>
          <p:cNvSpPr>
            <a:spLocks noGrp="1"/>
          </p:cNvSpPr>
          <p:nvPr>
            <p:ph type="title"/>
          </p:nvPr>
        </p:nvSpPr>
        <p:spPr/>
        <p:txBody>
          <a:bodyPr/>
          <a:lstStyle/>
          <a:p>
            <a:r>
              <a:rPr lang="en-US" dirty="0"/>
              <a:t>Server Side Sockets</a:t>
            </a:r>
          </a:p>
        </p:txBody>
      </p:sp>
      <p:sp>
        <p:nvSpPr>
          <p:cNvPr id="3" name="Content Placeholder 2">
            <a:extLst>
              <a:ext uri="{FF2B5EF4-FFF2-40B4-BE49-F238E27FC236}">
                <a16:creationId xmlns:a16="http://schemas.microsoft.com/office/drawing/2014/main" id="{9BFA9795-F71E-11D1-A3A1-FE83873FEDBF}"/>
              </a:ext>
            </a:extLst>
          </p:cNvPr>
          <p:cNvSpPr>
            <a:spLocks noGrp="1"/>
          </p:cNvSpPr>
          <p:nvPr>
            <p:ph idx="1"/>
          </p:nvPr>
        </p:nvSpPr>
        <p:spPr/>
        <p:txBody>
          <a:bodyPr/>
          <a:lstStyle/>
          <a:p>
            <a:r>
              <a:rPr lang="en-US" b="0" dirty="0">
                <a:solidFill>
                  <a:srgbClr val="C678DD"/>
                </a:solidFill>
                <a:effectLst/>
                <a:latin typeface="Menlo" panose="020B0609030804020204" pitchFamily="49" charset="0"/>
              </a:rPr>
              <a:t>let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onlineUsers</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p>
          <a:p>
            <a:br>
              <a:rPr lang="en-US" b="0" dirty="0">
                <a:solidFill>
                  <a:srgbClr val="ABB2BF"/>
                </a:solidFill>
                <a:effectLst/>
                <a:latin typeface="Menlo" panose="020B0609030804020204" pitchFamily="49" charset="0"/>
              </a:rPr>
            </a:br>
            <a:r>
              <a:rPr lang="en-US" b="0" dirty="0">
                <a:solidFill>
                  <a:srgbClr val="C678DD"/>
                </a:solidFill>
                <a:effectLst/>
                <a:latin typeface="Menlo" panose="020B0609030804020204" pitchFamily="49" charset="0"/>
              </a:rPr>
              <a:t>let</a:t>
            </a:r>
            <a:r>
              <a:rPr lang="en-US" b="0" dirty="0">
                <a:solidFill>
                  <a:srgbClr val="ABB2BF"/>
                </a:solidFill>
                <a:effectLst/>
                <a:latin typeface="Menlo" panose="020B0609030804020204" pitchFamily="49" charset="0"/>
              </a:rPr>
              <a:t> </a:t>
            </a:r>
            <a:r>
              <a:rPr lang="en-US" b="0" dirty="0" err="1">
                <a:solidFill>
                  <a:srgbClr val="E06C75"/>
                </a:solidFill>
                <a:effectLst/>
                <a:latin typeface="Menlo" panose="020B0609030804020204" pitchFamily="49" charset="0"/>
              </a:rPr>
              <a:t>socketIdMap</a:t>
            </a:r>
            <a:r>
              <a:rPr lang="en-US" b="0" dirty="0">
                <a:solidFill>
                  <a:srgbClr val="ABB2BF"/>
                </a:solidFill>
                <a:effectLst/>
                <a:latin typeface="Menlo" panose="020B0609030804020204" pitchFamily="49" charset="0"/>
              </a:rPr>
              <a:t> </a:t>
            </a:r>
            <a:r>
              <a:rPr lang="en-US" b="0" dirty="0">
                <a:solidFill>
                  <a:srgbClr val="56B6C2"/>
                </a:solidFill>
                <a:effectLst/>
                <a:latin typeface="Menlo" panose="020B0609030804020204" pitchFamily="49" charset="0"/>
              </a:rPr>
              <a:t>=</a:t>
            </a:r>
            <a:r>
              <a:rPr lang="en-US" b="0" dirty="0">
                <a:solidFill>
                  <a:srgbClr val="ABB2BF"/>
                </a:solidFill>
                <a:effectLst/>
                <a:latin typeface="Menlo" panose="020B0609030804020204" pitchFamily="49" charset="0"/>
              </a:rPr>
              <a:t> </a:t>
            </a:r>
            <a:r>
              <a:rPr lang="en-US" b="0" dirty="0">
                <a:solidFill>
                  <a:srgbClr val="C678DD"/>
                </a:solidFill>
                <a:effectLst/>
                <a:latin typeface="Menlo" panose="020B0609030804020204" pitchFamily="49" charset="0"/>
              </a:rPr>
              <a:t>new</a:t>
            </a:r>
            <a:r>
              <a:rPr lang="en-US" b="0" dirty="0">
                <a:solidFill>
                  <a:srgbClr val="ABB2BF"/>
                </a:solidFill>
                <a:effectLst/>
                <a:latin typeface="Menlo" panose="020B0609030804020204" pitchFamily="49" charset="0"/>
              </a:rPr>
              <a:t> </a:t>
            </a:r>
            <a:r>
              <a:rPr lang="en-US" b="0" dirty="0">
                <a:solidFill>
                  <a:srgbClr val="E5C07B"/>
                </a:solidFill>
                <a:effectLst/>
                <a:latin typeface="Menlo" panose="020B0609030804020204" pitchFamily="49" charset="0"/>
              </a:rPr>
              <a:t>Map</a:t>
            </a:r>
            <a:r>
              <a:rPr lang="en-US" b="0" dirty="0">
                <a:solidFill>
                  <a:srgbClr val="ABB2BF"/>
                </a:solidFill>
                <a:effectLst/>
                <a:latin typeface="Menlo" panose="020B0609030804020204" pitchFamily="49" charset="0"/>
              </a:rPr>
              <a:t>();</a:t>
            </a:r>
          </a:p>
          <a:p>
            <a:r>
              <a:rPr lang="en-US" dirty="0">
                <a:solidFill>
                  <a:srgbClr val="ABB2BF"/>
                </a:solidFill>
                <a:latin typeface="Menlo" panose="020B0609030804020204" pitchFamily="49" charset="0"/>
              </a:rPr>
              <a:t>Used to keep track of the socket Id and user Id during connection and disconnection</a:t>
            </a:r>
            <a:endParaRPr lang="en-US" b="0" dirty="0">
              <a:solidFill>
                <a:srgbClr val="ABB2BF"/>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1226768928"/>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1C2432"/>
      </a:dk2>
      <a:lt2>
        <a:srgbClr val="F3F0F1"/>
      </a:lt2>
      <a:accent1>
        <a:srgbClr val="2FB595"/>
      </a:accent1>
      <a:accent2>
        <a:srgbClr val="26A9C6"/>
      </a:accent2>
      <a:accent3>
        <a:srgbClr val="3878D8"/>
      </a:accent3>
      <a:accent4>
        <a:srgbClr val="3E3CCC"/>
      </a:accent4>
      <a:accent5>
        <a:srgbClr val="7D38D8"/>
      </a:accent5>
      <a:accent6>
        <a:srgbClr val="AE26C6"/>
      </a:accent6>
      <a:hlink>
        <a:srgbClr val="BF3F5D"/>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59</TotalTime>
  <Words>1629</Words>
  <Application>Microsoft Macintosh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Menlo</vt:lpstr>
      <vt:lpstr>Walbaum Display</vt:lpstr>
      <vt:lpstr>RegattaVTI</vt:lpstr>
      <vt:lpstr>Term Project CSC 667</vt:lpstr>
      <vt:lpstr> let gameState = { isActive: true, pot: 0, current_bet: 0, dealer: null, current_player: null, players: {},};  This is the body of the game state that also holds all players in an object array   </vt:lpstr>
      <vt:lpstr>Players Game State</vt:lpstr>
      <vt:lpstr>                             API     Design</vt:lpstr>
      <vt:lpstr>                             API Design</vt:lpstr>
      <vt:lpstr>                         Api Design</vt:lpstr>
      <vt:lpstr>                    Server Side Sockets</vt:lpstr>
      <vt:lpstr>Server Side Sockets</vt:lpstr>
      <vt:lpstr>Server Side Sockets</vt:lpstr>
      <vt:lpstr>Rejoin An Active Game</vt:lpstr>
      <vt:lpstr>                    Start A New Game</vt:lpstr>
      <vt:lpstr>        Game Functionality Bet Backend</vt:lpstr>
      <vt:lpstr>   Game Functionality Fold Backend</vt:lpstr>
      <vt:lpstr>Back End Chat Message </vt:lpstr>
      <vt:lpstr>Back End Handle Disconnect</vt:lpstr>
      <vt:lpstr>                    Front End Sockets</vt:lpstr>
      <vt:lpstr>                         Front End Sockets</vt:lpstr>
      <vt:lpstr>            Game Resume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CSC 667</dc:title>
  <dc:creator>mohamed sharif</dc:creator>
  <cp:lastModifiedBy>mohamed sharif</cp:lastModifiedBy>
  <cp:revision>1</cp:revision>
  <dcterms:created xsi:type="dcterms:W3CDTF">2023-05-24T22:08:01Z</dcterms:created>
  <dcterms:modified xsi:type="dcterms:W3CDTF">2023-05-24T23:07:14Z</dcterms:modified>
</cp:coreProperties>
</file>