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56" r:id="rId5"/>
    <p:sldId id="268" r:id="rId6"/>
    <p:sldId id="269" r:id="rId7"/>
    <p:sldId id="274" r:id="rId8"/>
    <p:sldId id="257" r:id="rId9"/>
    <p:sldId id="270" r:id="rId10"/>
    <p:sldId id="272" r:id="rId11"/>
    <p:sldId id="271" r:id="rId12"/>
    <p:sldId id="258" r:id="rId13"/>
    <p:sldId id="263" r:id="rId14"/>
    <p:sldId id="273" r:id="rId15"/>
    <p:sldId id="259" r:id="rId16"/>
    <p:sldId id="262" r:id="rId17"/>
    <p:sldId id="275" r:id="rId18"/>
    <p:sldId id="260" r:id="rId19"/>
    <p:sldId id="261" r:id="rId20"/>
    <p:sldId id="276" r:id="rId21"/>
    <p:sldId id="264" r:id="rId22"/>
    <p:sldId id="277" r:id="rId23"/>
    <p:sldId id="278" r:id="rId24"/>
    <p:sldId id="265" r:id="rId25"/>
    <p:sldId id="279" r:id="rId26"/>
    <p:sldId id="266" r:id="rId27"/>
    <p:sldId id="267" r:id="rId28"/>
  </p:sldIdLst>
  <p:sldSz cx="12192000" cy="6858000"/>
  <p:notesSz cx="7102475" cy="10234613"/>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EF"/>
    <a:srgbClr val="F7C4DE"/>
    <a:srgbClr val="E0BFD6"/>
    <a:srgbClr val="E21776"/>
    <a:srgbClr val="00C7B2"/>
    <a:srgbClr val="000000"/>
    <a:srgbClr val="74003D"/>
    <a:srgbClr val="094C5F"/>
    <a:srgbClr val="912D6A"/>
    <a:srgbClr val="2D4B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94434" autoAdjust="0"/>
  </p:normalViewPr>
  <p:slideViewPr>
    <p:cSldViewPr snapToGrid="0" snapToObjects="1">
      <p:cViewPr varScale="1">
        <p:scale>
          <a:sx n="62" d="100"/>
          <a:sy n="62" d="100"/>
        </p:scale>
        <p:origin x="96" y="23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3" name="Date Placeholder 2"/>
          <p:cNvSpPr>
            <a:spLocks noGrp="1"/>
          </p:cNvSpPr>
          <p:nvPr>
            <p:ph type="dt" sz="quarter"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mn-lt"/>
                <a:ea typeface="+mn-ea"/>
                <a:cs typeface="+mn-cs"/>
              </a:defRPr>
            </a:lvl1pPr>
          </a:lstStyle>
          <a:p>
            <a:pPr>
              <a:defRPr/>
            </a:pPr>
            <a:fld id="{3D8217E5-055C-8B4C-948A-227E87179646}" type="datetimeFigureOut">
              <a:rPr lang="en-US">
                <a:latin typeface="Corbel"/>
              </a:rPr>
              <a:pPr>
                <a:defRPr/>
              </a:pPr>
              <a:t>4/22/2018</a:t>
            </a:fld>
            <a:endParaRPr lang="en-US" dirty="0">
              <a:latin typeface="Corbel"/>
            </a:endParaRPr>
          </a:p>
        </p:txBody>
      </p:sp>
      <p:sp>
        <p:nvSpPr>
          <p:cNvPr id="4" name="Footer Placeholder 3"/>
          <p:cNvSpPr>
            <a:spLocks noGrp="1"/>
          </p:cNvSpPr>
          <p:nvPr>
            <p:ph type="ftr" sz="quarter" idx="2"/>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mn-lt"/>
                <a:ea typeface="+mn-ea"/>
                <a:cs typeface="+mn-cs"/>
              </a:defRPr>
            </a:lvl1pPr>
          </a:lstStyle>
          <a:p>
            <a:pPr>
              <a:defRPr/>
            </a:pPr>
            <a:fld id="{276A7EE2-7C0B-264E-82A0-7B9E3ADFCCF3}" type="slidenum">
              <a:rPr lang="en-US">
                <a:latin typeface="Corbel"/>
              </a:rPr>
              <a:pPr>
                <a:defRPr/>
              </a:pPr>
              <a:t>‹#›</a:t>
            </a:fld>
            <a:endParaRPr lang="en-US" dirty="0">
              <a:latin typeface="Corbel"/>
            </a:endParaRPr>
          </a:p>
        </p:txBody>
      </p:sp>
    </p:spTree>
    <p:extLst>
      <p:ext uri="{BB962C8B-B14F-4D97-AF65-F5344CB8AC3E}">
        <p14:creationId xmlns:p14="http://schemas.microsoft.com/office/powerpoint/2010/main" val="1842032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3" name="Date Placeholder 2"/>
          <p:cNvSpPr>
            <a:spLocks noGrp="1"/>
          </p:cNvSpPr>
          <p:nvPr>
            <p:ph type="dt"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Corbel"/>
                <a:ea typeface="+mn-ea"/>
                <a:cs typeface="+mn-cs"/>
              </a:defRPr>
            </a:lvl1pPr>
          </a:lstStyle>
          <a:p>
            <a:pPr>
              <a:defRPr/>
            </a:pPr>
            <a:fld id="{61F5205D-2639-B948-A803-C6A4E0194457}" type="datetimeFigureOut">
              <a:rPr lang="en-US" smtClean="0"/>
              <a:pPr>
                <a:defRPr/>
              </a:pPr>
              <a:t>4/22/2018</a:t>
            </a:fld>
            <a:endParaRPr lang="en-US" dirty="0"/>
          </a:p>
        </p:txBody>
      </p:sp>
      <p:sp>
        <p:nvSpPr>
          <p:cNvPr id="4" name="Slide Image Placehold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pPr lvl="0"/>
            <a:endParaRPr lang="en-US" noProof="0" dirty="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9066" tIns="49533" rIns="99066" bIns="49533" rtlCol="0"/>
          <a:lstStyle/>
          <a:p>
            <a:pPr lvl="0"/>
            <a:r>
              <a:rPr lang="fi-FI" noProof="0" dirty="0" err="1" smtClean="0"/>
              <a:t>Click</a:t>
            </a:r>
            <a:r>
              <a:rPr lang="fi-FI" noProof="0" dirty="0" smtClean="0"/>
              <a:t> to </a:t>
            </a:r>
            <a:r>
              <a:rPr lang="fi-FI" noProof="0" dirty="0" err="1" smtClean="0"/>
              <a:t>edit</a:t>
            </a:r>
            <a:r>
              <a:rPr lang="fi-FI" noProof="0" dirty="0" smtClean="0"/>
              <a:t> </a:t>
            </a:r>
            <a:r>
              <a:rPr lang="fi-FI" noProof="0" dirty="0" err="1" smtClean="0"/>
              <a:t>Master</a:t>
            </a:r>
            <a:r>
              <a:rPr lang="fi-FI" noProof="0" dirty="0" smtClean="0"/>
              <a:t> </a:t>
            </a:r>
            <a:r>
              <a:rPr lang="fi-FI" noProof="0" dirty="0" err="1" smtClean="0"/>
              <a:t>text</a:t>
            </a:r>
            <a:r>
              <a:rPr lang="fi-FI" noProof="0" dirty="0" smtClean="0"/>
              <a:t> </a:t>
            </a:r>
            <a:r>
              <a:rPr lang="fi-FI" noProof="0" dirty="0" err="1" smtClean="0"/>
              <a:t>styles</a:t>
            </a:r>
            <a:endParaRPr lang="fi-FI" noProof="0" dirty="0" smtClean="0"/>
          </a:p>
          <a:p>
            <a:pPr lvl="1"/>
            <a:r>
              <a:rPr lang="fi-FI" noProof="0" dirty="0" smtClean="0"/>
              <a:t>Second </a:t>
            </a:r>
            <a:r>
              <a:rPr lang="fi-FI" noProof="0" dirty="0" err="1" smtClean="0"/>
              <a:t>level</a:t>
            </a:r>
            <a:endParaRPr lang="fi-FI" noProof="0" dirty="0" smtClean="0"/>
          </a:p>
          <a:p>
            <a:pPr lvl="2"/>
            <a:r>
              <a:rPr lang="fi-FI" noProof="0" dirty="0" smtClean="0"/>
              <a:t>Third </a:t>
            </a:r>
            <a:r>
              <a:rPr lang="fi-FI" noProof="0" dirty="0" err="1" smtClean="0"/>
              <a:t>level</a:t>
            </a:r>
            <a:endParaRPr lang="fi-FI" noProof="0" dirty="0" smtClean="0"/>
          </a:p>
          <a:p>
            <a:pPr lvl="3"/>
            <a:r>
              <a:rPr lang="fi-FI" noProof="0" dirty="0" err="1" smtClean="0"/>
              <a:t>Fourth</a:t>
            </a:r>
            <a:r>
              <a:rPr lang="fi-FI" noProof="0" dirty="0" smtClean="0"/>
              <a:t> </a:t>
            </a:r>
            <a:r>
              <a:rPr lang="fi-FI" noProof="0" dirty="0" err="1" smtClean="0"/>
              <a:t>level</a:t>
            </a:r>
            <a:endParaRPr lang="fi-FI" noProof="0" dirty="0" smtClean="0"/>
          </a:p>
          <a:p>
            <a:pPr lvl="4"/>
            <a:r>
              <a:rPr lang="fi-FI" noProof="0" dirty="0" err="1" smtClean="0"/>
              <a:t>Fifth</a:t>
            </a:r>
            <a:r>
              <a:rPr lang="fi-FI" noProof="0" dirty="0" smtClean="0"/>
              <a:t> </a:t>
            </a:r>
            <a:r>
              <a:rPr lang="fi-FI" noProof="0" dirty="0" err="1" smtClean="0"/>
              <a:t>level</a:t>
            </a:r>
            <a:endParaRPr lang="en-US" noProof="0" dirty="0"/>
          </a:p>
        </p:txBody>
      </p:sp>
      <p:sp>
        <p:nvSpPr>
          <p:cNvPr id="6" name="Footer Placeholder 5"/>
          <p:cNvSpPr>
            <a:spLocks noGrp="1"/>
          </p:cNvSpPr>
          <p:nvPr>
            <p:ph type="ftr" sz="quarter" idx="4"/>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Corbel"/>
                <a:ea typeface="+mn-ea"/>
                <a:cs typeface="+mn-cs"/>
              </a:defRPr>
            </a:lvl1pPr>
          </a:lstStyle>
          <a:p>
            <a:pPr>
              <a:defRPr/>
            </a:pPr>
            <a:fld id="{BE4ECE71-DADD-A94D-928E-31D778B1F7AC}" type="slidenum">
              <a:rPr lang="en-US" smtClean="0"/>
              <a:pPr>
                <a:defRPr/>
              </a:pPr>
              <a:t>‹#›</a:t>
            </a:fld>
            <a:endParaRPr lang="en-US" dirty="0"/>
          </a:p>
        </p:txBody>
      </p:sp>
    </p:spTree>
    <p:extLst>
      <p:ext uri="{BB962C8B-B14F-4D97-AF65-F5344CB8AC3E}">
        <p14:creationId xmlns:p14="http://schemas.microsoft.com/office/powerpoint/2010/main" val="35949183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Corbel"/>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Corbel"/>
        <a:ea typeface="ＭＳ Ｐゴシック" charset="0"/>
        <a:cs typeface="+mn-cs"/>
      </a:defRPr>
    </a:lvl2pPr>
    <a:lvl3pPr marL="914400" algn="l" defTabSz="457200" rtl="0" fontAlgn="base">
      <a:spcBef>
        <a:spcPct val="30000"/>
      </a:spcBef>
      <a:spcAft>
        <a:spcPct val="0"/>
      </a:spcAft>
      <a:defRPr sz="1200" kern="1200">
        <a:solidFill>
          <a:schemeClr val="tx1"/>
        </a:solidFill>
        <a:latin typeface="Corbel"/>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Corbel"/>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Corbel"/>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4ECE71-DADD-A94D-928E-31D778B1F7AC}" type="slidenum">
              <a:rPr lang="en-US" smtClean="0"/>
              <a:pPr>
                <a:defRPr/>
              </a:pPr>
              <a:t>2</a:t>
            </a:fld>
            <a:endParaRPr lang="en-US" dirty="0"/>
          </a:p>
        </p:txBody>
      </p:sp>
    </p:spTree>
    <p:extLst>
      <p:ext uri="{BB962C8B-B14F-4D97-AF65-F5344CB8AC3E}">
        <p14:creationId xmlns:p14="http://schemas.microsoft.com/office/powerpoint/2010/main" val="2154460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4ECE71-DADD-A94D-928E-31D778B1F7AC}" type="slidenum">
              <a:rPr lang="en-US" smtClean="0"/>
              <a:pPr>
                <a:defRPr/>
              </a:pPr>
              <a:t>5</a:t>
            </a:fld>
            <a:endParaRPr lang="en-US" dirty="0"/>
          </a:p>
        </p:txBody>
      </p:sp>
    </p:spTree>
    <p:extLst>
      <p:ext uri="{BB962C8B-B14F-4D97-AF65-F5344CB8AC3E}">
        <p14:creationId xmlns:p14="http://schemas.microsoft.com/office/powerpoint/2010/main" val="39322441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5.jpg"/><Relationship Id="rId4"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 Id="rId5" Type="http://schemas.openxmlformats.org/officeDocument/2006/relationships/image" Target="../media/image23.jpg"/><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facebook.com/CSCf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FIN">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a:t>
            </a:r>
            <a:r>
              <a:rPr lang="fi-FI" sz="1500" i="1" spc="20" dirty="0" smtClean="0">
                <a:solidFill>
                  <a:schemeClr val="bg1"/>
                </a:solidFill>
                <a:latin typeface="Corbel"/>
              </a:rPr>
              <a:t> Suomalainen tutkimuksen, koulutuksen, kulttuurin ja julkishallinnon ICT-osaamiskeskus</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679912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wo_Pictures">
    <p:spTree>
      <p:nvGrpSpPr>
        <p:cNvPr id="1" name=""/>
        <p:cNvGrpSpPr/>
        <p:nvPr/>
      </p:nvGrpSpPr>
      <p:grpSpPr>
        <a:xfrm>
          <a:off x="0" y="0"/>
          <a:ext cx="0" cy="0"/>
          <a:chOff x="0" y="0"/>
          <a:chExt cx="0" cy="0"/>
        </a:xfrm>
      </p:grpSpPr>
      <p:sp>
        <p:nvSpPr>
          <p:cNvPr id="13" name="Title 1"/>
          <p:cNvSpPr>
            <a:spLocks noGrp="1"/>
          </p:cNvSpPr>
          <p:nvPr>
            <p:ph type="title"/>
          </p:nvPr>
        </p:nvSpPr>
        <p:spPr>
          <a:xfrm>
            <a:off x="609600" y="274637"/>
            <a:ext cx="10302992"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4"/>
            <a:ext cx="4926072" cy="4020841"/>
          </a:xfrm>
        </p:spPr>
        <p:txBody>
          <a:bodyPr rtlCol="0">
            <a:normAutofit/>
          </a:bodyPr>
          <a:lstStyle/>
          <a:p>
            <a:pPr lvl="0"/>
            <a:r>
              <a:rPr lang="en-US" noProof="0" smtClean="0"/>
              <a:t>Click icon to add picture</a:t>
            </a:r>
            <a:endParaRPr lang="en-US" noProof="0" dirty="0"/>
          </a:p>
        </p:txBody>
      </p:sp>
      <p:sp>
        <p:nvSpPr>
          <p:cNvPr id="8" name="Picture Placeholder 2"/>
          <p:cNvSpPr>
            <a:spLocks noGrp="1"/>
          </p:cNvSpPr>
          <p:nvPr>
            <p:ph type="pic" sz="quarter" idx="14"/>
          </p:nvPr>
        </p:nvSpPr>
        <p:spPr>
          <a:xfrm>
            <a:off x="5986520" y="1600203"/>
            <a:ext cx="4926072" cy="4020843"/>
          </a:xfrm>
        </p:spPr>
        <p:txBody>
          <a:bodyPr rtlCol="0">
            <a:normAutofit/>
          </a:bodyPr>
          <a:lstStyle/>
          <a:p>
            <a:pPr lvl="0"/>
            <a:r>
              <a:rPr lang="en-US" noProof="0" smtClean="0"/>
              <a:t>Click icon to add picture</a:t>
            </a:r>
            <a:endParaRPr lang="en-US" noProof="0" dirty="0"/>
          </a:p>
        </p:txBody>
      </p:sp>
      <p:sp>
        <p:nvSpPr>
          <p:cNvPr id="9" name="Text Placeholder 3"/>
          <p:cNvSpPr>
            <a:spLocks noGrp="1"/>
          </p:cNvSpPr>
          <p:nvPr>
            <p:ph type="body" sz="half" idx="2"/>
          </p:nvPr>
        </p:nvSpPr>
        <p:spPr>
          <a:xfrm>
            <a:off x="609602"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15"/>
          </p:nvPr>
        </p:nvSpPr>
        <p:spPr>
          <a:xfrm>
            <a:off x="5986520"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4"/>
          <p:cNvSpPr>
            <a:spLocks noGrp="1"/>
          </p:cNvSpPr>
          <p:nvPr>
            <p:ph type="dt" sz="half" idx="16"/>
          </p:nvPr>
        </p:nvSpPr>
        <p:spPr/>
        <p:txBody>
          <a:bodyPr/>
          <a:lstStyle>
            <a:lvl1pPr>
              <a:defRPr/>
            </a:lvl1pPr>
          </a:lstStyle>
          <a:p>
            <a:pPr>
              <a:defRPr/>
            </a:pPr>
            <a:r>
              <a:rPr lang="fi-FI" smtClean="0"/>
              <a:t>2018-04-23</a:t>
            </a:r>
            <a:endParaRPr lang="en-US"/>
          </a:p>
        </p:txBody>
      </p:sp>
      <p:sp>
        <p:nvSpPr>
          <p:cNvPr id="12" name="Footer Placeholder 5"/>
          <p:cNvSpPr>
            <a:spLocks noGrp="1"/>
          </p:cNvSpPr>
          <p:nvPr>
            <p:ph type="ftr" sz="quarter" idx="17"/>
          </p:nvPr>
        </p:nvSpPr>
        <p:spPr/>
        <p:txBody>
          <a:bodyPr/>
          <a:lstStyle>
            <a:lvl1pPr>
              <a:defRPr/>
            </a:lvl1pPr>
          </a:lstStyle>
          <a:p>
            <a:pPr>
              <a:defRPr/>
            </a:pPr>
            <a:endParaRPr lang="en-US" dirty="0"/>
          </a:p>
        </p:txBody>
      </p:sp>
      <p:sp>
        <p:nvSpPr>
          <p:cNvPr id="14" name="Slide Number Placeholder 6"/>
          <p:cNvSpPr>
            <a:spLocks noGrp="1"/>
          </p:cNvSpPr>
          <p:nvPr>
            <p:ph type="sldNum" sz="quarter" idx="18"/>
          </p:nvPr>
        </p:nvSpPr>
        <p:spPr/>
        <p:txBody>
          <a:bodyPr/>
          <a:lstStyle>
            <a:lvl1pPr>
              <a:defRPr/>
            </a:lvl1pPr>
          </a:lstStyle>
          <a:p>
            <a:pPr>
              <a:defRPr/>
            </a:pPr>
            <a:fld id="{5D74D54A-0DF6-8C4C-B4B0-A59271428757}" type="slidenum">
              <a:rPr lang="en-US"/>
              <a:pPr>
                <a:defRPr/>
              </a:pPr>
              <a:t>‹#›</a:t>
            </a:fld>
            <a:endParaRPr lang="en-US"/>
          </a:p>
        </p:txBody>
      </p:sp>
    </p:spTree>
    <p:extLst>
      <p:ext uri="{BB962C8B-B14F-4D97-AF65-F5344CB8AC3E}">
        <p14:creationId xmlns:p14="http://schemas.microsoft.com/office/powerpoint/2010/main" val="217143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6"/>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fi-FI" smtClean="0"/>
              <a:t>2018-04-23</a:t>
            </a: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904AECE2-4FEC-F84E-9F5B-0B12D5BA50F4}" type="slidenum">
              <a:rPr lang="en-US"/>
              <a:pPr>
                <a:defRPr/>
              </a:pPr>
              <a:t>‹#›</a:t>
            </a:fld>
            <a:endParaRPr lang="en-US"/>
          </a:p>
        </p:txBody>
      </p:sp>
    </p:spTree>
    <p:extLst>
      <p:ext uri="{BB962C8B-B14F-4D97-AF65-F5344CB8AC3E}">
        <p14:creationId xmlns:p14="http://schemas.microsoft.com/office/powerpoint/2010/main" val="228046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3" descr="pohja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2018-04-23</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65885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3" descr="pohja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2018-04-23</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10" name="Group 9"/>
          <p:cNvGrpSpPr/>
          <p:nvPr userDrawn="1"/>
        </p:nvGrpSpPr>
        <p:grpSpPr>
          <a:xfrm>
            <a:off x="11146557" y="371002"/>
            <a:ext cx="630858" cy="400707"/>
            <a:chOff x="3018474" y="609992"/>
            <a:chExt cx="2171462" cy="1379264"/>
          </a:xfrm>
        </p:grpSpPr>
        <p:sp>
          <p:nvSpPr>
            <p:cNvPr id="11"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2"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3"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325065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3" descr="pohj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2018-04-23</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136144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5" name="Date Placeholder 4"/>
          <p:cNvSpPr>
            <a:spLocks noGrp="1"/>
          </p:cNvSpPr>
          <p:nvPr>
            <p:ph type="dt" sz="half" idx="10"/>
          </p:nvPr>
        </p:nvSpPr>
        <p:spPr/>
        <p:txBody>
          <a:bodyPr/>
          <a:lstStyle>
            <a:lvl1pPr>
              <a:defRPr/>
            </a:lvl1pPr>
          </a:lstStyle>
          <a:p>
            <a:pPr>
              <a:defRPr/>
            </a:pPr>
            <a:r>
              <a:rPr lang="fi-FI" smtClean="0"/>
              <a:t>2018-04-23</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A5756BC4-7622-6C47-9BD2-A0A701A3F478}" type="slidenum">
              <a:rPr lang="en-US"/>
              <a:pPr>
                <a:defRPr/>
              </a:pPr>
              <a:t>‹#›</a:t>
            </a:fld>
            <a:endParaRPr lang="en-US"/>
          </a:p>
        </p:txBody>
      </p:sp>
    </p:spTree>
    <p:extLst>
      <p:ext uri="{BB962C8B-B14F-4D97-AF65-F5344CB8AC3E}">
        <p14:creationId xmlns:p14="http://schemas.microsoft.com/office/powerpoint/2010/main" val="236989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2018-04-23</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30898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3" name="Picture 2" descr="pohja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262140" y="57404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2018-04-23</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78895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pic>
        <p:nvPicPr>
          <p:cNvPr id="2" name="Picture 1" descr="pohja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692900"/>
          </a:xfrm>
          <a:prstGeom prst="rect">
            <a:avLst/>
          </a:prstGeom>
        </p:spPr>
      </p:pic>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2018-04-23</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6164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pic>
        <p:nvPicPr>
          <p:cNvPr id="2" name="Picture 1" descr="pohja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8"/>
            <a:ext cx="12192000" cy="6705600"/>
          </a:xfrm>
          <a:prstGeom prst="rect">
            <a:avLst/>
          </a:prstGeom>
        </p:spPr>
      </p:pic>
      <p:sp>
        <p:nvSpPr>
          <p:cNvPr id="8" name="Content Placeholder 2"/>
          <p:cNvSpPr>
            <a:spLocks noGrp="1"/>
          </p:cNvSpPr>
          <p:nvPr>
            <p:ph idx="13"/>
          </p:nvPr>
        </p:nvSpPr>
        <p:spPr>
          <a:xfrm>
            <a:off x="60960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2018-04-23</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21818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ENG">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Finnish research, education, culture </a:t>
            </a:r>
            <a:r>
              <a:rPr lang="en-US" sz="1500" i="1" spc="20" dirty="0">
                <a:solidFill>
                  <a:schemeClr val="bg1"/>
                </a:solidFill>
                <a:latin typeface="Corbel"/>
              </a:rPr>
              <a:t>and </a:t>
            </a:r>
            <a:r>
              <a:rPr lang="en-US" sz="1500" i="1" spc="20" dirty="0" smtClean="0">
                <a:solidFill>
                  <a:schemeClr val="bg1"/>
                </a:solidFill>
                <a:latin typeface="Corbel"/>
              </a:rPr>
              <a:t>public </a:t>
            </a:r>
            <a:r>
              <a:rPr lang="en-US" sz="1500" i="1" spc="20" dirty="0">
                <a:solidFill>
                  <a:schemeClr val="bg1"/>
                </a:solidFill>
                <a:latin typeface="Corbel"/>
              </a:rPr>
              <a:t>administration ICT knowledge </a:t>
            </a:r>
            <a:r>
              <a:rPr lang="en-US" sz="1500" i="1" spc="20" dirty="0" smtClean="0">
                <a:solidFill>
                  <a:schemeClr val="bg1"/>
                </a:solidFill>
                <a:latin typeface="Corbel"/>
              </a:rPr>
              <a:t>center</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1877264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2" name="Picture 1" descr="pohja_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68886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2018-04-23</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825044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Välisivu_1">
    <p:spTree>
      <p:nvGrpSpPr>
        <p:cNvPr id="1" name=""/>
        <p:cNvGrpSpPr/>
        <p:nvPr/>
      </p:nvGrpSpPr>
      <p:grpSpPr>
        <a:xfrm>
          <a:off x="0" y="0"/>
          <a:ext cx="0" cy="0"/>
          <a:chOff x="0" y="0"/>
          <a:chExt cx="0" cy="0"/>
        </a:xfrm>
      </p:grpSpPr>
      <p:pic>
        <p:nvPicPr>
          <p:cNvPr id="12" name="Picture 11" descr="Kuv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0215" y="4522183"/>
            <a:ext cx="3081783" cy="2171700"/>
          </a:xfrm>
          <a:prstGeom prst="rect">
            <a:avLst/>
          </a:prstGeom>
        </p:spPr>
      </p:pic>
      <p:pic>
        <p:nvPicPr>
          <p:cNvPr id="11" name="Picture 10" descr="Kuva_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10215" y="2289007"/>
            <a:ext cx="3081784" cy="2224860"/>
          </a:xfrm>
          <a:prstGeom prst="rect">
            <a:avLst/>
          </a:prstGeom>
        </p:spPr>
      </p:pic>
      <p:pic>
        <p:nvPicPr>
          <p:cNvPr id="9" name="Picture 8" descr="background_image_dna_jyrki_muok.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2280871"/>
            <a:ext cx="6083301" cy="4514305"/>
          </a:xfrm>
          <a:prstGeom prst="rect">
            <a:avLst/>
          </a:prstGeom>
        </p:spPr>
      </p:pic>
      <p:sp>
        <p:nvSpPr>
          <p:cNvPr id="4" name="Rectangle 3"/>
          <p:cNvSpPr/>
          <p:nvPr userDrawn="1"/>
        </p:nvSpPr>
        <p:spPr>
          <a:xfrm>
            <a:off x="0" y="0"/>
            <a:ext cx="12192000" cy="22913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grpSp>
        <p:nvGrpSpPr>
          <p:cNvPr id="5" name="Group 4"/>
          <p:cNvGrpSpPr/>
          <p:nvPr userDrawn="1"/>
        </p:nvGrpSpPr>
        <p:grpSpPr>
          <a:xfrm>
            <a:off x="9110217" y="4499066"/>
            <a:ext cx="3081782" cy="45719"/>
            <a:chOff x="8907235" y="2232185"/>
            <a:chExt cx="3284765" cy="56821"/>
          </a:xfrm>
        </p:grpSpPr>
        <p:sp>
          <p:nvSpPr>
            <p:cNvPr id="14" name="Rectangle 1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5" name="Rectangle 1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6" name="Rectangle 1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7" name="Rectangle 1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pic>
        <p:nvPicPr>
          <p:cNvPr id="22" name="Picture Placeholder 34"/>
          <p:cNvPicPr>
            <a:picLocks noChangeAspect="1"/>
          </p:cNvPicPr>
          <p:nvPr userDrawn="1"/>
        </p:nvPicPr>
        <p:blipFill>
          <a:blip r:embed="rId5">
            <a:extLst>
              <a:ext uri="{28A0092B-C50C-407E-A947-70E740481C1C}">
                <a14:useLocalDpi xmlns:a14="http://schemas.microsoft.com/office/drawing/2010/main" val="0"/>
              </a:ext>
            </a:extLst>
          </a:blip>
          <a:srcRect l="7037" r="7037"/>
          <a:stretch>
            <a:fillRect/>
          </a:stretch>
        </p:blipFill>
        <p:spPr bwMode="auto">
          <a:xfrm>
            <a:off x="6076947" y="2288569"/>
            <a:ext cx="3038400" cy="44206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2384306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Välisivu_1">
    <p:spTree>
      <p:nvGrpSpPr>
        <p:cNvPr id="1" name=""/>
        <p:cNvGrpSpPr/>
        <p:nvPr/>
      </p:nvGrpSpPr>
      <p:grpSpPr>
        <a:xfrm>
          <a:off x="0" y="0"/>
          <a:ext cx="0" cy="0"/>
          <a:chOff x="0" y="0"/>
          <a:chExt cx="0" cy="0"/>
        </a:xfrm>
      </p:grpSpPr>
      <p:pic>
        <p:nvPicPr>
          <p:cNvPr id="3" name="Picture 2" descr="shutterstock_210058714_muo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80870"/>
            <a:ext cx="6297386" cy="4482257"/>
          </a:xfrm>
          <a:prstGeom prst="rect">
            <a:avLst/>
          </a:prstGeom>
        </p:spPr>
      </p:pic>
      <p:pic>
        <p:nvPicPr>
          <p:cNvPr id="5" name="Picture 4" descr="Kuva_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3299" y="2258784"/>
            <a:ext cx="3100387" cy="2322343"/>
          </a:xfrm>
          <a:prstGeom prst="rect">
            <a:avLst/>
          </a:prstGeom>
        </p:spPr>
      </p:pic>
      <p:pic>
        <p:nvPicPr>
          <p:cNvPr id="12" name="Picture 11" descr="Kuva_5.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3299" y="4544785"/>
            <a:ext cx="3100387" cy="2149096"/>
          </a:xfrm>
          <a:prstGeom prst="rect">
            <a:avLst/>
          </a:prstGeom>
        </p:spPr>
      </p:pic>
      <p:pic>
        <p:nvPicPr>
          <p:cNvPr id="13" name="Picture 12" descr="Kuva_6.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6" y="2291367"/>
            <a:ext cx="3081784" cy="2253418"/>
          </a:xfrm>
          <a:prstGeom prst="rect">
            <a:avLst/>
          </a:prstGeom>
        </p:spPr>
      </p:pic>
      <p:pic>
        <p:nvPicPr>
          <p:cNvPr id="18" name="Picture 17" descr="Kuva_7.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44785"/>
            <a:ext cx="3081784" cy="2149096"/>
          </a:xfrm>
          <a:prstGeom prst="rect">
            <a:avLst/>
          </a:prstGeom>
        </p:spPr>
      </p:pic>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26" name="Rectangle 25"/>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9" name="Group 28"/>
          <p:cNvGrpSpPr/>
          <p:nvPr userDrawn="1"/>
        </p:nvGrpSpPr>
        <p:grpSpPr>
          <a:xfrm>
            <a:off x="9110217" y="4499066"/>
            <a:ext cx="3081782" cy="45719"/>
            <a:chOff x="8907235" y="2232185"/>
            <a:chExt cx="3284765" cy="56821"/>
          </a:xfrm>
        </p:grpSpPr>
        <p:sp>
          <p:nvSpPr>
            <p:cNvPr id="30" name="Rectangle 29"/>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2" name="Rectangle 31"/>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3" name="Rectangle 32"/>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977284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Välisivu_1">
    <p:spTree>
      <p:nvGrpSpPr>
        <p:cNvPr id="1" name=""/>
        <p:cNvGrpSpPr/>
        <p:nvPr/>
      </p:nvGrpSpPr>
      <p:grpSpPr>
        <a:xfrm>
          <a:off x="0" y="0"/>
          <a:ext cx="0" cy="0"/>
          <a:chOff x="0" y="0"/>
          <a:chExt cx="0" cy="0"/>
        </a:xfrm>
      </p:grpSpPr>
      <p:pic>
        <p:nvPicPr>
          <p:cNvPr id="16" name="Picture 15" descr="CSC_03 copy.jpg"/>
          <p:cNvPicPr>
            <a:picLocks noChangeAspect="1"/>
          </p:cNvPicPr>
          <p:nvPr userDrawn="1"/>
        </p:nvPicPr>
        <p:blipFill rotWithShape="1">
          <a:blip r:embed="rId2">
            <a:extLst>
              <a:ext uri="{28A0092B-C50C-407E-A947-70E740481C1C}">
                <a14:useLocalDpi xmlns:a14="http://schemas.microsoft.com/office/drawing/2010/main" val="0"/>
              </a:ext>
            </a:extLst>
          </a:blip>
          <a:srcRect r="3221" b="2403"/>
          <a:stretch/>
        </p:blipFill>
        <p:spPr>
          <a:xfrm>
            <a:off x="9006014" y="4537551"/>
            <a:ext cx="3195637" cy="2156937"/>
          </a:xfrm>
          <a:prstGeom prst="rect">
            <a:avLst/>
          </a:prstGeom>
        </p:spPr>
      </p:pic>
      <p:pic>
        <p:nvPicPr>
          <p:cNvPr id="17" name="Picture 16" descr="CSC_17 copy_green_group.jpg"/>
          <p:cNvPicPr>
            <a:picLocks noChangeAspect="1"/>
          </p:cNvPicPr>
          <p:nvPr userDrawn="1"/>
        </p:nvPicPr>
        <p:blipFill rotWithShape="1">
          <a:blip r:embed="rId3">
            <a:extLst>
              <a:ext uri="{28A0092B-C50C-407E-A947-70E740481C1C}">
                <a14:useLocalDpi xmlns:a14="http://schemas.microsoft.com/office/drawing/2010/main" val="0"/>
              </a:ext>
            </a:extLst>
          </a:blip>
          <a:srcRect r="7961"/>
          <a:stretch/>
        </p:blipFill>
        <p:spPr>
          <a:xfrm>
            <a:off x="0" y="2289005"/>
            <a:ext cx="6086728" cy="4415373"/>
          </a:xfrm>
          <a:prstGeom prst="rect">
            <a:avLst/>
          </a:prstGeom>
        </p:spPr>
      </p:pic>
      <p:pic>
        <p:nvPicPr>
          <p:cNvPr id="12" name="Picture 11" descr="Kuva_1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26086" y="2276566"/>
            <a:ext cx="3265914" cy="2222500"/>
          </a:xfrm>
          <a:prstGeom prst="rect">
            <a:avLst/>
          </a:prstGeom>
        </p:spPr>
      </p:pic>
      <p:sp>
        <p:nvSpPr>
          <p:cNvPr id="4" name="Rectangle 3"/>
          <p:cNvSpPr/>
          <p:nvPr userDrawn="1"/>
        </p:nvSpPr>
        <p:spPr>
          <a:xfrm>
            <a:off x="0" y="0"/>
            <a:ext cx="12192000" cy="229136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1" name="Rectangle 20"/>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pic>
        <p:nvPicPr>
          <p:cNvPr id="10" name="Picture 9" descr="Kuva_9.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76949" y="2284778"/>
            <a:ext cx="3033268" cy="4419600"/>
          </a:xfrm>
          <a:prstGeom prst="rect">
            <a:avLst/>
          </a:prstGeom>
        </p:spPr>
      </p:pic>
    </p:spTree>
    <p:extLst>
      <p:ext uri="{BB962C8B-B14F-4D97-AF65-F5344CB8AC3E}">
        <p14:creationId xmlns:p14="http://schemas.microsoft.com/office/powerpoint/2010/main" val="1079978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Välisivu_1">
    <p:spTree>
      <p:nvGrpSpPr>
        <p:cNvPr id="1" name=""/>
        <p:cNvGrpSpPr/>
        <p:nvPr/>
      </p:nvGrpSpPr>
      <p:grpSpPr>
        <a:xfrm>
          <a:off x="0" y="0"/>
          <a:ext cx="0" cy="0"/>
          <a:chOff x="0" y="0"/>
          <a:chExt cx="0" cy="0"/>
        </a:xfrm>
      </p:grpSpPr>
      <p:pic>
        <p:nvPicPr>
          <p:cNvPr id="17" name="Picture 16" descr="sininen_ppt_pohjaan_V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9515" y="4531502"/>
            <a:ext cx="3263187" cy="2174098"/>
          </a:xfrm>
          <a:prstGeom prst="rect">
            <a:avLst/>
          </a:prstGeom>
        </p:spPr>
      </p:pic>
      <p:pic>
        <p:nvPicPr>
          <p:cNvPr id="19" name="Picture 18" descr="Kuva_1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504454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Välisivu_1">
    <p:spTree>
      <p:nvGrpSpPr>
        <p:cNvPr id="1" name=""/>
        <p:cNvGrpSpPr/>
        <p:nvPr/>
      </p:nvGrpSpPr>
      <p:grpSpPr>
        <a:xfrm>
          <a:off x="0" y="0"/>
          <a:ext cx="0" cy="0"/>
          <a:chOff x="0" y="0"/>
          <a:chExt cx="0" cy="0"/>
        </a:xfrm>
      </p:grpSpPr>
      <p:pic>
        <p:nvPicPr>
          <p:cNvPr id="19" name="Picture 18" descr="Kuva_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1" name="Picture 20" descr="Kuva_1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6949" y="4509482"/>
            <a:ext cx="3106738" cy="2207003"/>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124010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Välisivu_1_omat kuva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289175"/>
            <a:ext cx="6076950" cy="4405313"/>
          </a:xfrm>
        </p:spPr>
        <p:txBody>
          <a:bodyPr/>
          <a:lstStyle/>
          <a:p>
            <a:r>
              <a:rPr lang="en-US" smtClean="0"/>
              <a:t>Click icon to add picture</a:t>
            </a:r>
            <a:endParaRPr lang="en-US"/>
          </a:p>
        </p:txBody>
      </p:sp>
      <p:sp>
        <p:nvSpPr>
          <p:cNvPr id="20" name="Picture Placeholder 8"/>
          <p:cNvSpPr>
            <a:spLocks noGrp="1"/>
          </p:cNvSpPr>
          <p:nvPr>
            <p:ph type="pic" sz="quarter" idx="11"/>
          </p:nvPr>
        </p:nvSpPr>
        <p:spPr>
          <a:xfrm>
            <a:off x="6076947" y="2288569"/>
            <a:ext cx="3033269" cy="4413153"/>
          </a:xfrm>
        </p:spPr>
        <p:txBody>
          <a:bodyPr/>
          <a:lstStyle/>
          <a:p>
            <a:r>
              <a:rPr lang="en-US" smtClean="0"/>
              <a:t>Click icon to add picture</a:t>
            </a:r>
            <a:endParaRPr lang="en-US" dirty="0"/>
          </a:p>
        </p:txBody>
      </p:sp>
      <p:sp>
        <p:nvSpPr>
          <p:cNvPr id="21" name="Picture Placeholder 8"/>
          <p:cNvSpPr>
            <a:spLocks noGrp="1"/>
          </p:cNvSpPr>
          <p:nvPr>
            <p:ph type="pic" sz="quarter" idx="12"/>
          </p:nvPr>
        </p:nvSpPr>
        <p:spPr>
          <a:xfrm>
            <a:off x="9110216" y="2288569"/>
            <a:ext cx="3081783" cy="2210497"/>
          </a:xfrm>
        </p:spPr>
        <p:txBody>
          <a:bodyPr/>
          <a:lstStyle/>
          <a:p>
            <a:r>
              <a:rPr lang="en-US" smtClean="0"/>
              <a:t>Click icon to add picture</a:t>
            </a:r>
            <a:endParaRPr lang="en-US"/>
          </a:p>
        </p:txBody>
      </p:sp>
      <p:sp>
        <p:nvSpPr>
          <p:cNvPr id="25" name="Picture Placeholder 8"/>
          <p:cNvSpPr>
            <a:spLocks noGrp="1"/>
          </p:cNvSpPr>
          <p:nvPr>
            <p:ph type="pic" sz="quarter" idx="13"/>
          </p:nvPr>
        </p:nvSpPr>
        <p:spPr>
          <a:xfrm>
            <a:off x="9110217" y="4544785"/>
            <a:ext cx="3081782" cy="2149097"/>
          </a:xfrm>
        </p:spPr>
        <p:txBody>
          <a:bodyPr/>
          <a:lstStyle/>
          <a:p>
            <a:r>
              <a:rPr lang="en-US" smtClean="0"/>
              <a:t>Click icon to add picture</a:t>
            </a:r>
            <a:endParaRPr lang="en-US"/>
          </a:p>
        </p:txBody>
      </p:sp>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2" name="Rectangle 2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37367588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kakansi">
    <p:spTree>
      <p:nvGrpSpPr>
        <p:cNvPr id="1" name=""/>
        <p:cNvGrpSpPr/>
        <p:nvPr/>
      </p:nvGrpSpPr>
      <p:grpSpPr>
        <a:xfrm>
          <a:off x="0" y="0"/>
          <a:ext cx="0" cy="0"/>
          <a:chOff x="0" y="0"/>
          <a:chExt cx="0" cy="0"/>
        </a:xfrm>
      </p:grpSpPr>
      <p:sp>
        <p:nvSpPr>
          <p:cNvPr id="4" name="Rectangle 3"/>
          <p:cNvSpPr/>
          <p:nvPr/>
        </p:nvSpPr>
        <p:spPr>
          <a:xfrm>
            <a:off x="10721975" y="0"/>
            <a:ext cx="1470025" cy="1073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dirty="0">
              <a:latin typeface="Corbel"/>
            </a:endParaRPr>
          </a:p>
        </p:txBody>
      </p:sp>
      <p:sp>
        <p:nvSpPr>
          <p:cNvPr id="2" name="TextBox 1"/>
          <p:cNvSpPr txBox="1"/>
          <p:nvPr userDrawn="1"/>
        </p:nvSpPr>
        <p:spPr>
          <a:xfrm>
            <a:off x="7445893" y="3905430"/>
            <a:ext cx="292555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kumimoji="0" lang="en-US" sz="1200" b="0" i="0" u="none" strike="noStrike" kern="1200" cap="none" spc="0" normalizeH="0" baseline="0" noProof="0" dirty="0" smtClean="0">
                <a:ln>
                  <a:noFill/>
                </a:ln>
                <a:solidFill>
                  <a:srgbClr val="5E6A71"/>
                </a:solidFill>
                <a:effectLst/>
                <a:uLnTx/>
                <a:uFillTx/>
                <a:latin typeface="Corbel"/>
                <a:ea typeface="ＭＳ Ｐゴシック" charset="0"/>
                <a:cs typeface="Corbel"/>
              </a:rPr>
              <a:t>https://www.facebook.com/CSCfi</a:t>
            </a:r>
            <a:endParaRPr lang="en-US" sz="1200" b="0" i="0" u="none" strike="noStrike" kern="1200" baseline="0" dirty="0" smtClean="0">
              <a:solidFill>
                <a:srgbClr val="5E6A71"/>
              </a:solidFill>
              <a:latin typeface="Calibri" charset="0"/>
              <a:ea typeface="ＭＳ Ｐゴシック" charset="0"/>
              <a:cs typeface="ＭＳ Ｐゴシック" charset="0"/>
            </a:endParaRPr>
          </a:p>
        </p:txBody>
      </p:sp>
      <p:grpSp>
        <p:nvGrpSpPr>
          <p:cNvPr id="27" name="Group 26"/>
          <p:cNvGrpSpPr/>
          <p:nvPr userDrawn="1"/>
        </p:nvGrpSpPr>
        <p:grpSpPr>
          <a:xfrm>
            <a:off x="6951347" y="3864594"/>
            <a:ext cx="385064" cy="385062"/>
            <a:chOff x="1498600" y="2192338"/>
            <a:chExt cx="223838" cy="223837"/>
          </a:xfrm>
        </p:grpSpPr>
        <p:sp>
          <p:nvSpPr>
            <p:cNvPr id="28" name="Freeform 1"/>
            <p:cNvSpPr>
              <a:spLocks noChangeArrowheads="1"/>
            </p:cNvSpPr>
            <p:nvPr/>
          </p:nvSpPr>
          <p:spPr bwMode="auto">
            <a:xfrm>
              <a:off x="1498600" y="2192338"/>
              <a:ext cx="223838" cy="223837"/>
            </a:xfrm>
            <a:custGeom>
              <a:avLst/>
              <a:gdLst>
                <a:gd name="T0" fmla="*/ 620 w 621"/>
                <a:gd name="T1" fmla="*/ 309 h 621"/>
                <a:gd name="T2" fmla="*/ 310 w 621"/>
                <a:gd name="T3" fmla="*/ 0 h 621"/>
                <a:gd name="T4" fmla="*/ 0 w 621"/>
                <a:gd name="T5" fmla="*/ 309 h 621"/>
                <a:gd name="T6" fmla="*/ 310 w 621"/>
                <a:gd name="T7" fmla="*/ 620 h 621"/>
                <a:gd name="T8" fmla="*/ 620 w 621"/>
                <a:gd name="T9" fmla="*/ 309 h 621"/>
              </a:gdLst>
              <a:ahLst/>
              <a:cxnLst>
                <a:cxn ang="0">
                  <a:pos x="T0" y="T1"/>
                </a:cxn>
                <a:cxn ang="0">
                  <a:pos x="T2" y="T3"/>
                </a:cxn>
                <a:cxn ang="0">
                  <a:pos x="T4" y="T5"/>
                </a:cxn>
                <a:cxn ang="0">
                  <a:pos x="T6" y="T7"/>
                </a:cxn>
                <a:cxn ang="0">
                  <a:pos x="T8" y="T9"/>
                </a:cxn>
              </a:cxnLst>
              <a:rect l="0" t="0" r="r" b="b"/>
              <a:pathLst>
                <a:path w="621" h="621">
                  <a:moveTo>
                    <a:pt x="620" y="309"/>
                  </a:moveTo>
                  <a:cubicBezTo>
                    <a:pt x="620" y="139"/>
                    <a:pt x="481" y="0"/>
                    <a:pt x="310" y="0"/>
                  </a:cubicBezTo>
                  <a:cubicBezTo>
                    <a:pt x="139" y="0"/>
                    <a:pt x="0" y="139"/>
                    <a:pt x="0" y="309"/>
                  </a:cubicBezTo>
                  <a:cubicBezTo>
                    <a:pt x="0" y="481"/>
                    <a:pt x="139" y="620"/>
                    <a:pt x="310" y="620"/>
                  </a:cubicBezTo>
                  <a:cubicBezTo>
                    <a:pt x="481" y="620"/>
                    <a:pt x="620" y="481"/>
                    <a:pt x="620" y="309"/>
                  </a:cubicBezTo>
                </a:path>
              </a:pathLst>
            </a:custGeom>
            <a:solidFill>
              <a:srgbClr val="385D9B"/>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29" name="Freeform 2"/>
            <p:cNvSpPr>
              <a:spLocks noChangeArrowheads="1"/>
            </p:cNvSpPr>
            <p:nvPr/>
          </p:nvSpPr>
          <p:spPr bwMode="auto">
            <a:xfrm>
              <a:off x="1582738" y="2247900"/>
              <a:ext cx="57150" cy="109538"/>
            </a:xfrm>
            <a:custGeom>
              <a:avLst/>
              <a:gdLst>
                <a:gd name="T0" fmla="*/ 103 w 159"/>
                <a:gd name="T1" fmla="*/ 305 h 306"/>
                <a:gd name="T2" fmla="*/ 103 w 159"/>
                <a:gd name="T3" fmla="*/ 165 h 306"/>
                <a:gd name="T4" fmla="*/ 149 w 159"/>
                <a:gd name="T5" fmla="*/ 165 h 306"/>
                <a:gd name="T6" fmla="*/ 156 w 159"/>
                <a:gd name="T7" fmla="*/ 112 h 306"/>
                <a:gd name="T8" fmla="*/ 103 w 159"/>
                <a:gd name="T9" fmla="*/ 112 h 306"/>
                <a:gd name="T10" fmla="*/ 103 w 159"/>
                <a:gd name="T11" fmla="*/ 78 h 306"/>
                <a:gd name="T12" fmla="*/ 130 w 159"/>
                <a:gd name="T13" fmla="*/ 51 h 306"/>
                <a:gd name="T14" fmla="*/ 158 w 159"/>
                <a:gd name="T15" fmla="*/ 51 h 306"/>
                <a:gd name="T16" fmla="*/ 158 w 159"/>
                <a:gd name="T17" fmla="*/ 3 h 306"/>
                <a:gd name="T18" fmla="*/ 116 w 159"/>
                <a:gd name="T19" fmla="*/ 0 h 306"/>
                <a:gd name="T20" fmla="*/ 47 w 159"/>
                <a:gd name="T21" fmla="*/ 72 h 306"/>
                <a:gd name="T22" fmla="*/ 47 w 159"/>
                <a:gd name="T23" fmla="*/ 112 h 306"/>
                <a:gd name="T24" fmla="*/ 0 w 159"/>
                <a:gd name="T25" fmla="*/ 112 h 306"/>
                <a:gd name="T26" fmla="*/ 0 w 159"/>
                <a:gd name="T27" fmla="*/ 165 h 306"/>
                <a:gd name="T28" fmla="*/ 47 w 159"/>
                <a:gd name="T29" fmla="*/ 165 h 306"/>
                <a:gd name="T30" fmla="*/ 47 w 159"/>
                <a:gd name="T31" fmla="*/ 305 h 306"/>
                <a:gd name="T32" fmla="*/ 103 w 159"/>
                <a:gd name="T33" fmla="*/ 30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306">
                  <a:moveTo>
                    <a:pt x="103" y="305"/>
                  </a:moveTo>
                  <a:lnTo>
                    <a:pt x="103" y="165"/>
                  </a:lnTo>
                  <a:lnTo>
                    <a:pt x="149" y="165"/>
                  </a:lnTo>
                  <a:lnTo>
                    <a:pt x="156" y="112"/>
                  </a:lnTo>
                  <a:lnTo>
                    <a:pt x="103" y="112"/>
                  </a:lnTo>
                  <a:lnTo>
                    <a:pt x="103" y="78"/>
                  </a:lnTo>
                  <a:cubicBezTo>
                    <a:pt x="103" y="62"/>
                    <a:pt x="107" y="51"/>
                    <a:pt x="130" y="51"/>
                  </a:cubicBezTo>
                  <a:lnTo>
                    <a:pt x="158" y="51"/>
                  </a:lnTo>
                  <a:lnTo>
                    <a:pt x="158" y="3"/>
                  </a:lnTo>
                  <a:cubicBezTo>
                    <a:pt x="153" y="2"/>
                    <a:pt x="136" y="0"/>
                    <a:pt x="116" y="0"/>
                  </a:cubicBezTo>
                  <a:cubicBezTo>
                    <a:pt x="75" y="0"/>
                    <a:pt x="47" y="26"/>
                    <a:pt x="47" y="72"/>
                  </a:cubicBezTo>
                  <a:lnTo>
                    <a:pt x="47" y="112"/>
                  </a:lnTo>
                  <a:lnTo>
                    <a:pt x="0" y="112"/>
                  </a:lnTo>
                  <a:lnTo>
                    <a:pt x="0" y="165"/>
                  </a:lnTo>
                  <a:lnTo>
                    <a:pt x="47" y="165"/>
                  </a:lnTo>
                  <a:lnTo>
                    <a:pt x="47" y="305"/>
                  </a:lnTo>
                  <a:lnTo>
                    <a:pt x="103" y="305"/>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0" name="Group 29"/>
          <p:cNvGrpSpPr/>
          <p:nvPr userDrawn="1"/>
        </p:nvGrpSpPr>
        <p:grpSpPr>
          <a:xfrm>
            <a:off x="6951347" y="4484166"/>
            <a:ext cx="385062" cy="385062"/>
            <a:chOff x="2036763" y="2192338"/>
            <a:chExt cx="223837" cy="223837"/>
          </a:xfrm>
        </p:grpSpPr>
        <p:sp>
          <p:nvSpPr>
            <p:cNvPr id="31" name="Freeform 14"/>
            <p:cNvSpPr>
              <a:spLocks noChangeArrowheads="1"/>
            </p:cNvSpPr>
            <p:nvPr/>
          </p:nvSpPr>
          <p:spPr bwMode="auto">
            <a:xfrm>
              <a:off x="20367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1" y="0"/>
                    <a:pt x="310" y="0"/>
                  </a:cubicBezTo>
                  <a:cubicBezTo>
                    <a:pt x="138" y="0"/>
                    <a:pt x="0" y="139"/>
                    <a:pt x="0" y="309"/>
                  </a:cubicBezTo>
                  <a:cubicBezTo>
                    <a:pt x="0" y="481"/>
                    <a:pt x="138" y="620"/>
                    <a:pt x="310" y="620"/>
                  </a:cubicBezTo>
                  <a:cubicBezTo>
                    <a:pt x="481" y="620"/>
                    <a:pt x="621" y="481"/>
                    <a:pt x="621" y="309"/>
                  </a:cubicBezTo>
                </a:path>
              </a:pathLst>
            </a:custGeom>
            <a:solidFill>
              <a:srgbClr val="00AEE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2" name="Freeform 15"/>
            <p:cNvSpPr>
              <a:spLocks noChangeArrowheads="1"/>
            </p:cNvSpPr>
            <p:nvPr/>
          </p:nvSpPr>
          <p:spPr bwMode="auto">
            <a:xfrm>
              <a:off x="2092325" y="2257425"/>
              <a:ext cx="112713" cy="92075"/>
            </a:xfrm>
            <a:custGeom>
              <a:avLst/>
              <a:gdLst>
                <a:gd name="T0" fmla="*/ 276 w 314"/>
                <a:gd name="T1" fmla="*/ 40 h 254"/>
                <a:gd name="T2" fmla="*/ 304 w 314"/>
                <a:gd name="T3" fmla="*/ 5 h 254"/>
                <a:gd name="T4" fmla="*/ 263 w 314"/>
                <a:gd name="T5" fmla="*/ 20 h 254"/>
                <a:gd name="T6" fmla="*/ 217 w 314"/>
                <a:gd name="T7" fmla="*/ 0 h 254"/>
                <a:gd name="T8" fmla="*/ 152 w 314"/>
                <a:gd name="T9" fmla="*/ 64 h 254"/>
                <a:gd name="T10" fmla="*/ 154 w 314"/>
                <a:gd name="T11" fmla="*/ 79 h 254"/>
                <a:gd name="T12" fmla="*/ 22 w 314"/>
                <a:gd name="T13" fmla="*/ 12 h 254"/>
                <a:gd name="T14" fmla="*/ 13 w 314"/>
                <a:gd name="T15" fmla="*/ 44 h 254"/>
                <a:gd name="T16" fmla="*/ 42 w 314"/>
                <a:gd name="T17" fmla="*/ 97 h 254"/>
                <a:gd name="T18" fmla="*/ 12 w 314"/>
                <a:gd name="T19" fmla="*/ 89 h 254"/>
                <a:gd name="T20" fmla="*/ 12 w 314"/>
                <a:gd name="T21" fmla="*/ 90 h 254"/>
                <a:gd name="T22" fmla="*/ 64 w 314"/>
                <a:gd name="T23" fmla="*/ 152 h 254"/>
                <a:gd name="T24" fmla="*/ 47 w 314"/>
                <a:gd name="T25" fmla="*/ 154 h 254"/>
                <a:gd name="T26" fmla="*/ 35 w 314"/>
                <a:gd name="T27" fmla="*/ 153 h 254"/>
                <a:gd name="T28" fmla="*/ 95 w 314"/>
                <a:gd name="T29" fmla="*/ 198 h 254"/>
                <a:gd name="T30" fmla="*/ 15 w 314"/>
                <a:gd name="T31" fmla="*/ 225 h 254"/>
                <a:gd name="T32" fmla="*/ 0 w 314"/>
                <a:gd name="T33" fmla="*/ 224 h 254"/>
                <a:gd name="T34" fmla="*/ 98 w 314"/>
                <a:gd name="T35" fmla="*/ 253 h 254"/>
                <a:gd name="T36" fmla="*/ 281 w 314"/>
                <a:gd name="T37" fmla="*/ 72 h 254"/>
                <a:gd name="T38" fmla="*/ 281 w 314"/>
                <a:gd name="T39" fmla="*/ 63 h 254"/>
                <a:gd name="T40" fmla="*/ 313 w 314"/>
                <a:gd name="T41" fmla="*/ 30 h 254"/>
                <a:gd name="T42" fmla="*/ 276 w 314"/>
                <a:gd name="T43" fmla="*/ 4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4" h="254">
                  <a:moveTo>
                    <a:pt x="276" y="40"/>
                  </a:moveTo>
                  <a:cubicBezTo>
                    <a:pt x="289" y="32"/>
                    <a:pt x="299" y="20"/>
                    <a:pt x="304" y="5"/>
                  </a:cubicBezTo>
                  <a:cubicBezTo>
                    <a:pt x="292" y="12"/>
                    <a:pt x="278" y="17"/>
                    <a:pt x="263" y="20"/>
                  </a:cubicBezTo>
                  <a:cubicBezTo>
                    <a:pt x="252" y="8"/>
                    <a:pt x="235" y="0"/>
                    <a:pt x="217" y="0"/>
                  </a:cubicBezTo>
                  <a:cubicBezTo>
                    <a:pt x="181" y="0"/>
                    <a:pt x="152" y="29"/>
                    <a:pt x="152" y="64"/>
                  </a:cubicBezTo>
                  <a:cubicBezTo>
                    <a:pt x="152" y="69"/>
                    <a:pt x="153" y="74"/>
                    <a:pt x="154" y="79"/>
                  </a:cubicBezTo>
                  <a:cubicBezTo>
                    <a:pt x="101" y="76"/>
                    <a:pt x="53" y="51"/>
                    <a:pt x="22" y="12"/>
                  </a:cubicBezTo>
                  <a:cubicBezTo>
                    <a:pt x="16" y="21"/>
                    <a:pt x="13" y="32"/>
                    <a:pt x="13" y="44"/>
                  </a:cubicBezTo>
                  <a:cubicBezTo>
                    <a:pt x="13" y="66"/>
                    <a:pt x="24" y="86"/>
                    <a:pt x="42" y="97"/>
                  </a:cubicBezTo>
                  <a:cubicBezTo>
                    <a:pt x="31" y="97"/>
                    <a:pt x="21" y="94"/>
                    <a:pt x="12" y="89"/>
                  </a:cubicBezTo>
                  <a:lnTo>
                    <a:pt x="12" y="90"/>
                  </a:lnTo>
                  <a:cubicBezTo>
                    <a:pt x="12" y="120"/>
                    <a:pt x="35" y="146"/>
                    <a:pt x="64" y="152"/>
                  </a:cubicBezTo>
                  <a:cubicBezTo>
                    <a:pt x="59" y="154"/>
                    <a:pt x="53" y="154"/>
                    <a:pt x="47" y="154"/>
                  </a:cubicBezTo>
                  <a:cubicBezTo>
                    <a:pt x="43" y="154"/>
                    <a:pt x="39" y="154"/>
                    <a:pt x="35" y="153"/>
                  </a:cubicBezTo>
                  <a:cubicBezTo>
                    <a:pt x="43" y="179"/>
                    <a:pt x="67" y="197"/>
                    <a:pt x="95" y="198"/>
                  </a:cubicBezTo>
                  <a:cubicBezTo>
                    <a:pt x="73" y="215"/>
                    <a:pt x="45" y="225"/>
                    <a:pt x="15" y="225"/>
                  </a:cubicBezTo>
                  <a:cubicBezTo>
                    <a:pt x="10" y="225"/>
                    <a:pt x="5" y="225"/>
                    <a:pt x="0" y="224"/>
                  </a:cubicBezTo>
                  <a:cubicBezTo>
                    <a:pt x="28" y="243"/>
                    <a:pt x="62" y="253"/>
                    <a:pt x="98" y="253"/>
                  </a:cubicBezTo>
                  <a:cubicBezTo>
                    <a:pt x="216" y="253"/>
                    <a:pt x="281" y="155"/>
                    <a:pt x="281" y="72"/>
                  </a:cubicBezTo>
                  <a:cubicBezTo>
                    <a:pt x="281" y="69"/>
                    <a:pt x="281" y="66"/>
                    <a:pt x="281" y="63"/>
                  </a:cubicBezTo>
                  <a:cubicBezTo>
                    <a:pt x="293" y="54"/>
                    <a:pt x="304" y="43"/>
                    <a:pt x="313" y="30"/>
                  </a:cubicBezTo>
                  <a:cubicBezTo>
                    <a:pt x="301" y="35"/>
                    <a:pt x="289" y="39"/>
                    <a:pt x="276" y="4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3" name="Group 32"/>
          <p:cNvGrpSpPr/>
          <p:nvPr userDrawn="1"/>
        </p:nvGrpSpPr>
        <p:grpSpPr>
          <a:xfrm>
            <a:off x="6951347" y="5103738"/>
            <a:ext cx="385064" cy="385062"/>
            <a:chOff x="2574925" y="2192338"/>
            <a:chExt cx="223838" cy="223837"/>
          </a:xfrm>
        </p:grpSpPr>
        <p:sp>
          <p:nvSpPr>
            <p:cNvPr id="34" name="Freeform 3"/>
            <p:cNvSpPr>
              <a:spLocks noChangeArrowheads="1"/>
            </p:cNvSpPr>
            <p:nvPr/>
          </p:nvSpPr>
          <p:spPr bwMode="auto">
            <a:xfrm>
              <a:off x="2574925" y="2192338"/>
              <a:ext cx="223838" cy="223837"/>
            </a:xfrm>
            <a:custGeom>
              <a:avLst/>
              <a:gdLst>
                <a:gd name="T0" fmla="*/ 621 w 622"/>
                <a:gd name="T1" fmla="*/ 309 h 621"/>
                <a:gd name="T2" fmla="*/ 311 w 622"/>
                <a:gd name="T3" fmla="*/ 0 h 621"/>
                <a:gd name="T4" fmla="*/ 0 w 622"/>
                <a:gd name="T5" fmla="*/ 309 h 621"/>
                <a:gd name="T6" fmla="*/ 311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1" y="0"/>
                  </a:cubicBezTo>
                  <a:cubicBezTo>
                    <a:pt x="139" y="0"/>
                    <a:pt x="0" y="139"/>
                    <a:pt x="0" y="309"/>
                  </a:cubicBezTo>
                  <a:cubicBezTo>
                    <a:pt x="0" y="481"/>
                    <a:pt x="139" y="620"/>
                    <a:pt x="311" y="620"/>
                  </a:cubicBezTo>
                  <a:cubicBezTo>
                    <a:pt x="482" y="620"/>
                    <a:pt x="621" y="481"/>
                    <a:pt x="621" y="309"/>
                  </a:cubicBezTo>
                </a:path>
              </a:pathLst>
            </a:custGeom>
            <a:solidFill>
              <a:srgbClr val="D9263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5" name="Freeform 4"/>
            <p:cNvSpPr>
              <a:spLocks noChangeArrowheads="1"/>
            </p:cNvSpPr>
            <p:nvPr/>
          </p:nvSpPr>
          <p:spPr bwMode="auto">
            <a:xfrm>
              <a:off x="2647950" y="2290763"/>
              <a:ext cx="20638" cy="38100"/>
            </a:xfrm>
            <a:custGeom>
              <a:avLst/>
              <a:gdLst>
                <a:gd name="T0" fmla="*/ 55 w 56"/>
                <a:gd name="T1" fmla="*/ 103 h 106"/>
                <a:gd name="T2" fmla="*/ 35 w 56"/>
                <a:gd name="T3" fmla="*/ 103 h 106"/>
                <a:gd name="T4" fmla="*/ 35 w 56"/>
                <a:gd name="T5" fmla="*/ 92 h 106"/>
                <a:gd name="T6" fmla="*/ 15 w 56"/>
                <a:gd name="T7" fmla="*/ 105 h 106"/>
                <a:gd name="T8" fmla="*/ 2 w 56"/>
                <a:gd name="T9" fmla="*/ 97 h 106"/>
                <a:gd name="T10" fmla="*/ 0 w 56"/>
                <a:gd name="T11" fmla="*/ 81 h 106"/>
                <a:gd name="T12" fmla="*/ 0 w 56"/>
                <a:gd name="T13" fmla="*/ 0 h 106"/>
                <a:gd name="T14" fmla="*/ 20 w 56"/>
                <a:gd name="T15" fmla="*/ 0 h 106"/>
                <a:gd name="T16" fmla="*/ 20 w 56"/>
                <a:gd name="T17" fmla="*/ 76 h 106"/>
                <a:gd name="T18" fmla="*/ 20 w 56"/>
                <a:gd name="T19" fmla="*/ 83 h 106"/>
                <a:gd name="T20" fmla="*/ 24 w 56"/>
                <a:gd name="T21" fmla="*/ 87 h 106"/>
                <a:gd name="T22" fmla="*/ 35 w 56"/>
                <a:gd name="T23" fmla="*/ 78 h 106"/>
                <a:gd name="T24" fmla="*/ 35 w 56"/>
                <a:gd name="T25" fmla="*/ 0 h 106"/>
                <a:gd name="T26" fmla="*/ 55 w 56"/>
                <a:gd name="T27" fmla="*/ 0 h 106"/>
                <a:gd name="T28" fmla="*/ 55 w 56"/>
                <a:gd name="T29" fmla="*/ 10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6">
                  <a:moveTo>
                    <a:pt x="55" y="103"/>
                  </a:moveTo>
                  <a:lnTo>
                    <a:pt x="35" y="103"/>
                  </a:lnTo>
                  <a:lnTo>
                    <a:pt x="35" y="92"/>
                  </a:lnTo>
                  <a:cubicBezTo>
                    <a:pt x="28" y="100"/>
                    <a:pt x="21" y="105"/>
                    <a:pt x="15" y="105"/>
                  </a:cubicBezTo>
                  <a:cubicBezTo>
                    <a:pt x="8" y="105"/>
                    <a:pt x="4" y="102"/>
                    <a:pt x="2" y="97"/>
                  </a:cubicBezTo>
                  <a:cubicBezTo>
                    <a:pt x="1" y="93"/>
                    <a:pt x="0" y="89"/>
                    <a:pt x="0" y="81"/>
                  </a:cubicBezTo>
                  <a:lnTo>
                    <a:pt x="0" y="0"/>
                  </a:lnTo>
                  <a:lnTo>
                    <a:pt x="20" y="0"/>
                  </a:lnTo>
                  <a:lnTo>
                    <a:pt x="20" y="76"/>
                  </a:lnTo>
                  <a:lnTo>
                    <a:pt x="20" y="83"/>
                  </a:lnTo>
                  <a:cubicBezTo>
                    <a:pt x="20" y="86"/>
                    <a:pt x="21" y="87"/>
                    <a:pt x="24" y="87"/>
                  </a:cubicBezTo>
                  <a:cubicBezTo>
                    <a:pt x="28" y="87"/>
                    <a:pt x="31" y="84"/>
                    <a:pt x="35" y="78"/>
                  </a:cubicBezTo>
                  <a:lnTo>
                    <a:pt x="35" y="0"/>
                  </a:lnTo>
                  <a:lnTo>
                    <a:pt x="55" y="0"/>
                  </a:lnTo>
                  <a:lnTo>
                    <a:pt x="55" y="103"/>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6" name="Freeform 5"/>
            <p:cNvSpPr>
              <a:spLocks noChangeArrowheads="1"/>
            </p:cNvSpPr>
            <p:nvPr/>
          </p:nvSpPr>
          <p:spPr bwMode="auto">
            <a:xfrm>
              <a:off x="2622550" y="2290763"/>
              <a:ext cx="20638" cy="38100"/>
            </a:xfrm>
            <a:custGeom>
              <a:avLst/>
              <a:gdLst>
                <a:gd name="T0" fmla="*/ 36 w 57"/>
                <a:gd name="T1" fmla="*/ 73 h 107"/>
                <a:gd name="T2" fmla="*/ 28 w 57"/>
                <a:gd name="T3" fmla="*/ 88 h 107"/>
                <a:gd name="T4" fmla="*/ 19 w 57"/>
                <a:gd name="T5" fmla="*/ 73 h 107"/>
                <a:gd name="T6" fmla="*/ 19 w 57"/>
                <a:gd name="T7" fmla="*/ 32 h 107"/>
                <a:gd name="T8" fmla="*/ 28 w 57"/>
                <a:gd name="T9" fmla="*/ 16 h 107"/>
                <a:gd name="T10" fmla="*/ 36 w 57"/>
                <a:gd name="T11" fmla="*/ 32 h 107"/>
                <a:gd name="T12" fmla="*/ 36 w 57"/>
                <a:gd name="T13" fmla="*/ 73 h 107"/>
                <a:gd name="T14" fmla="*/ 56 w 57"/>
                <a:gd name="T15" fmla="*/ 34 h 107"/>
                <a:gd name="T16" fmla="*/ 49 w 57"/>
                <a:gd name="T17" fmla="*/ 10 h 107"/>
                <a:gd name="T18" fmla="*/ 28 w 57"/>
                <a:gd name="T19" fmla="*/ 0 h 107"/>
                <a:gd name="T20" fmla="*/ 6 w 57"/>
                <a:gd name="T21" fmla="*/ 10 h 107"/>
                <a:gd name="T22" fmla="*/ 0 w 57"/>
                <a:gd name="T23" fmla="*/ 34 h 107"/>
                <a:gd name="T24" fmla="*/ 0 w 57"/>
                <a:gd name="T25" fmla="*/ 71 h 107"/>
                <a:gd name="T26" fmla="*/ 6 w 57"/>
                <a:gd name="T27" fmla="*/ 95 h 107"/>
                <a:gd name="T28" fmla="*/ 28 w 57"/>
                <a:gd name="T29" fmla="*/ 106 h 107"/>
                <a:gd name="T30" fmla="*/ 50 w 57"/>
                <a:gd name="T31" fmla="*/ 95 h 107"/>
                <a:gd name="T32" fmla="*/ 56 w 57"/>
                <a:gd name="T33" fmla="*/ 71 h 107"/>
                <a:gd name="T34" fmla="*/ 56 w 57"/>
                <a:gd name="T35" fmla="*/ 3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07">
                  <a:moveTo>
                    <a:pt x="36" y="73"/>
                  </a:moveTo>
                  <a:cubicBezTo>
                    <a:pt x="37" y="83"/>
                    <a:pt x="34" y="88"/>
                    <a:pt x="28" y="88"/>
                  </a:cubicBezTo>
                  <a:cubicBezTo>
                    <a:pt x="21" y="88"/>
                    <a:pt x="18" y="83"/>
                    <a:pt x="19" y="73"/>
                  </a:cubicBezTo>
                  <a:lnTo>
                    <a:pt x="19" y="32"/>
                  </a:lnTo>
                  <a:cubicBezTo>
                    <a:pt x="18" y="21"/>
                    <a:pt x="21" y="16"/>
                    <a:pt x="28" y="16"/>
                  </a:cubicBezTo>
                  <a:cubicBezTo>
                    <a:pt x="34" y="16"/>
                    <a:pt x="37" y="21"/>
                    <a:pt x="36" y="32"/>
                  </a:cubicBezTo>
                  <a:lnTo>
                    <a:pt x="36" y="73"/>
                  </a:lnTo>
                  <a:close/>
                  <a:moveTo>
                    <a:pt x="56" y="34"/>
                  </a:moveTo>
                  <a:cubicBezTo>
                    <a:pt x="56" y="23"/>
                    <a:pt x="53" y="14"/>
                    <a:pt x="49" y="10"/>
                  </a:cubicBezTo>
                  <a:cubicBezTo>
                    <a:pt x="44" y="3"/>
                    <a:pt x="36" y="0"/>
                    <a:pt x="28" y="0"/>
                  </a:cubicBezTo>
                  <a:cubicBezTo>
                    <a:pt x="18" y="0"/>
                    <a:pt x="11" y="3"/>
                    <a:pt x="6" y="10"/>
                  </a:cubicBezTo>
                  <a:cubicBezTo>
                    <a:pt x="2" y="14"/>
                    <a:pt x="0" y="23"/>
                    <a:pt x="0" y="34"/>
                  </a:cubicBezTo>
                  <a:lnTo>
                    <a:pt x="0" y="71"/>
                  </a:lnTo>
                  <a:cubicBezTo>
                    <a:pt x="0" y="82"/>
                    <a:pt x="2" y="90"/>
                    <a:pt x="6" y="95"/>
                  </a:cubicBezTo>
                  <a:cubicBezTo>
                    <a:pt x="11" y="102"/>
                    <a:pt x="19" y="106"/>
                    <a:pt x="28" y="106"/>
                  </a:cubicBezTo>
                  <a:cubicBezTo>
                    <a:pt x="36" y="106"/>
                    <a:pt x="45" y="102"/>
                    <a:pt x="50" y="95"/>
                  </a:cubicBezTo>
                  <a:cubicBezTo>
                    <a:pt x="54" y="90"/>
                    <a:pt x="56" y="82"/>
                    <a:pt x="56" y="71"/>
                  </a:cubicBezTo>
                  <a:lnTo>
                    <a:pt x="56" y="3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7" name="Freeform 6"/>
            <p:cNvSpPr>
              <a:spLocks noChangeArrowheads="1"/>
            </p:cNvSpPr>
            <p:nvPr/>
          </p:nvSpPr>
          <p:spPr bwMode="auto">
            <a:xfrm>
              <a:off x="2598738" y="2278063"/>
              <a:ext cx="26987" cy="50800"/>
            </a:xfrm>
            <a:custGeom>
              <a:avLst/>
              <a:gdLst>
                <a:gd name="T0" fmla="*/ 47 w 74"/>
                <a:gd name="T1" fmla="*/ 82 h 140"/>
                <a:gd name="T2" fmla="*/ 47 w 74"/>
                <a:gd name="T3" fmla="*/ 139 h 140"/>
                <a:gd name="T4" fmla="*/ 26 w 74"/>
                <a:gd name="T5" fmla="*/ 139 h 140"/>
                <a:gd name="T6" fmla="*/ 26 w 74"/>
                <a:gd name="T7" fmla="*/ 82 h 140"/>
                <a:gd name="T8" fmla="*/ 0 w 74"/>
                <a:gd name="T9" fmla="*/ 0 h 140"/>
                <a:gd name="T10" fmla="*/ 22 w 74"/>
                <a:gd name="T11" fmla="*/ 0 h 140"/>
                <a:gd name="T12" fmla="*/ 37 w 74"/>
                <a:gd name="T13" fmla="*/ 54 h 140"/>
                <a:gd name="T14" fmla="*/ 51 w 74"/>
                <a:gd name="T15" fmla="*/ 0 h 140"/>
                <a:gd name="T16" fmla="*/ 73 w 74"/>
                <a:gd name="T17" fmla="*/ 0 h 140"/>
                <a:gd name="T18" fmla="*/ 47 w 74"/>
                <a:gd name="T19" fmla="*/ 8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47" y="82"/>
                  </a:moveTo>
                  <a:lnTo>
                    <a:pt x="47" y="139"/>
                  </a:lnTo>
                  <a:lnTo>
                    <a:pt x="26" y="139"/>
                  </a:lnTo>
                  <a:lnTo>
                    <a:pt x="26" y="82"/>
                  </a:lnTo>
                  <a:cubicBezTo>
                    <a:pt x="26" y="82"/>
                    <a:pt x="5" y="13"/>
                    <a:pt x="0" y="0"/>
                  </a:cubicBezTo>
                  <a:lnTo>
                    <a:pt x="22" y="0"/>
                  </a:lnTo>
                  <a:lnTo>
                    <a:pt x="37" y="54"/>
                  </a:lnTo>
                  <a:lnTo>
                    <a:pt x="51" y="0"/>
                  </a:lnTo>
                  <a:lnTo>
                    <a:pt x="73" y="0"/>
                  </a:lnTo>
                  <a:lnTo>
                    <a:pt x="47" y="8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8" name="Freeform 7"/>
            <p:cNvSpPr>
              <a:spLocks noChangeArrowheads="1"/>
            </p:cNvSpPr>
            <p:nvPr/>
          </p:nvSpPr>
          <p:spPr bwMode="auto">
            <a:xfrm>
              <a:off x="2754313" y="2290763"/>
              <a:ext cx="20637" cy="38100"/>
            </a:xfrm>
            <a:custGeom>
              <a:avLst/>
              <a:gdLst>
                <a:gd name="T0" fmla="*/ 20 w 58"/>
                <a:gd name="T1" fmla="*/ 28 h 106"/>
                <a:gd name="T2" fmla="*/ 29 w 58"/>
                <a:gd name="T3" fmla="*/ 16 h 106"/>
                <a:gd name="T4" fmla="*/ 37 w 58"/>
                <a:gd name="T5" fmla="*/ 29 h 106"/>
                <a:gd name="T6" fmla="*/ 37 w 58"/>
                <a:gd name="T7" fmla="*/ 40 h 106"/>
                <a:gd name="T8" fmla="*/ 20 w 58"/>
                <a:gd name="T9" fmla="*/ 40 h 106"/>
                <a:gd name="T10" fmla="*/ 20 w 58"/>
                <a:gd name="T11" fmla="*/ 28 h 106"/>
                <a:gd name="T12" fmla="*/ 57 w 58"/>
                <a:gd name="T13" fmla="*/ 55 h 106"/>
                <a:gd name="T14" fmla="*/ 57 w 58"/>
                <a:gd name="T15" fmla="*/ 34 h 106"/>
                <a:gd name="T16" fmla="*/ 51 w 58"/>
                <a:gd name="T17" fmla="*/ 11 h 106"/>
                <a:gd name="T18" fmla="*/ 29 w 58"/>
                <a:gd name="T19" fmla="*/ 0 h 106"/>
                <a:gd name="T20" fmla="*/ 6 w 58"/>
                <a:gd name="T21" fmla="*/ 11 h 106"/>
                <a:gd name="T22" fmla="*/ 0 w 58"/>
                <a:gd name="T23" fmla="*/ 35 h 106"/>
                <a:gd name="T24" fmla="*/ 0 w 58"/>
                <a:gd name="T25" fmla="*/ 71 h 106"/>
                <a:gd name="T26" fmla="*/ 7 w 58"/>
                <a:gd name="T27" fmla="*/ 95 h 106"/>
                <a:gd name="T28" fmla="*/ 29 w 58"/>
                <a:gd name="T29" fmla="*/ 105 h 106"/>
                <a:gd name="T30" fmla="*/ 52 w 58"/>
                <a:gd name="T31" fmla="*/ 94 h 106"/>
                <a:gd name="T32" fmla="*/ 56 w 58"/>
                <a:gd name="T33" fmla="*/ 83 h 106"/>
                <a:gd name="T34" fmla="*/ 57 w 58"/>
                <a:gd name="T35" fmla="*/ 71 h 106"/>
                <a:gd name="T36" fmla="*/ 57 w 58"/>
                <a:gd name="T37" fmla="*/ 68 h 106"/>
                <a:gd name="T38" fmla="*/ 37 w 58"/>
                <a:gd name="T39" fmla="*/ 68 h 106"/>
                <a:gd name="T40" fmla="*/ 37 w 58"/>
                <a:gd name="T41" fmla="*/ 81 h 106"/>
                <a:gd name="T42" fmla="*/ 29 w 58"/>
                <a:gd name="T43" fmla="*/ 88 h 106"/>
                <a:gd name="T44" fmla="*/ 20 w 58"/>
                <a:gd name="T45" fmla="*/ 74 h 106"/>
                <a:gd name="T46" fmla="*/ 20 w 58"/>
                <a:gd name="T47" fmla="*/ 55 h 106"/>
                <a:gd name="T48" fmla="*/ 57 w 58"/>
                <a:gd name="T49"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106">
                  <a:moveTo>
                    <a:pt x="20" y="28"/>
                  </a:moveTo>
                  <a:cubicBezTo>
                    <a:pt x="20" y="19"/>
                    <a:pt x="22" y="16"/>
                    <a:pt x="29" y="16"/>
                  </a:cubicBezTo>
                  <a:cubicBezTo>
                    <a:pt x="35" y="16"/>
                    <a:pt x="37" y="19"/>
                    <a:pt x="37" y="29"/>
                  </a:cubicBezTo>
                  <a:lnTo>
                    <a:pt x="37" y="40"/>
                  </a:lnTo>
                  <a:lnTo>
                    <a:pt x="20" y="40"/>
                  </a:lnTo>
                  <a:lnTo>
                    <a:pt x="20" y="28"/>
                  </a:lnTo>
                  <a:close/>
                  <a:moveTo>
                    <a:pt x="57" y="55"/>
                  </a:moveTo>
                  <a:lnTo>
                    <a:pt x="57" y="34"/>
                  </a:lnTo>
                  <a:cubicBezTo>
                    <a:pt x="57" y="23"/>
                    <a:pt x="55" y="15"/>
                    <a:pt x="51" y="11"/>
                  </a:cubicBezTo>
                  <a:cubicBezTo>
                    <a:pt x="46" y="4"/>
                    <a:pt x="38" y="0"/>
                    <a:pt x="29" y="0"/>
                  </a:cubicBezTo>
                  <a:cubicBezTo>
                    <a:pt x="19" y="0"/>
                    <a:pt x="12" y="4"/>
                    <a:pt x="6" y="11"/>
                  </a:cubicBezTo>
                  <a:cubicBezTo>
                    <a:pt x="2" y="15"/>
                    <a:pt x="0" y="24"/>
                    <a:pt x="0" y="35"/>
                  </a:cubicBezTo>
                  <a:lnTo>
                    <a:pt x="0" y="71"/>
                  </a:lnTo>
                  <a:cubicBezTo>
                    <a:pt x="0" y="82"/>
                    <a:pt x="3" y="90"/>
                    <a:pt x="7" y="95"/>
                  </a:cubicBezTo>
                  <a:cubicBezTo>
                    <a:pt x="12" y="102"/>
                    <a:pt x="20" y="105"/>
                    <a:pt x="29" y="105"/>
                  </a:cubicBezTo>
                  <a:cubicBezTo>
                    <a:pt x="39" y="105"/>
                    <a:pt x="47" y="102"/>
                    <a:pt x="52" y="94"/>
                  </a:cubicBezTo>
                  <a:cubicBezTo>
                    <a:pt x="54" y="91"/>
                    <a:pt x="56" y="87"/>
                    <a:pt x="56" y="83"/>
                  </a:cubicBezTo>
                  <a:cubicBezTo>
                    <a:pt x="57" y="81"/>
                    <a:pt x="57" y="77"/>
                    <a:pt x="57" y="71"/>
                  </a:cubicBezTo>
                  <a:lnTo>
                    <a:pt x="57" y="68"/>
                  </a:lnTo>
                  <a:lnTo>
                    <a:pt x="37" y="68"/>
                  </a:lnTo>
                  <a:cubicBezTo>
                    <a:pt x="37" y="75"/>
                    <a:pt x="37" y="80"/>
                    <a:pt x="37" y="81"/>
                  </a:cubicBezTo>
                  <a:cubicBezTo>
                    <a:pt x="36" y="86"/>
                    <a:pt x="34" y="88"/>
                    <a:pt x="29" y="88"/>
                  </a:cubicBezTo>
                  <a:cubicBezTo>
                    <a:pt x="22" y="88"/>
                    <a:pt x="20" y="84"/>
                    <a:pt x="20" y="74"/>
                  </a:cubicBezTo>
                  <a:lnTo>
                    <a:pt x="20" y="55"/>
                  </a:lnTo>
                  <a:lnTo>
                    <a:pt x="57" y="55"/>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9" name="Freeform 8"/>
            <p:cNvSpPr>
              <a:spLocks noChangeArrowheads="1"/>
            </p:cNvSpPr>
            <p:nvPr/>
          </p:nvSpPr>
          <p:spPr bwMode="auto">
            <a:xfrm>
              <a:off x="2730500" y="2278063"/>
              <a:ext cx="20638" cy="50800"/>
            </a:xfrm>
            <a:custGeom>
              <a:avLst/>
              <a:gdLst>
                <a:gd name="T0" fmla="*/ 36 w 57"/>
                <a:gd name="T1" fmla="*/ 108 h 140"/>
                <a:gd name="T2" fmla="*/ 28 w 57"/>
                <a:gd name="T3" fmla="*/ 122 h 140"/>
                <a:gd name="T4" fmla="*/ 18 w 57"/>
                <a:gd name="T5" fmla="*/ 118 h 140"/>
                <a:gd name="T6" fmla="*/ 18 w 57"/>
                <a:gd name="T7" fmla="*/ 55 h 140"/>
                <a:gd name="T8" fmla="*/ 28 w 57"/>
                <a:gd name="T9" fmla="*/ 50 h 140"/>
                <a:gd name="T10" fmla="*/ 36 w 57"/>
                <a:gd name="T11" fmla="*/ 64 h 140"/>
                <a:gd name="T12" fmla="*/ 36 w 57"/>
                <a:gd name="T13" fmla="*/ 108 h 140"/>
                <a:gd name="T14" fmla="*/ 18 w 57"/>
                <a:gd name="T15" fmla="*/ 46 h 140"/>
                <a:gd name="T16" fmla="*/ 18 w 57"/>
                <a:gd name="T17" fmla="*/ 0 h 140"/>
                <a:gd name="T18" fmla="*/ 0 w 57"/>
                <a:gd name="T19" fmla="*/ 0 h 140"/>
                <a:gd name="T20" fmla="*/ 0 w 57"/>
                <a:gd name="T21" fmla="*/ 138 h 140"/>
                <a:gd name="T22" fmla="*/ 18 w 57"/>
                <a:gd name="T23" fmla="*/ 138 h 140"/>
                <a:gd name="T24" fmla="*/ 18 w 57"/>
                <a:gd name="T25" fmla="*/ 128 h 140"/>
                <a:gd name="T26" fmla="*/ 38 w 57"/>
                <a:gd name="T27" fmla="*/ 139 h 140"/>
                <a:gd name="T28" fmla="*/ 54 w 57"/>
                <a:gd name="T29" fmla="*/ 128 h 140"/>
                <a:gd name="T30" fmla="*/ 56 w 57"/>
                <a:gd name="T31" fmla="*/ 107 h 140"/>
                <a:gd name="T32" fmla="*/ 56 w 57"/>
                <a:gd name="T33" fmla="*/ 66 h 140"/>
                <a:gd name="T34" fmla="*/ 53 w 57"/>
                <a:gd name="T35" fmla="*/ 46 h 140"/>
                <a:gd name="T36" fmla="*/ 38 w 57"/>
                <a:gd name="T37" fmla="*/ 34 h 140"/>
                <a:gd name="T38" fmla="*/ 18 w 57"/>
                <a:gd name="T39" fmla="*/ 4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140">
                  <a:moveTo>
                    <a:pt x="36" y="108"/>
                  </a:moveTo>
                  <a:cubicBezTo>
                    <a:pt x="36" y="118"/>
                    <a:pt x="34" y="122"/>
                    <a:pt x="28" y="122"/>
                  </a:cubicBezTo>
                  <a:cubicBezTo>
                    <a:pt x="25" y="122"/>
                    <a:pt x="22" y="121"/>
                    <a:pt x="18" y="118"/>
                  </a:cubicBezTo>
                  <a:lnTo>
                    <a:pt x="18" y="55"/>
                  </a:lnTo>
                  <a:cubicBezTo>
                    <a:pt x="22" y="52"/>
                    <a:pt x="25" y="50"/>
                    <a:pt x="28" y="50"/>
                  </a:cubicBezTo>
                  <a:cubicBezTo>
                    <a:pt x="34" y="50"/>
                    <a:pt x="36" y="53"/>
                    <a:pt x="36" y="64"/>
                  </a:cubicBezTo>
                  <a:lnTo>
                    <a:pt x="36" y="108"/>
                  </a:lnTo>
                  <a:close/>
                  <a:moveTo>
                    <a:pt x="18" y="46"/>
                  </a:moveTo>
                  <a:lnTo>
                    <a:pt x="18" y="0"/>
                  </a:lnTo>
                  <a:lnTo>
                    <a:pt x="0" y="0"/>
                  </a:lnTo>
                  <a:lnTo>
                    <a:pt x="0" y="138"/>
                  </a:lnTo>
                  <a:lnTo>
                    <a:pt x="18" y="138"/>
                  </a:lnTo>
                  <a:lnTo>
                    <a:pt x="18" y="128"/>
                  </a:lnTo>
                  <a:cubicBezTo>
                    <a:pt x="25" y="135"/>
                    <a:pt x="32" y="139"/>
                    <a:pt x="38" y="139"/>
                  </a:cubicBezTo>
                  <a:cubicBezTo>
                    <a:pt x="46" y="139"/>
                    <a:pt x="51" y="135"/>
                    <a:pt x="54" y="128"/>
                  </a:cubicBezTo>
                  <a:cubicBezTo>
                    <a:pt x="55" y="123"/>
                    <a:pt x="56" y="117"/>
                    <a:pt x="56" y="107"/>
                  </a:cubicBezTo>
                  <a:lnTo>
                    <a:pt x="56" y="66"/>
                  </a:lnTo>
                  <a:cubicBezTo>
                    <a:pt x="56" y="56"/>
                    <a:pt x="54" y="49"/>
                    <a:pt x="53" y="46"/>
                  </a:cubicBezTo>
                  <a:cubicBezTo>
                    <a:pt x="51" y="38"/>
                    <a:pt x="46" y="34"/>
                    <a:pt x="38" y="34"/>
                  </a:cubicBezTo>
                  <a:cubicBezTo>
                    <a:pt x="31" y="34"/>
                    <a:pt x="24" y="38"/>
                    <a:pt x="18" y="46"/>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0" name="Freeform 9"/>
            <p:cNvSpPr>
              <a:spLocks noChangeArrowheads="1"/>
            </p:cNvSpPr>
            <p:nvPr/>
          </p:nvSpPr>
          <p:spPr bwMode="auto">
            <a:xfrm>
              <a:off x="2705100" y="2290763"/>
              <a:ext cx="20638" cy="38100"/>
            </a:xfrm>
            <a:custGeom>
              <a:avLst/>
              <a:gdLst>
                <a:gd name="T0" fmla="*/ 55 w 56"/>
                <a:gd name="T1" fmla="*/ 102 h 105"/>
                <a:gd name="T2" fmla="*/ 36 w 56"/>
                <a:gd name="T3" fmla="*/ 102 h 105"/>
                <a:gd name="T4" fmla="*/ 36 w 56"/>
                <a:gd name="T5" fmla="*/ 91 h 105"/>
                <a:gd name="T6" fmla="*/ 15 w 56"/>
                <a:gd name="T7" fmla="*/ 104 h 105"/>
                <a:gd name="T8" fmla="*/ 3 w 56"/>
                <a:gd name="T9" fmla="*/ 96 h 105"/>
                <a:gd name="T10" fmla="*/ 0 w 56"/>
                <a:gd name="T11" fmla="*/ 80 h 105"/>
                <a:gd name="T12" fmla="*/ 0 w 56"/>
                <a:gd name="T13" fmla="*/ 0 h 105"/>
                <a:gd name="T14" fmla="*/ 20 w 56"/>
                <a:gd name="T15" fmla="*/ 0 h 105"/>
                <a:gd name="T16" fmla="*/ 20 w 56"/>
                <a:gd name="T17" fmla="*/ 75 h 105"/>
                <a:gd name="T18" fmla="*/ 20 w 56"/>
                <a:gd name="T19" fmla="*/ 82 h 105"/>
                <a:gd name="T20" fmla="*/ 24 w 56"/>
                <a:gd name="T21" fmla="*/ 86 h 105"/>
                <a:gd name="T22" fmla="*/ 36 w 56"/>
                <a:gd name="T23" fmla="*/ 77 h 105"/>
                <a:gd name="T24" fmla="*/ 36 w 56"/>
                <a:gd name="T25" fmla="*/ 0 h 105"/>
                <a:gd name="T26" fmla="*/ 55 w 56"/>
                <a:gd name="T27" fmla="*/ 0 h 105"/>
                <a:gd name="T28" fmla="*/ 55 w 56"/>
                <a:gd name="T29"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5">
                  <a:moveTo>
                    <a:pt x="55" y="102"/>
                  </a:moveTo>
                  <a:lnTo>
                    <a:pt x="36" y="102"/>
                  </a:lnTo>
                  <a:lnTo>
                    <a:pt x="36" y="91"/>
                  </a:lnTo>
                  <a:cubicBezTo>
                    <a:pt x="28" y="99"/>
                    <a:pt x="22" y="104"/>
                    <a:pt x="15" y="104"/>
                  </a:cubicBezTo>
                  <a:cubicBezTo>
                    <a:pt x="9" y="104"/>
                    <a:pt x="5" y="101"/>
                    <a:pt x="3" y="96"/>
                  </a:cubicBezTo>
                  <a:cubicBezTo>
                    <a:pt x="1" y="92"/>
                    <a:pt x="0" y="88"/>
                    <a:pt x="0" y="80"/>
                  </a:cubicBezTo>
                  <a:lnTo>
                    <a:pt x="0" y="0"/>
                  </a:lnTo>
                  <a:lnTo>
                    <a:pt x="20" y="0"/>
                  </a:lnTo>
                  <a:lnTo>
                    <a:pt x="20" y="75"/>
                  </a:lnTo>
                  <a:lnTo>
                    <a:pt x="20" y="82"/>
                  </a:lnTo>
                  <a:cubicBezTo>
                    <a:pt x="21" y="85"/>
                    <a:pt x="22" y="86"/>
                    <a:pt x="24" y="86"/>
                  </a:cubicBezTo>
                  <a:cubicBezTo>
                    <a:pt x="28" y="86"/>
                    <a:pt x="31" y="83"/>
                    <a:pt x="36" y="77"/>
                  </a:cubicBezTo>
                  <a:lnTo>
                    <a:pt x="36" y="0"/>
                  </a:lnTo>
                  <a:lnTo>
                    <a:pt x="55" y="0"/>
                  </a:lnTo>
                  <a:lnTo>
                    <a:pt x="55" y="10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1" name="Freeform 10"/>
            <p:cNvSpPr>
              <a:spLocks noChangeArrowheads="1"/>
            </p:cNvSpPr>
            <p:nvPr/>
          </p:nvSpPr>
          <p:spPr bwMode="auto">
            <a:xfrm>
              <a:off x="2682875" y="2278063"/>
              <a:ext cx="23813" cy="50800"/>
            </a:xfrm>
            <a:custGeom>
              <a:avLst/>
              <a:gdLst>
                <a:gd name="T0" fmla="*/ 43 w 67"/>
                <a:gd name="T1" fmla="*/ 138 h 139"/>
                <a:gd name="T2" fmla="*/ 22 w 67"/>
                <a:gd name="T3" fmla="*/ 138 h 139"/>
                <a:gd name="T4" fmla="*/ 22 w 67"/>
                <a:gd name="T5" fmla="*/ 20 h 139"/>
                <a:gd name="T6" fmla="*/ 0 w 67"/>
                <a:gd name="T7" fmla="*/ 20 h 139"/>
                <a:gd name="T8" fmla="*/ 0 w 67"/>
                <a:gd name="T9" fmla="*/ 0 h 139"/>
                <a:gd name="T10" fmla="*/ 66 w 67"/>
                <a:gd name="T11" fmla="*/ 0 h 139"/>
                <a:gd name="T12" fmla="*/ 66 w 67"/>
                <a:gd name="T13" fmla="*/ 20 h 139"/>
                <a:gd name="T14" fmla="*/ 43 w 67"/>
                <a:gd name="T15" fmla="*/ 20 h 139"/>
                <a:gd name="T16" fmla="*/ 43 w 67"/>
                <a:gd name="T17"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39">
                  <a:moveTo>
                    <a:pt x="43" y="138"/>
                  </a:moveTo>
                  <a:lnTo>
                    <a:pt x="22" y="138"/>
                  </a:lnTo>
                  <a:lnTo>
                    <a:pt x="22" y="20"/>
                  </a:lnTo>
                  <a:lnTo>
                    <a:pt x="0" y="20"/>
                  </a:lnTo>
                  <a:lnTo>
                    <a:pt x="0" y="0"/>
                  </a:lnTo>
                  <a:lnTo>
                    <a:pt x="66" y="0"/>
                  </a:lnTo>
                  <a:lnTo>
                    <a:pt x="66" y="20"/>
                  </a:lnTo>
                  <a:lnTo>
                    <a:pt x="43" y="20"/>
                  </a:lnTo>
                  <a:lnTo>
                    <a:pt x="43" y="13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42" name="Group 41"/>
          <p:cNvGrpSpPr/>
          <p:nvPr userDrawn="1"/>
        </p:nvGrpSpPr>
        <p:grpSpPr>
          <a:xfrm>
            <a:off x="6951347" y="5723309"/>
            <a:ext cx="385062" cy="385062"/>
            <a:chOff x="3090863" y="2192338"/>
            <a:chExt cx="223837" cy="223837"/>
          </a:xfrm>
        </p:grpSpPr>
        <p:sp>
          <p:nvSpPr>
            <p:cNvPr id="43" name="Freeform 11"/>
            <p:cNvSpPr>
              <a:spLocks noChangeArrowheads="1"/>
            </p:cNvSpPr>
            <p:nvPr/>
          </p:nvSpPr>
          <p:spPr bwMode="auto">
            <a:xfrm>
              <a:off x="30908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0" y="0"/>
                  </a:cubicBezTo>
                  <a:cubicBezTo>
                    <a:pt x="139" y="0"/>
                    <a:pt x="0" y="139"/>
                    <a:pt x="0" y="309"/>
                  </a:cubicBezTo>
                  <a:cubicBezTo>
                    <a:pt x="0" y="481"/>
                    <a:pt x="139" y="620"/>
                    <a:pt x="310" y="620"/>
                  </a:cubicBezTo>
                  <a:cubicBezTo>
                    <a:pt x="482" y="620"/>
                    <a:pt x="621" y="481"/>
                    <a:pt x="621" y="309"/>
                  </a:cubicBezTo>
                </a:path>
              </a:pathLst>
            </a:custGeom>
            <a:solidFill>
              <a:srgbClr val="007FB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4" name="Freeform 12"/>
            <p:cNvSpPr>
              <a:spLocks noChangeArrowheads="1"/>
            </p:cNvSpPr>
            <p:nvPr/>
          </p:nvSpPr>
          <p:spPr bwMode="auto">
            <a:xfrm>
              <a:off x="3154363" y="2251075"/>
              <a:ext cx="23812" cy="93663"/>
            </a:xfrm>
            <a:custGeom>
              <a:avLst/>
              <a:gdLst>
                <a:gd name="T0" fmla="*/ 32 w 66"/>
                <a:gd name="T1" fmla="*/ 60 h 259"/>
                <a:gd name="T2" fmla="*/ 65 w 66"/>
                <a:gd name="T3" fmla="*/ 30 h 259"/>
                <a:gd name="T4" fmla="*/ 32 w 66"/>
                <a:gd name="T5" fmla="*/ 0 h 259"/>
                <a:gd name="T6" fmla="*/ 0 w 66"/>
                <a:gd name="T7" fmla="*/ 30 h 259"/>
                <a:gd name="T8" fmla="*/ 32 w 66"/>
                <a:gd name="T9" fmla="*/ 60 h 259"/>
                <a:gd name="T10" fmla="*/ 61 w 66"/>
                <a:gd name="T11" fmla="*/ 84 h 259"/>
                <a:gd name="T12" fmla="*/ 3 w 66"/>
                <a:gd name="T13" fmla="*/ 84 h 259"/>
                <a:gd name="T14" fmla="*/ 3 w 66"/>
                <a:gd name="T15" fmla="*/ 258 h 259"/>
                <a:gd name="T16" fmla="*/ 61 w 66"/>
                <a:gd name="T17" fmla="*/ 258 h 259"/>
                <a:gd name="T18" fmla="*/ 61 w 66"/>
                <a:gd name="T1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259">
                  <a:moveTo>
                    <a:pt x="32" y="60"/>
                  </a:moveTo>
                  <a:cubicBezTo>
                    <a:pt x="52" y="60"/>
                    <a:pt x="65" y="47"/>
                    <a:pt x="65" y="30"/>
                  </a:cubicBezTo>
                  <a:cubicBezTo>
                    <a:pt x="65" y="13"/>
                    <a:pt x="52" y="0"/>
                    <a:pt x="32" y="0"/>
                  </a:cubicBezTo>
                  <a:cubicBezTo>
                    <a:pt x="13" y="0"/>
                    <a:pt x="0" y="13"/>
                    <a:pt x="0" y="30"/>
                  </a:cubicBezTo>
                  <a:cubicBezTo>
                    <a:pt x="0" y="47"/>
                    <a:pt x="12" y="60"/>
                    <a:pt x="32" y="60"/>
                  </a:cubicBezTo>
                  <a:close/>
                  <a:moveTo>
                    <a:pt x="61" y="84"/>
                  </a:moveTo>
                  <a:lnTo>
                    <a:pt x="3" y="84"/>
                  </a:lnTo>
                  <a:lnTo>
                    <a:pt x="3" y="258"/>
                  </a:lnTo>
                  <a:lnTo>
                    <a:pt x="61" y="258"/>
                  </a:lnTo>
                  <a:lnTo>
                    <a:pt x="61" y="8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5" name="Freeform 13"/>
            <p:cNvSpPr>
              <a:spLocks noChangeArrowheads="1"/>
            </p:cNvSpPr>
            <p:nvPr/>
          </p:nvSpPr>
          <p:spPr bwMode="auto">
            <a:xfrm>
              <a:off x="3187700" y="2279650"/>
              <a:ext cx="65088" cy="65088"/>
            </a:xfrm>
            <a:custGeom>
              <a:avLst/>
              <a:gdLst>
                <a:gd name="T0" fmla="*/ 59 w 179"/>
                <a:gd name="T1" fmla="*/ 178 h 179"/>
                <a:gd name="T2" fmla="*/ 59 w 179"/>
                <a:gd name="T3" fmla="*/ 81 h 179"/>
                <a:gd name="T4" fmla="*/ 60 w 179"/>
                <a:gd name="T5" fmla="*/ 66 h 179"/>
                <a:gd name="T6" fmla="*/ 90 w 179"/>
                <a:gd name="T7" fmla="*/ 45 h 179"/>
                <a:gd name="T8" fmla="*/ 120 w 179"/>
                <a:gd name="T9" fmla="*/ 85 h 179"/>
                <a:gd name="T10" fmla="*/ 120 w 179"/>
                <a:gd name="T11" fmla="*/ 178 h 179"/>
                <a:gd name="T12" fmla="*/ 178 w 179"/>
                <a:gd name="T13" fmla="*/ 178 h 179"/>
                <a:gd name="T14" fmla="*/ 178 w 179"/>
                <a:gd name="T15" fmla="*/ 78 h 179"/>
                <a:gd name="T16" fmla="*/ 111 w 179"/>
                <a:gd name="T17" fmla="*/ 0 h 179"/>
                <a:gd name="T18" fmla="*/ 59 w 179"/>
                <a:gd name="T19" fmla="*/ 29 h 179"/>
                <a:gd name="T20" fmla="*/ 59 w 179"/>
                <a:gd name="T21" fmla="*/ 4 h 179"/>
                <a:gd name="T22" fmla="*/ 0 w 179"/>
                <a:gd name="T23" fmla="*/ 4 h 179"/>
                <a:gd name="T24" fmla="*/ 0 w 179"/>
                <a:gd name="T25" fmla="*/ 178 h 179"/>
                <a:gd name="T26" fmla="*/ 59 w 179"/>
                <a:gd name="T2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79">
                  <a:moveTo>
                    <a:pt x="59" y="178"/>
                  </a:moveTo>
                  <a:lnTo>
                    <a:pt x="59" y="81"/>
                  </a:lnTo>
                  <a:cubicBezTo>
                    <a:pt x="59" y="75"/>
                    <a:pt x="59" y="70"/>
                    <a:pt x="60" y="66"/>
                  </a:cubicBezTo>
                  <a:cubicBezTo>
                    <a:pt x="65" y="56"/>
                    <a:pt x="74" y="45"/>
                    <a:pt x="90" y="45"/>
                  </a:cubicBezTo>
                  <a:cubicBezTo>
                    <a:pt x="111" y="45"/>
                    <a:pt x="120" y="61"/>
                    <a:pt x="120" y="85"/>
                  </a:cubicBezTo>
                  <a:lnTo>
                    <a:pt x="120" y="178"/>
                  </a:lnTo>
                  <a:lnTo>
                    <a:pt x="178" y="178"/>
                  </a:lnTo>
                  <a:lnTo>
                    <a:pt x="178" y="78"/>
                  </a:lnTo>
                  <a:cubicBezTo>
                    <a:pt x="178" y="25"/>
                    <a:pt x="149" y="0"/>
                    <a:pt x="111" y="0"/>
                  </a:cubicBezTo>
                  <a:cubicBezTo>
                    <a:pt x="80" y="0"/>
                    <a:pt x="66" y="17"/>
                    <a:pt x="59" y="29"/>
                  </a:cubicBezTo>
                  <a:lnTo>
                    <a:pt x="59" y="4"/>
                  </a:lnTo>
                  <a:lnTo>
                    <a:pt x="0" y="4"/>
                  </a:lnTo>
                  <a:cubicBezTo>
                    <a:pt x="1" y="21"/>
                    <a:pt x="0" y="178"/>
                    <a:pt x="0" y="178"/>
                  </a:cubicBezTo>
                  <a:lnTo>
                    <a:pt x="59" y="17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sp>
        <p:nvSpPr>
          <p:cNvPr id="48" name="TextBox 47"/>
          <p:cNvSpPr txBox="1"/>
          <p:nvPr userDrawn="1"/>
        </p:nvSpPr>
        <p:spPr>
          <a:xfrm>
            <a:off x="7445893" y="4523224"/>
            <a:ext cx="213493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https://twitter.com/CSCfi</a:t>
            </a:r>
            <a:endParaRPr lang="en-US"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49" name="TextBox 48"/>
          <p:cNvSpPr txBox="1"/>
          <p:nvPr userDrawn="1"/>
        </p:nvSpPr>
        <p:spPr>
          <a:xfrm>
            <a:off x="7445893" y="5141018"/>
            <a:ext cx="364117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pl-PL" sz="1200" b="0" i="0" u="none" strike="noStrike" kern="1200" baseline="0" dirty="0" smtClean="0">
                <a:solidFill>
                  <a:srgbClr val="5E6A71"/>
                </a:solidFill>
                <a:latin typeface="Calibri" charset="0"/>
                <a:ea typeface="ＭＳ Ｐゴシック" charset="0"/>
                <a:cs typeface="ＭＳ Ｐゴシック" charset="0"/>
              </a:rPr>
              <a:t>https://www.youtube.com/c/CSCfi</a:t>
            </a:r>
            <a:endParaRPr lang="pl-PL"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50" name="TextBox 49"/>
          <p:cNvSpPr txBox="1"/>
          <p:nvPr userDrawn="1"/>
        </p:nvSpPr>
        <p:spPr>
          <a:xfrm>
            <a:off x="7445893" y="5758812"/>
            <a:ext cx="4608778"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https://www.linkedin.com/company/csc---it-center-for-science</a:t>
            </a:r>
          </a:p>
        </p:txBody>
      </p:sp>
      <p:sp>
        <p:nvSpPr>
          <p:cNvPr id="53" name="Text Placeholder 52"/>
          <p:cNvSpPr>
            <a:spLocks noGrp="1"/>
          </p:cNvSpPr>
          <p:nvPr>
            <p:ph type="body" sz="quarter" idx="10" hasCustomPrompt="1"/>
          </p:nvPr>
        </p:nvSpPr>
        <p:spPr>
          <a:xfrm>
            <a:off x="3072904" y="3864593"/>
            <a:ext cx="2618188" cy="385063"/>
          </a:xfrm>
        </p:spPr>
        <p:txBody>
          <a:bodyPr lIns="0" anchor="t"/>
          <a:lstStyle>
            <a:lvl1pPr marL="0" indent="0">
              <a:buNone/>
              <a:defRPr sz="1400" b="1">
                <a:solidFill>
                  <a:schemeClr val="tx1"/>
                </a:solidFill>
              </a:defRPr>
            </a:lvl1pPr>
            <a:lvl2pPr marL="347663" indent="0">
              <a:buFont typeface="Arial"/>
              <a:buNone/>
              <a:defRPr sz="1200"/>
            </a:lvl2pPr>
            <a:lvl3pPr marL="1143000" indent="0">
              <a:buFont typeface="Arial"/>
              <a:buNone/>
              <a:defRPr sz="1200"/>
            </a:lvl3pPr>
            <a:lvl4pPr marL="1477962" indent="0">
              <a:buNone/>
              <a:defRPr sz="1200"/>
            </a:lvl4pPr>
            <a:lvl5pPr marL="1935162" indent="0">
              <a:buNone/>
              <a:defRPr sz="1200"/>
            </a:lvl5pPr>
          </a:lstStyle>
          <a:p>
            <a:pPr lvl="0"/>
            <a:r>
              <a:rPr lang="fi-FI" dirty="0" smtClean="0"/>
              <a:t>Etunimi Sukunimi</a:t>
            </a:r>
          </a:p>
        </p:txBody>
      </p:sp>
      <p:sp>
        <p:nvSpPr>
          <p:cNvPr id="55" name="Picture Placeholder 54"/>
          <p:cNvSpPr>
            <a:spLocks noGrp="1"/>
          </p:cNvSpPr>
          <p:nvPr>
            <p:ph type="pic" sz="quarter" idx="11"/>
          </p:nvPr>
        </p:nvSpPr>
        <p:spPr>
          <a:xfrm>
            <a:off x="1102646" y="3938985"/>
            <a:ext cx="1657609" cy="1655807"/>
          </a:xfrm>
          <a:prstGeom prst="ellipse">
            <a:avLst/>
          </a:prstGeom>
        </p:spPr>
        <p:txBody>
          <a:bodyPr/>
          <a:lstStyle>
            <a:lvl1pPr marL="0" indent="0">
              <a:buFont typeface="Arial"/>
              <a:buNone/>
              <a:defRPr sz="1400"/>
            </a:lvl1pPr>
          </a:lstStyle>
          <a:p>
            <a:r>
              <a:rPr lang="en-US" smtClean="0"/>
              <a:t>Click icon to add picture</a:t>
            </a:r>
            <a:endParaRPr lang="en-US" dirty="0"/>
          </a:p>
        </p:txBody>
      </p:sp>
      <p:sp>
        <p:nvSpPr>
          <p:cNvPr id="57" name="Text Placeholder 56"/>
          <p:cNvSpPr>
            <a:spLocks noGrp="1"/>
          </p:cNvSpPr>
          <p:nvPr>
            <p:ph type="body" sz="quarter" idx="12" hasCustomPrompt="1"/>
          </p:nvPr>
        </p:nvSpPr>
        <p:spPr>
          <a:xfrm>
            <a:off x="3072903" y="4315527"/>
            <a:ext cx="2618189" cy="1717210"/>
          </a:xfrm>
        </p:spPr>
        <p:txBody>
          <a:bodyPr lIns="0"/>
          <a:lstStyle>
            <a:lvl1pPr marL="0" indent="0">
              <a:lnSpc>
                <a:spcPct val="110000"/>
              </a:lnSpc>
              <a:spcBef>
                <a:spcPts val="0"/>
              </a:spcBef>
              <a:buNone/>
              <a:defRPr sz="1200"/>
            </a:lvl1pPr>
            <a:lvl2pPr marL="690563" indent="-342900">
              <a:buFont typeface="Arial"/>
              <a:buChar char="•"/>
              <a:defRPr sz="1400"/>
            </a:lvl2pPr>
            <a:lvl3pPr marL="1428750" indent="-285750">
              <a:buFont typeface="Arial"/>
              <a:buChar char="•"/>
              <a:defRPr sz="1200"/>
            </a:lvl3pPr>
            <a:lvl4pPr>
              <a:defRPr sz="1100"/>
            </a:lvl4pPr>
            <a:lvl5pPr>
              <a:defRPr sz="900"/>
            </a:lvl5pPr>
          </a:lstStyle>
          <a:p>
            <a:pPr lvl="0"/>
            <a:r>
              <a:rPr lang="fi-FI" dirty="0" smtClean="0"/>
              <a:t>Tittelit ja yhteystiedot</a:t>
            </a:r>
            <a:endParaRPr lang="en-US" dirty="0"/>
          </a:p>
        </p:txBody>
      </p:sp>
      <p:cxnSp>
        <p:nvCxnSpPr>
          <p:cNvPr id="61" name="Straight Connector 60"/>
          <p:cNvCxnSpPr/>
          <p:nvPr userDrawn="1"/>
        </p:nvCxnSpPr>
        <p:spPr>
          <a:xfrm>
            <a:off x="6096000" y="3862343"/>
            <a:ext cx="0" cy="2202232"/>
          </a:xfrm>
          <a:prstGeom prst="line">
            <a:avLst/>
          </a:prstGeom>
          <a:ln w="952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72" name="Group 71"/>
          <p:cNvGrpSpPr/>
          <p:nvPr userDrawn="1"/>
        </p:nvGrpSpPr>
        <p:grpSpPr>
          <a:xfrm>
            <a:off x="4941995" y="1324732"/>
            <a:ext cx="2308011" cy="1465997"/>
            <a:chOff x="3018474" y="609992"/>
            <a:chExt cx="2171462" cy="1379264"/>
          </a:xfrm>
        </p:grpSpPr>
        <p:sp>
          <p:nvSpPr>
            <p:cNvPr id="73"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74"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75"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5" name="Rectangle 4"/>
          <p:cNvSpPr/>
          <p:nvPr userDrawn="1"/>
        </p:nvSpPr>
        <p:spPr>
          <a:xfrm>
            <a:off x="-7169" y="6660009"/>
            <a:ext cx="1610587" cy="215444"/>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Kuvat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CSC:n</a:t>
            </a: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 arkisto ja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Thinkstock</a:t>
            </a:r>
            <a:endParaRPr kumimoji="0" lang="fi-FI" sz="800" b="0" i="0" u="none" strike="noStrike" kern="1200" cap="none" spc="0" normalizeH="0" baseline="0" noProof="0" dirty="0">
              <a:ln>
                <a:noFill/>
              </a:ln>
              <a:solidFill>
                <a:prstClr val="white"/>
              </a:solidFill>
              <a:effectLst/>
              <a:uLnTx/>
              <a:uFillTx/>
              <a:latin typeface="Candara"/>
              <a:ea typeface="ＭＳ Ｐゴシック" charset="0"/>
              <a:cs typeface="ＭＳ Ｐゴシック" charset="0"/>
            </a:endParaRPr>
          </a:p>
        </p:txBody>
      </p:sp>
    </p:spTree>
    <p:extLst>
      <p:ext uri="{BB962C8B-B14F-4D97-AF65-F5344CB8AC3E}">
        <p14:creationId xmlns:p14="http://schemas.microsoft.com/office/powerpoint/2010/main" val="667747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2018-04-23</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BC46539-7FEE-8846-9EF1-6D13C0293C6C}" type="slidenum">
              <a:rPr lang="en-US"/>
              <a:pPr>
                <a:defRPr/>
              </a:pPr>
              <a:t>‹#›</a:t>
            </a:fld>
            <a:endParaRPr lang="en-US"/>
          </a:p>
        </p:txBody>
      </p:sp>
    </p:spTree>
    <p:extLst>
      <p:ext uri="{BB962C8B-B14F-4D97-AF65-F5344CB8AC3E}">
        <p14:creationId xmlns:p14="http://schemas.microsoft.com/office/powerpoint/2010/main" val="2695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2018-04-23</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spTree>
    <p:extLst>
      <p:ext uri="{BB962C8B-B14F-4D97-AF65-F5344CB8AC3E}">
        <p14:creationId xmlns:p14="http://schemas.microsoft.com/office/powerpoint/2010/main" val="3012125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091289"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idx="13"/>
          </p:nvPr>
        </p:nvSpPr>
        <p:spPr>
          <a:xfrm>
            <a:off x="6071720" y="1600203"/>
            <a:ext cx="4815788"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1" y="274637"/>
            <a:ext cx="10277907"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2018-04-23</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902EB33-AE32-4D46-BAA6-3F61AB03C92B}" type="slidenum">
              <a:rPr lang="en-US"/>
              <a:pPr>
                <a:defRPr/>
              </a:pPr>
              <a:t>‹#›</a:t>
            </a:fld>
            <a:endParaRPr lang="en-US"/>
          </a:p>
        </p:txBody>
      </p:sp>
    </p:spTree>
    <p:extLst>
      <p:ext uri="{BB962C8B-B14F-4D97-AF65-F5344CB8AC3E}">
        <p14:creationId xmlns:p14="http://schemas.microsoft.com/office/powerpoint/2010/main" val="149010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105400"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110820" y="1601179"/>
            <a:ext cx="4826862"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2018-04-23</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5382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_Picture_Righ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8068698" y="1"/>
            <a:ext cx="4123302" cy="6693881"/>
          </a:xfrm>
        </p:spPr>
        <p:txBody>
          <a:bodyPr rtlCol="0">
            <a:normAutofit/>
          </a:bodyPr>
          <a:lstStyle/>
          <a:p>
            <a:pPr lvl="0"/>
            <a:r>
              <a:rPr lang="en-US" noProof="0" smtClean="0"/>
              <a:t>Click icon to add picture</a:t>
            </a:r>
            <a:endParaRPr lang="en-US" noProof="0"/>
          </a:p>
        </p:txBody>
      </p:sp>
      <p:sp>
        <p:nvSpPr>
          <p:cNvPr id="11" name="Content Placeholder 2"/>
          <p:cNvSpPr>
            <a:spLocks noGrp="1"/>
          </p:cNvSpPr>
          <p:nvPr>
            <p:ph idx="1"/>
          </p:nvPr>
        </p:nvSpPr>
        <p:spPr>
          <a:xfrm>
            <a:off x="609599" y="1600203"/>
            <a:ext cx="6911623"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3" y="274637"/>
            <a:ext cx="6911620"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2018-04-23</a:t>
            </a:r>
            <a:endParaRPr lang="en-US"/>
          </a:p>
        </p:txBody>
      </p:sp>
      <p:sp>
        <p:nvSpPr>
          <p:cNvPr id="7" name="Footer Placeholder 5"/>
          <p:cNvSpPr>
            <a:spLocks noGrp="1"/>
          </p:cNvSpPr>
          <p:nvPr>
            <p:ph type="ftr" sz="quarter" idx="15"/>
          </p:nvPr>
        </p:nvSpPr>
        <p:spPr>
          <a:xfrm>
            <a:off x="3086101" y="6378575"/>
            <a:ext cx="4982598" cy="315307"/>
          </a:xfrm>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67228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1" y="1600203"/>
            <a:ext cx="3143956"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4158911" y="1601180"/>
            <a:ext cx="3361415" cy="2128644"/>
          </a:xfrm>
        </p:spPr>
        <p:txBody>
          <a:bodyPr rtlCol="0">
            <a:normAutofit/>
          </a:bodyPr>
          <a:lstStyle/>
          <a:p>
            <a:pPr lvl="0"/>
            <a:r>
              <a:rPr lang="en-US" noProof="0" smtClean="0"/>
              <a:t>Click icon to add picture</a:t>
            </a:r>
            <a:endParaRPr lang="en-US" noProof="0"/>
          </a:p>
        </p:txBody>
      </p:sp>
      <p:sp>
        <p:nvSpPr>
          <p:cNvPr id="9" name="Picture Placeholder 2"/>
          <p:cNvSpPr>
            <a:spLocks noGrp="1"/>
          </p:cNvSpPr>
          <p:nvPr>
            <p:ph type="pic" sz="quarter" idx="14"/>
          </p:nvPr>
        </p:nvSpPr>
        <p:spPr>
          <a:xfrm>
            <a:off x="7747988" y="1600203"/>
            <a:ext cx="3189694" cy="2128644"/>
          </a:xfrm>
        </p:spPr>
        <p:txBody>
          <a:bodyPr rtlCol="0">
            <a:normAutofit/>
          </a:bodyPr>
          <a:lstStyle/>
          <a:p>
            <a:pPr lvl="0"/>
            <a:r>
              <a:rPr lang="en-US" noProof="0" smtClean="0"/>
              <a:t>Click icon to add picture</a:t>
            </a:r>
            <a:endParaRPr lang="en-US" noProof="0" dirty="0"/>
          </a:p>
        </p:txBody>
      </p:sp>
      <p:sp>
        <p:nvSpPr>
          <p:cNvPr id="12" name="Picture Placeholder 2"/>
          <p:cNvSpPr>
            <a:spLocks noGrp="1"/>
          </p:cNvSpPr>
          <p:nvPr>
            <p:ph type="pic" sz="quarter" idx="15"/>
          </p:nvPr>
        </p:nvSpPr>
        <p:spPr>
          <a:xfrm>
            <a:off x="4158911" y="3998499"/>
            <a:ext cx="3361415" cy="2128644"/>
          </a:xfrm>
        </p:spPr>
        <p:txBody>
          <a:bodyPr rtlCol="0">
            <a:normAutofit/>
          </a:bodyPr>
          <a:lstStyle/>
          <a:p>
            <a:pPr lvl="0"/>
            <a:r>
              <a:rPr lang="en-US" noProof="0" smtClean="0"/>
              <a:t>Click icon to add picture</a:t>
            </a:r>
            <a:endParaRPr lang="en-US" noProof="0"/>
          </a:p>
        </p:txBody>
      </p:sp>
      <p:sp>
        <p:nvSpPr>
          <p:cNvPr id="14" name="Picture Placeholder 2"/>
          <p:cNvSpPr>
            <a:spLocks noGrp="1"/>
          </p:cNvSpPr>
          <p:nvPr>
            <p:ph type="pic" sz="quarter" idx="16"/>
          </p:nvPr>
        </p:nvSpPr>
        <p:spPr>
          <a:xfrm>
            <a:off x="7747988" y="3997522"/>
            <a:ext cx="3189694" cy="2128644"/>
          </a:xfrm>
        </p:spPr>
        <p:txBody>
          <a:bodyPr rtlCol="0">
            <a:normAutofit/>
          </a:bodyPr>
          <a:lstStyle/>
          <a:p>
            <a:pPr lvl="0"/>
            <a:r>
              <a:rPr lang="en-US" noProof="0" smtClean="0"/>
              <a:t>Click icon to add picture</a:t>
            </a:r>
            <a:endParaRPr lang="en-US" noProof="0"/>
          </a:p>
        </p:txBody>
      </p:sp>
      <p:sp>
        <p:nvSpPr>
          <p:cNvPr id="10" name="Date Placeholder 4"/>
          <p:cNvSpPr>
            <a:spLocks noGrp="1"/>
          </p:cNvSpPr>
          <p:nvPr>
            <p:ph type="dt" sz="half" idx="17"/>
          </p:nvPr>
        </p:nvSpPr>
        <p:spPr/>
        <p:txBody>
          <a:bodyPr/>
          <a:lstStyle>
            <a:lvl1pPr>
              <a:defRPr/>
            </a:lvl1pPr>
          </a:lstStyle>
          <a:p>
            <a:pPr>
              <a:defRPr/>
            </a:pPr>
            <a:r>
              <a:rPr lang="fi-FI" smtClean="0"/>
              <a:t>2018-04-23</a:t>
            </a:r>
            <a:endParaRPr lang="en-US"/>
          </a:p>
        </p:txBody>
      </p:sp>
      <p:sp>
        <p:nvSpPr>
          <p:cNvPr id="15" name="Footer Placeholder 5"/>
          <p:cNvSpPr>
            <a:spLocks noGrp="1"/>
          </p:cNvSpPr>
          <p:nvPr>
            <p:ph type="ftr" sz="quarter" idx="18"/>
          </p:nvPr>
        </p:nvSpPr>
        <p:spPr/>
        <p:txBody>
          <a:bodyPr/>
          <a:lstStyle>
            <a:lvl1pPr>
              <a:defRPr/>
            </a:lvl1pPr>
          </a:lstStyle>
          <a:p>
            <a:pPr>
              <a:defRPr/>
            </a:pPr>
            <a:endParaRPr lang="en-US" dirty="0"/>
          </a:p>
        </p:txBody>
      </p:sp>
      <p:sp>
        <p:nvSpPr>
          <p:cNvPr id="16" name="Slide Number Placeholder 6"/>
          <p:cNvSpPr>
            <a:spLocks noGrp="1"/>
          </p:cNvSpPr>
          <p:nvPr>
            <p:ph type="sldNum" sz="quarter" idx="19"/>
          </p:nvPr>
        </p:nvSpPr>
        <p:spPr/>
        <p:txBody>
          <a:bodyPr/>
          <a:lstStyle>
            <a:lvl1pPr>
              <a:defRPr/>
            </a:lvl1pPr>
          </a:lstStyle>
          <a:p>
            <a:pPr>
              <a:defRPr/>
            </a:pPr>
            <a:fld id="{8494CDDB-25ED-6C4C-973B-8EDD9A222A1A}" type="slidenum">
              <a:rPr lang="en-US"/>
              <a:pPr>
                <a:defRPr/>
              </a:pPr>
              <a:t>‹#›</a:t>
            </a:fld>
            <a:endParaRPr lang="en-US"/>
          </a:p>
        </p:txBody>
      </p:sp>
    </p:spTree>
    <p:extLst>
      <p:ext uri="{BB962C8B-B14F-4D97-AF65-F5344CB8AC3E}">
        <p14:creationId xmlns:p14="http://schemas.microsoft.com/office/powerpoint/2010/main" val="36770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339104" y="1598129"/>
            <a:ext cx="4598577"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3"/>
            <a:ext cx="5260620"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2018-04-23</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44214A9-2E80-A54A-99CE-FD90769D3F7C}" type="slidenum">
              <a:rPr lang="en-US"/>
              <a:pPr>
                <a:defRPr/>
              </a:pPr>
              <a:t>‹#›</a:t>
            </a:fld>
            <a:endParaRPr lang="en-US"/>
          </a:p>
        </p:txBody>
      </p:sp>
    </p:spTree>
    <p:extLst>
      <p:ext uri="{BB962C8B-B14F-4D97-AF65-F5344CB8AC3E}">
        <p14:creationId xmlns:p14="http://schemas.microsoft.com/office/powerpoint/2010/main" val="105160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49238"/>
            <a:ext cx="1032351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1" y="1600200"/>
            <a:ext cx="822546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r>
              <a:rPr lang="fi-FI" dirty="0"/>
              <a:t> </a:t>
            </a:r>
          </a:p>
          <a:p>
            <a:pPr lvl="2"/>
            <a:r>
              <a:rPr lang="fi-FI" dirty="0"/>
              <a:t>Third </a:t>
            </a:r>
            <a:r>
              <a:rPr lang="fi-FI" dirty="0" err="1"/>
              <a:t>level</a:t>
            </a:r>
            <a:endParaRPr lang="fi-FI" dirty="0"/>
          </a:p>
          <a:p>
            <a:pPr lvl="3"/>
            <a:r>
              <a:rPr lang="fi-FI" dirty="0" err="1"/>
              <a:t>Forth</a:t>
            </a:r>
            <a:r>
              <a:rPr lang="fi-FI" dirty="0"/>
              <a:t> </a:t>
            </a:r>
            <a:r>
              <a:rPr lang="fi-FI" dirty="0" err="1"/>
              <a:t>level</a:t>
            </a:r>
            <a:endParaRPr lang="fi-FI" dirty="0"/>
          </a:p>
        </p:txBody>
      </p:sp>
      <p:sp>
        <p:nvSpPr>
          <p:cNvPr id="4" name="Date Placeholder 3"/>
          <p:cNvSpPr>
            <a:spLocks noGrp="1"/>
          </p:cNvSpPr>
          <p:nvPr>
            <p:ph type="dt" sz="half" idx="2"/>
          </p:nvPr>
        </p:nvSpPr>
        <p:spPr>
          <a:xfrm>
            <a:off x="1624013" y="6378575"/>
            <a:ext cx="1300162" cy="315307"/>
          </a:xfrm>
          <a:prstGeom prst="rect">
            <a:avLst/>
          </a:prstGeom>
        </p:spPr>
        <p:txBody>
          <a:bodyPr vert="horz" lIns="91440" tIns="45720" rIns="91440" bIns="45720" rtlCol="0" anchor="ctr"/>
          <a:lstStyle>
            <a:lvl1pPr algn="l" fontAlgn="auto">
              <a:spcBef>
                <a:spcPts val="0"/>
              </a:spcBef>
              <a:spcAft>
                <a:spcPts val="0"/>
              </a:spcAft>
              <a:defRPr sz="1000" smtClean="0">
                <a:solidFill>
                  <a:schemeClr val="accent3">
                    <a:lumMod val="75000"/>
                  </a:schemeClr>
                </a:solidFill>
                <a:latin typeface="Corbel"/>
                <a:ea typeface="+mn-ea"/>
                <a:cs typeface="Corbel"/>
              </a:defRPr>
            </a:lvl1pPr>
          </a:lstStyle>
          <a:p>
            <a:pPr>
              <a:defRPr/>
            </a:pPr>
            <a:r>
              <a:rPr lang="fi-FI" smtClean="0"/>
              <a:t>2018-04-23</a:t>
            </a:r>
            <a:endParaRPr lang="en-US" dirty="0"/>
          </a:p>
        </p:txBody>
      </p:sp>
      <p:sp>
        <p:nvSpPr>
          <p:cNvPr id="5" name="Footer Placeholder 4"/>
          <p:cNvSpPr>
            <a:spLocks noGrp="1"/>
          </p:cNvSpPr>
          <p:nvPr>
            <p:ph type="ftr" sz="quarter" idx="3"/>
          </p:nvPr>
        </p:nvSpPr>
        <p:spPr>
          <a:xfrm>
            <a:off x="3086100" y="6378575"/>
            <a:ext cx="5748961" cy="315307"/>
          </a:xfrm>
          <a:prstGeom prst="rect">
            <a:avLst/>
          </a:prstGeom>
        </p:spPr>
        <p:txBody>
          <a:bodyPr vert="horz" lIns="91440" tIns="45720" rIns="91440" bIns="45720" rtlCol="0" anchor="ctr"/>
          <a:lstStyle>
            <a:lvl1pPr algn="l" fontAlgn="auto">
              <a:spcBef>
                <a:spcPts val="0"/>
              </a:spcBef>
              <a:spcAft>
                <a:spcPts val="0"/>
              </a:spcAft>
              <a:defRPr sz="1000" dirty="0" smtClean="0">
                <a:solidFill>
                  <a:schemeClr val="accent3">
                    <a:lumMod val="75000"/>
                  </a:schemeClr>
                </a:solidFill>
                <a:latin typeface="Corbel"/>
                <a:ea typeface="+mn-ea"/>
                <a:cs typeface="Corbel"/>
              </a:defRPr>
            </a:lvl1pPr>
          </a:lstStyle>
          <a:p>
            <a:pPr>
              <a:defRPr/>
            </a:pPr>
            <a:endParaRPr lang="en-US" dirty="0"/>
          </a:p>
        </p:txBody>
      </p:sp>
      <p:sp>
        <p:nvSpPr>
          <p:cNvPr id="6" name="Slide Number Placeholder 5"/>
          <p:cNvSpPr>
            <a:spLocks noGrp="1"/>
          </p:cNvSpPr>
          <p:nvPr>
            <p:ph type="sldNum" sz="quarter" idx="4"/>
          </p:nvPr>
        </p:nvSpPr>
        <p:spPr>
          <a:xfrm>
            <a:off x="609600" y="6378575"/>
            <a:ext cx="862013" cy="315307"/>
          </a:xfrm>
          <a:prstGeom prst="rect">
            <a:avLst/>
          </a:prstGeom>
        </p:spPr>
        <p:txBody>
          <a:bodyPr vert="horz" lIns="91440" tIns="45720" rIns="91440" bIns="45720" rtlCol="0" anchor="ctr"/>
          <a:lstStyle>
            <a:lvl1pPr algn="l" fontAlgn="auto">
              <a:spcBef>
                <a:spcPts val="0"/>
              </a:spcBef>
              <a:spcAft>
                <a:spcPts val="0"/>
              </a:spcAft>
              <a:defRPr sz="1000" b="0" smtClean="0">
                <a:solidFill>
                  <a:schemeClr val="accent3">
                    <a:lumMod val="75000"/>
                  </a:schemeClr>
                </a:solidFill>
                <a:latin typeface="Corbel"/>
                <a:ea typeface="+mn-ea"/>
                <a:cs typeface="Corbel"/>
              </a:defRPr>
            </a:lvl1pPr>
          </a:lstStyle>
          <a:p>
            <a:pPr>
              <a:defRPr/>
            </a:pPr>
            <a:fld id="{62274664-D7F7-DF47-875D-06D374E61B9E}" type="slidenum">
              <a:rPr lang="en-US" smtClean="0"/>
              <a:pPr>
                <a:defRPr/>
              </a:pPr>
              <a:t>‹#›</a:t>
            </a:fld>
            <a:endParaRPr lang="en-US" dirty="0"/>
          </a:p>
        </p:txBody>
      </p:sp>
      <p:grpSp>
        <p:nvGrpSpPr>
          <p:cNvPr id="18" name="Group 17"/>
          <p:cNvGrpSpPr/>
          <p:nvPr userDrawn="1"/>
        </p:nvGrpSpPr>
        <p:grpSpPr>
          <a:xfrm>
            <a:off x="11146557" y="371002"/>
            <a:ext cx="630858" cy="400707"/>
            <a:chOff x="3018474" y="609992"/>
            <a:chExt cx="2171462" cy="1379264"/>
          </a:xfrm>
        </p:grpSpPr>
        <p:sp>
          <p:nvSpPr>
            <p:cNvPr id="19"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20"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21"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13" name="Rectangle 12"/>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4" name="Rectangle 13"/>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Rectangle 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cSld>
  <p:clrMap bg1="lt1" tx1="dk1" bg2="lt2" tx2="dk2" accent1="accent1" accent2="accent2" accent3="accent3" accent4="accent4" accent5="accent5" accent6="accent6" hlink="hlink" folHlink="folHlink"/>
  <p:sldLayoutIdLst>
    <p:sldLayoutId id="2147483695" r:id="rId1"/>
    <p:sldLayoutId id="2147483737" r:id="rId2"/>
    <p:sldLayoutId id="2147483697" r:id="rId3"/>
    <p:sldLayoutId id="2147483698" r:id="rId4"/>
    <p:sldLayoutId id="2147483699" r:id="rId5"/>
    <p:sldLayoutId id="2147483700" r:id="rId6"/>
    <p:sldLayoutId id="2147483721" r:id="rId7"/>
    <p:sldLayoutId id="2147483701" r:id="rId8"/>
    <p:sldLayoutId id="2147483702" r:id="rId9"/>
    <p:sldLayoutId id="2147483703" r:id="rId10"/>
    <p:sldLayoutId id="2147483704" r:id="rId11"/>
    <p:sldLayoutId id="2147483730" r:id="rId12"/>
    <p:sldLayoutId id="2147483731" r:id="rId13"/>
    <p:sldLayoutId id="2147483732" r:id="rId14"/>
    <p:sldLayoutId id="2147483705" r:id="rId15"/>
    <p:sldLayoutId id="2147483706" r:id="rId16"/>
    <p:sldLayoutId id="2147483733" r:id="rId17"/>
    <p:sldLayoutId id="2147483734" r:id="rId18"/>
    <p:sldLayoutId id="2147483735" r:id="rId19"/>
    <p:sldLayoutId id="2147483736" r:id="rId20"/>
    <p:sldLayoutId id="2147483718" r:id="rId21"/>
    <p:sldLayoutId id="2147483725" r:id="rId22"/>
    <p:sldLayoutId id="2147483726" r:id="rId23"/>
    <p:sldLayoutId id="2147483727" r:id="rId24"/>
    <p:sldLayoutId id="2147483738" r:id="rId25"/>
    <p:sldLayoutId id="2147483728" r:id="rId26"/>
    <p:sldLayoutId id="2147483722" r:id="rId2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solidFill>
          <a:latin typeface="Corbel"/>
          <a:ea typeface="ＭＳ Ｐゴシック" charset="0"/>
          <a:cs typeface="Corbel"/>
        </a:defRPr>
      </a:lvl1pPr>
      <a:lvl2pPr algn="l" defTabSz="457200" rtl="0" eaLnBrk="1" fontAlgn="base" hangingPunct="1">
        <a:spcBef>
          <a:spcPct val="0"/>
        </a:spcBef>
        <a:spcAft>
          <a:spcPct val="0"/>
        </a:spcAft>
        <a:defRPr sz="2800" b="1">
          <a:solidFill>
            <a:srgbClr val="094C5F"/>
          </a:solidFill>
          <a:latin typeface="Candara" charset="0"/>
          <a:ea typeface="ＭＳ Ｐゴシック" charset="0"/>
        </a:defRPr>
      </a:lvl2pPr>
      <a:lvl3pPr algn="l" defTabSz="457200" rtl="0" eaLnBrk="1" fontAlgn="base" hangingPunct="1">
        <a:spcBef>
          <a:spcPct val="0"/>
        </a:spcBef>
        <a:spcAft>
          <a:spcPct val="0"/>
        </a:spcAft>
        <a:defRPr sz="2800" b="1">
          <a:solidFill>
            <a:srgbClr val="094C5F"/>
          </a:solidFill>
          <a:latin typeface="Candara" charset="0"/>
          <a:ea typeface="ＭＳ Ｐゴシック" charset="0"/>
        </a:defRPr>
      </a:lvl3pPr>
      <a:lvl4pPr algn="l" defTabSz="457200" rtl="0" eaLnBrk="1" fontAlgn="base" hangingPunct="1">
        <a:spcBef>
          <a:spcPct val="0"/>
        </a:spcBef>
        <a:spcAft>
          <a:spcPct val="0"/>
        </a:spcAft>
        <a:defRPr sz="2800" b="1">
          <a:solidFill>
            <a:srgbClr val="094C5F"/>
          </a:solidFill>
          <a:latin typeface="Candara" charset="0"/>
          <a:ea typeface="ＭＳ Ｐゴシック" charset="0"/>
        </a:defRPr>
      </a:lvl4pPr>
      <a:lvl5pPr algn="l" defTabSz="457200" rtl="0" eaLnBrk="1" fontAlgn="base" hangingPunct="1">
        <a:spcBef>
          <a:spcPct val="0"/>
        </a:spcBef>
        <a:spcAft>
          <a:spcPct val="0"/>
        </a:spcAft>
        <a:defRPr sz="2800" b="1">
          <a:solidFill>
            <a:srgbClr val="094C5F"/>
          </a:solidFill>
          <a:latin typeface="Candara" charset="0"/>
          <a:ea typeface="ＭＳ Ｐゴシック" charset="0"/>
        </a:defRPr>
      </a:lvl5pPr>
      <a:lvl6pPr marL="457200" algn="l" defTabSz="457200" rtl="0" eaLnBrk="1" fontAlgn="base" hangingPunct="1">
        <a:spcBef>
          <a:spcPct val="0"/>
        </a:spcBef>
        <a:spcAft>
          <a:spcPct val="0"/>
        </a:spcAft>
        <a:defRPr sz="2800" b="1">
          <a:solidFill>
            <a:srgbClr val="094C5F"/>
          </a:solidFill>
          <a:latin typeface="Candara" charset="0"/>
          <a:ea typeface="ＭＳ Ｐゴシック" charset="0"/>
        </a:defRPr>
      </a:lvl6pPr>
      <a:lvl7pPr marL="914400" algn="l" defTabSz="457200" rtl="0" eaLnBrk="1" fontAlgn="base" hangingPunct="1">
        <a:spcBef>
          <a:spcPct val="0"/>
        </a:spcBef>
        <a:spcAft>
          <a:spcPct val="0"/>
        </a:spcAft>
        <a:defRPr sz="2800" b="1">
          <a:solidFill>
            <a:srgbClr val="094C5F"/>
          </a:solidFill>
          <a:latin typeface="Candara" charset="0"/>
          <a:ea typeface="ＭＳ Ｐゴシック" charset="0"/>
        </a:defRPr>
      </a:lvl7pPr>
      <a:lvl8pPr marL="1371600" algn="l" defTabSz="457200" rtl="0" eaLnBrk="1" fontAlgn="base" hangingPunct="1">
        <a:spcBef>
          <a:spcPct val="0"/>
        </a:spcBef>
        <a:spcAft>
          <a:spcPct val="0"/>
        </a:spcAft>
        <a:defRPr sz="2800" b="1">
          <a:solidFill>
            <a:srgbClr val="094C5F"/>
          </a:solidFill>
          <a:latin typeface="Candara" charset="0"/>
          <a:ea typeface="ＭＳ Ｐゴシック" charset="0"/>
        </a:defRPr>
      </a:lvl8pPr>
      <a:lvl9pPr marL="1828800" algn="l" defTabSz="457200" rtl="0" eaLnBrk="1" fontAlgn="base" hangingPunct="1">
        <a:spcBef>
          <a:spcPct val="0"/>
        </a:spcBef>
        <a:spcAft>
          <a:spcPct val="0"/>
        </a:spcAft>
        <a:defRPr sz="2800" b="1">
          <a:solidFill>
            <a:srgbClr val="094C5F"/>
          </a:solidFill>
          <a:latin typeface="Candara" charset="0"/>
          <a:ea typeface="ＭＳ Ｐゴシック" charset="0"/>
        </a:defRPr>
      </a:lvl9pPr>
    </p:titleStyle>
    <p:body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347663" algn="l" defTabSz="457200" rtl="0" eaLnBrk="1" fontAlgn="base" hangingPunct="1">
        <a:spcBef>
          <a:spcPct val="20000"/>
        </a:spcBef>
        <a:spcAft>
          <a:spcPct val="0"/>
        </a:spcAft>
        <a:buFont typeface="Courier New" charset="0"/>
        <a:defRPr sz="2000" kern="1200">
          <a:solidFill>
            <a:schemeClr val="accent3">
              <a:lumMod val="75000"/>
            </a:schemeClr>
          </a:solidFill>
          <a:latin typeface="Corbel"/>
          <a:ea typeface="ＭＳ Ｐゴシック" charset="0"/>
          <a:cs typeface="Corbel"/>
        </a:defRPr>
      </a:lvl2pPr>
      <a:lvl3pPr marL="1143000" algn="l" defTabSz="457200" rtl="0" eaLnBrk="1" fontAlgn="base" hangingPunct="1">
        <a:spcBef>
          <a:spcPts val="200"/>
        </a:spcBef>
        <a:spcAft>
          <a:spcPct val="0"/>
        </a:spcAft>
        <a:defRPr sz="1800" kern="1200">
          <a:solidFill>
            <a:schemeClr val="accent3">
              <a:lumMod val="75000"/>
            </a:schemeClr>
          </a:solidFill>
          <a:latin typeface="Corbel"/>
          <a:ea typeface="ＭＳ Ｐゴシック" charset="0"/>
          <a:cs typeface="Corbel"/>
        </a:defRPr>
      </a:lvl3pPr>
      <a:lvl4pPr marL="1600200" indent="-122238" algn="l" defTabSz="457200" rtl="0" eaLnBrk="1" fontAlgn="base" hangingPunct="1">
        <a:spcBef>
          <a:spcPct val="20000"/>
        </a:spcBef>
        <a:spcAft>
          <a:spcPct val="0"/>
        </a:spcAft>
        <a:buFont typeface="Wingdings" charset="0"/>
        <a:buChar char="§"/>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Verdana"/>
          <a:ea typeface="ＭＳ Ｐゴシック"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Library_(computer_science)" TargetMode="External"/><Relationship Id="rId2" Type="http://schemas.openxmlformats.org/officeDocument/2006/relationships/hyperlink" Target="https://en.wikipedia.org/wiki/Intel"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r.research.att.com/benchmarks/"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Running R in parallel — principles and practice</a:t>
            </a:r>
            <a:endParaRPr lang="en-US"/>
          </a:p>
        </p:txBody>
      </p:sp>
      <p:sp>
        <p:nvSpPr>
          <p:cNvPr id="5" name="Subtitle 4"/>
          <p:cNvSpPr>
            <a:spLocks noGrp="1"/>
          </p:cNvSpPr>
          <p:nvPr>
            <p:ph type="subTitle" idx="1"/>
          </p:nvPr>
        </p:nvSpPr>
        <p:spPr/>
        <p:txBody>
          <a:bodyPr/>
          <a:lstStyle/>
          <a:p>
            <a:r>
              <a:rPr lang="en-US" smtClean="0"/>
              <a:t>Bratislava</a:t>
            </a:r>
            <a:r>
              <a:rPr lang="en-US" smtClean="0"/>
              <a:t> 2018-04-23</a:t>
            </a:r>
          </a:p>
          <a:p>
            <a:endParaRPr lang="en-US"/>
          </a:p>
        </p:txBody>
      </p:sp>
    </p:spTree>
    <p:extLst>
      <p:ext uri="{BB962C8B-B14F-4D97-AF65-F5344CB8AC3E}">
        <p14:creationId xmlns:p14="http://schemas.microsoft.com/office/powerpoint/2010/main" val="3936708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P</a:t>
            </a:r>
            <a:r>
              <a:rPr lang="en-US" smtClean="0"/>
              <a:t>arallel scaling</a:t>
            </a:r>
            <a:endParaRPr lang="en-US"/>
          </a:p>
        </p:txBody>
      </p:sp>
      <p:sp>
        <p:nvSpPr>
          <p:cNvPr id="8" name="Content Placeholder 7"/>
          <p:cNvSpPr>
            <a:spLocks noGrp="1"/>
          </p:cNvSpPr>
          <p:nvPr>
            <p:ph idx="1"/>
          </p:nvPr>
        </p:nvSpPr>
        <p:spPr/>
        <p:txBody>
          <a:bodyPr/>
          <a:lstStyle/>
          <a:p>
            <a:r>
              <a:rPr lang="en-US" smtClean="0"/>
              <a:t>Unfortunately, increasing the number of cores will </a:t>
            </a:r>
            <a:r>
              <a:rPr lang="en-US" i="1" smtClean="0"/>
              <a:t>never</a:t>
            </a:r>
            <a:r>
              <a:rPr lang="en-US" smtClean="0"/>
              <a:t> decrease the time needed in the same proportion</a:t>
            </a:r>
          </a:p>
          <a:p>
            <a:r>
              <a:rPr lang="en-US" smtClean="0"/>
              <a:t>Not all parts of the program will benefit from parallel computing (Amdahl's law)</a:t>
            </a:r>
          </a:p>
          <a:p>
            <a:r>
              <a:rPr lang="en-US" smtClean="0"/>
              <a:t>Parallel computing introduces extra work that wouldn't need to be done when computing serially (overhead)</a:t>
            </a:r>
          </a:p>
          <a:p>
            <a:r>
              <a:rPr lang="en-US" smtClean="0"/>
              <a:t>Due to these facts increasing the number of cores may help only up to a point but no further, or even not at all, and it may depend on many things such as data size</a:t>
            </a:r>
            <a:endParaRPr lang="en-US"/>
          </a:p>
        </p:txBody>
      </p:sp>
      <p:sp>
        <p:nvSpPr>
          <p:cNvPr id="5" name="Date Placeholder 4"/>
          <p:cNvSpPr>
            <a:spLocks noGrp="1"/>
          </p:cNvSpPr>
          <p:nvPr>
            <p:ph type="dt" sz="half" idx="10"/>
          </p:nvPr>
        </p:nvSpPr>
        <p:spPr/>
        <p:txBody>
          <a:bodyPr/>
          <a:lstStyle/>
          <a:p>
            <a:pPr>
              <a:defRPr/>
            </a:pPr>
            <a:r>
              <a:rPr lang="fi-FI" smtClean="0"/>
              <a:t>2018-04-23</a:t>
            </a:r>
            <a:endParaRPr lang="en-US"/>
          </a:p>
        </p:txBody>
      </p:sp>
      <p:sp>
        <p:nvSpPr>
          <p:cNvPr id="6" name="Slide Number Placeholder 5"/>
          <p:cNvSpPr>
            <a:spLocks noGrp="1"/>
          </p:cNvSpPr>
          <p:nvPr>
            <p:ph type="sldNum" sz="quarter" idx="12"/>
          </p:nvPr>
        </p:nvSpPr>
        <p:spPr/>
        <p:txBody>
          <a:bodyPr/>
          <a:lstStyle/>
          <a:p>
            <a:pPr>
              <a:defRPr/>
            </a:pPr>
            <a:fld id="{82BEF31D-86B6-E043-A324-1F063F1F02F4}" type="slidenum">
              <a:rPr lang="en-US" smtClean="0"/>
              <a:pPr>
                <a:defRPr/>
              </a:pPr>
              <a:t>10</a:t>
            </a:fld>
            <a:endParaRPr lang="en-US"/>
          </a:p>
        </p:txBody>
      </p:sp>
    </p:spTree>
    <p:extLst>
      <p:ext uri="{BB962C8B-B14F-4D97-AF65-F5344CB8AC3E}">
        <p14:creationId xmlns:p14="http://schemas.microsoft.com/office/powerpoint/2010/main" val="104679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mtClean="0"/>
              <a:t>Practice</a:t>
            </a:r>
            <a:endParaRPr lang="en-US"/>
          </a:p>
        </p:txBody>
      </p:sp>
      <p:sp>
        <p:nvSpPr>
          <p:cNvPr id="4" name="Date Placeholder 3"/>
          <p:cNvSpPr>
            <a:spLocks noGrp="1"/>
          </p:cNvSpPr>
          <p:nvPr>
            <p:ph type="dt" sz="half" idx="4294967295"/>
          </p:nvPr>
        </p:nvSpPr>
        <p:spPr>
          <a:xfrm>
            <a:off x="0" y="6378575"/>
            <a:ext cx="1300163" cy="315913"/>
          </a:xfrm>
        </p:spPr>
        <p:txBody>
          <a:bodyPr/>
          <a:lstStyle/>
          <a:p>
            <a:pPr>
              <a:defRPr/>
            </a:pPr>
            <a:r>
              <a:rPr lang="fi-FI" smtClean="0"/>
              <a:t>2018-04-23</a:t>
            </a:r>
            <a:endParaRPr lang="en-US"/>
          </a:p>
        </p:txBody>
      </p:sp>
      <p:sp>
        <p:nvSpPr>
          <p:cNvPr id="5" name="Slide Number Placeholder 4"/>
          <p:cNvSpPr>
            <a:spLocks noGrp="1"/>
          </p:cNvSpPr>
          <p:nvPr>
            <p:ph type="sldNum" sz="quarter" idx="4294967295"/>
          </p:nvPr>
        </p:nvSpPr>
        <p:spPr>
          <a:xfrm>
            <a:off x="0" y="6378575"/>
            <a:ext cx="862013" cy="315913"/>
          </a:xfrm>
        </p:spPr>
        <p:txBody>
          <a:bodyPr/>
          <a:lstStyle/>
          <a:p>
            <a:pPr>
              <a:defRPr/>
            </a:pPr>
            <a:fld id="{2BC46539-7FEE-8846-9EF1-6D13C0293C6C}" type="slidenum">
              <a:rPr lang="en-US" smtClean="0"/>
              <a:pPr>
                <a:defRPr/>
              </a:pPr>
              <a:t>11</a:t>
            </a:fld>
            <a:endParaRPr lang="en-US"/>
          </a:p>
        </p:txBody>
      </p:sp>
    </p:spTree>
    <p:extLst>
      <p:ext uri="{BB962C8B-B14F-4D97-AF65-F5344CB8AC3E}">
        <p14:creationId xmlns:p14="http://schemas.microsoft.com/office/powerpoint/2010/main" val="3808362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Level zero: not even parallel, just simultaneous</a:t>
            </a:r>
            <a:endParaRPr lang="en-US"/>
          </a:p>
        </p:txBody>
      </p:sp>
      <p:sp>
        <p:nvSpPr>
          <p:cNvPr id="8" name="Content Placeholder 7"/>
          <p:cNvSpPr>
            <a:spLocks noGrp="1"/>
          </p:cNvSpPr>
          <p:nvPr>
            <p:ph idx="1"/>
          </p:nvPr>
        </p:nvSpPr>
        <p:spPr/>
        <p:txBody>
          <a:bodyPr/>
          <a:lstStyle/>
          <a:p>
            <a:r>
              <a:rPr lang="en-US" smtClean="0"/>
              <a:t>Can you imagine going around in a computer classroom, firing up R on every computer and letting each one work on part of your problem?</a:t>
            </a:r>
          </a:p>
          <a:p>
            <a:pPr lvl="1"/>
            <a:r>
              <a:rPr lang="en-US" smtClean="0"/>
              <a:t>such as each fitting the same model to 20 different data sets or with 20 different combinations of parameters</a:t>
            </a:r>
          </a:p>
          <a:p>
            <a:r>
              <a:rPr lang="en-US" smtClean="0"/>
              <a:t>Do you also have access to a cluster with R installed on it? Good! Then you can do the same without even getting up from your chair. This is an </a:t>
            </a:r>
            <a:r>
              <a:rPr lang="en-US" b="1" smtClean="0"/>
              <a:t>array job</a:t>
            </a:r>
            <a:r>
              <a:rPr lang="en-US" smtClean="0"/>
              <a:t>.</a:t>
            </a:r>
          </a:p>
          <a:p>
            <a:r>
              <a:rPr lang="en-US" smtClean="0"/>
              <a:t>Upside: really easy. Downside: limited usability, probably cumbersome even with some automation</a:t>
            </a:r>
          </a:p>
          <a:p>
            <a:endParaRPr lang="en-US"/>
          </a:p>
        </p:txBody>
      </p:sp>
      <p:sp>
        <p:nvSpPr>
          <p:cNvPr id="5" name="Date Placeholder 4"/>
          <p:cNvSpPr>
            <a:spLocks noGrp="1"/>
          </p:cNvSpPr>
          <p:nvPr>
            <p:ph type="dt" sz="half" idx="10"/>
          </p:nvPr>
        </p:nvSpPr>
        <p:spPr/>
        <p:txBody>
          <a:bodyPr/>
          <a:lstStyle/>
          <a:p>
            <a:pPr>
              <a:defRPr/>
            </a:pPr>
            <a:r>
              <a:rPr lang="fi-FI" smtClean="0"/>
              <a:t>2018-04-23</a:t>
            </a:r>
            <a:endParaRPr lang="en-US"/>
          </a:p>
        </p:txBody>
      </p:sp>
      <p:sp>
        <p:nvSpPr>
          <p:cNvPr id="6" name="Slide Number Placeholder 5"/>
          <p:cNvSpPr>
            <a:spLocks noGrp="1"/>
          </p:cNvSpPr>
          <p:nvPr>
            <p:ph type="sldNum" sz="quarter" idx="12"/>
          </p:nvPr>
        </p:nvSpPr>
        <p:spPr/>
        <p:txBody>
          <a:bodyPr/>
          <a:lstStyle/>
          <a:p>
            <a:pPr>
              <a:defRPr/>
            </a:pPr>
            <a:fld id="{82BEF31D-86B6-E043-A324-1F063F1F02F4}" type="slidenum">
              <a:rPr lang="en-US" smtClean="0"/>
              <a:pPr>
                <a:defRPr/>
              </a:pPr>
              <a:t>12</a:t>
            </a:fld>
            <a:endParaRPr lang="en-US"/>
          </a:p>
        </p:txBody>
      </p:sp>
    </p:spTree>
    <p:extLst>
      <p:ext uri="{BB962C8B-B14F-4D97-AF65-F5344CB8AC3E}">
        <p14:creationId xmlns:p14="http://schemas.microsoft.com/office/powerpoint/2010/main" val="917260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Your own laptop vs. a remote cluster</a:t>
            </a:r>
            <a:endParaRPr lang="en-US"/>
          </a:p>
        </p:txBody>
      </p:sp>
      <p:sp>
        <p:nvSpPr>
          <p:cNvPr id="3" name="Content Placeholder 2"/>
          <p:cNvSpPr>
            <a:spLocks noGrp="1"/>
          </p:cNvSpPr>
          <p:nvPr>
            <p:ph idx="1"/>
          </p:nvPr>
        </p:nvSpPr>
        <p:spPr/>
        <p:txBody>
          <a:bodyPr/>
          <a:lstStyle/>
          <a:p>
            <a:r>
              <a:rPr lang="en-US" smtClean="0"/>
              <a:t>The cores on your own laptop or desktop computer are (presumably) yours to use when ever and how you please</a:t>
            </a:r>
          </a:p>
          <a:p>
            <a:r>
              <a:rPr lang="en-US" smtClean="0"/>
              <a:t>A big cluster or supercomputer (such as CSC's Taito and Sisu) may have thousands of users and at any given time its resources are at least partially in use by someone else</a:t>
            </a:r>
          </a:p>
          <a:p>
            <a:r>
              <a:rPr lang="en-US" smtClean="0"/>
              <a:t>For these cases, different kind of resource allocation and batch job systems exist which add an extra layer of things to know about</a:t>
            </a:r>
          </a:p>
          <a:p>
            <a:pPr lvl="1"/>
            <a:r>
              <a:rPr lang="en-US" smtClean="0"/>
              <a:t>Contact your local admins for help (and give them love and cookies)</a:t>
            </a:r>
            <a:endParaRPr lang="en-US"/>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13</a:t>
            </a:fld>
            <a:endParaRPr lang="en-US"/>
          </a:p>
        </p:txBody>
      </p:sp>
    </p:spTree>
    <p:extLst>
      <p:ext uri="{BB962C8B-B14F-4D97-AF65-F5344CB8AC3E}">
        <p14:creationId xmlns:p14="http://schemas.microsoft.com/office/powerpoint/2010/main" val="3883341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 for you</a:t>
            </a:r>
            <a:endParaRPr lang="en-US"/>
          </a:p>
        </p:txBody>
      </p:sp>
      <p:sp>
        <p:nvSpPr>
          <p:cNvPr id="3" name="Content Placeholder 2"/>
          <p:cNvSpPr>
            <a:spLocks noGrp="1"/>
          </p:cNvSpPr>
          <p:nvPr>
            <p:ph idx="1"/>
          </p:nvPr>
        </p:nvSpPr>
        <p:spPr/>
        <p:txBody>
          <a:bodyPr/>
          <a:lstStyle/>
          <a:p>
            <a:r>
              <a:rPr lang="en-US" smtClean="0"/>
              <a:t>Do you have access to a cluster like that?</a:t>
            </a:r>
          </a:p>
          <a:p>
            <a:r>
              <a:rPr lang="en-US" smtClean="0"/>
              <a:t>Do you know about the "extra layer of things to know" there?</a:t>
            </a:r>
          </a:p>
          <a:p>
            <a:r>
              <a:rPr lang="en-US" smtClean="0"/>
              <a:t>Have you done something like this before, or can you see it being relevant to you?</a:t>
            </a:r>
            <a:endParaRPr lang="en-US"/>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14</a:t>
            </a:fld>
            <a:endParaRPr lang="en-US"/>
          </a:p>
        </p:txBody>
      </p:sp>
    </p:spTree>
    <p:extLst>
      <p:ext uri="{BB962C8B-B14F-4D97-AF65-F5344CB8AC3E}">
        <p14:creationId xmlns:p14="http://schemas.microsoft.com/office/powerpoint/2010/main" val="163311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Intel MKL and Microsoft (Revolution) R</a:t>
            </a:r>
            <a:endParaRPr lang="en-US"/>
          </a:p>
        </p:txBody>
      </p:sp>
      <p:sp>
        <p:nvSpPr>
          <p:cNvPr id="3" name="Content Placeholder 2"/>
          <p:cNvSpPr>
            <a:spLocks noGrp="1"/>
          </p:cNvSpPr>
          <p:nvPr>
            <p:ph idx="1"/>
          </p:nvPr>
        </p:nvSpPr>
        <p:spPr/>
        <p:txBody>
          <a:bodyPr/>
          <a:lstStyle/>
          <a:p>
            <a:r>
              <a:rPr lang="en-US" smtClean="0"/>
              <a:t>Wikipedia: </a:t>
            </a:r>
            <a:r>
              <a:rPr lang="en-US" sz="2000" smtClean="0"/>
              <a:t>"</a:t>
            </a:r>
            <a:r>
              <a:rPr lang="en-US" sz="2000">
                <a:hlinkClick r:id="rId2" tooltip="Intel"/>
              </a:rPr>
              <a:t>Intel</a:t>
            </a:r>
            <a:r>
              <a:rPr lang="en-US" sz="2000"/>
              <a:t> </a:t>
            </a:r>
            <a:r>
              <a:rPr lang="en-US" sz="2000" b="1"/>
              <a:t>Math Kernel Library</a:t>
            </a:r>
            <a:r>
              <a:rPr lang="en-US" sz="2000"/>
              <a:t> (Intel </a:t>
            </a:r>
            <a:r>
              <a:rPr lang="en-US" sz="2000" b="1"/>
              <a:t>MKL</a:t>
            </a:r>
            <a:r>
              <a:rPr lang="en-US" sz="2000"/>
              <a:t>) is a </a:t>
            </a:r>
            <a:r>
              <a:rPr lang="en-US" sz="2000">
                <a:hlinkClick r:id="rId3" tooltip="Library (computer science)"/>
              </a:rPr>
              <a:t>library</a:t>
            </a:r>
            <a:r>
              <a:rPr lang="en-US" sz="2000"/>
              <a:t> of optimized math routines for science, engineering, and financial applications</a:t>
            </a:r>
            <a:r>
              <a:rPr lang="en-US" sz="2000" smtClean="0"/>
              <a:t>."</a:t>
            </a:r>
          </a:p>
          <a:p>
            <a:r>
              <a:rPr lang="en-US" sz="2000" smtClean="0"/>
              <a:t>"Microsoft </a:t>
            </a:r>
            <a:r>
              <a:rPr lang="en-US" sz="2000"/>
              <a:t>R Open, formerly known as Revolution R Open (RRO), is </a:t>
            </a:r>
            <a:r>
              <a:rPr lang="en-US" sz="2000" b="1"/>
              <a:t>the enhanced distribution of R</a:t>
            </a:r>
            <a:r>
              <a:rPr lang="en-US" sz="2000"/>
              <a:t> from Microsoft Corporation. --- </a:t>
            </a:r>
            <a:r>
              <a:rPr lang="en-US" sz="2000" smtClean="0"/>
              <a:t>Compared </a:t>
            </a:r>
            <a:r>
              <a:rPr lang="en-US" sz="2000"/>
              <a:t>to open source R, the MKL offers significant performance gains, particularly on Windows</a:t>
            </a:r>
            <a:r>
              <a:rPr lang="en-US" sz="2000" smtClean="0"/>
              <a:t>."</a:t>
            </a:r>
          </a:p>
          <a:p>
            <a:r>
              <a:rPr lang="en-US" smtClean="0"/>
              <a:t>MS R Open is very easy to use - no changes in R code at all - it does give you a speedboost but only</a:t>
            </a:r>
            <a:r>
              <a:rPr lang="en-US" i="1" smtClean="0"/>
              <a:t> </a:t>
            </a:r>
            <a:r>
              <a:rPr lang="en-US" smtClean="0"/>
              <a:t>for certain operations (mainly matrix things).</a:t>
            </a:r>
          </a:p>
          <a:p>
            <a:pPr lvl="1"/>
            <a:r>
              <a:rPr lang="en-US" smtClean="0"/>
              <a:t>and it only does that via Intel MKL and there are other ways to get that.</a:t>
            </a:r>
            <a:endParaRPr lang="en-US"/>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15</a:t>
            </a:fld>
            <a:endParaRPr lang="en-US"/>
          </a:p>
        </p:txBody>
      </p:sp>
    </p:spTree>
    <p:extLst>
      <p:ext uri="{BB962C8B-B14F-4D97-AF65-F5344CB8AC3E}">
        <p14:creationId xmlns:p14="http://schemas.microsoft.com/office/powerpoint/2010/main" val="566776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But how does one use Intel MKL?</a:t>
            </a:r>
            <a:endParaRPr lang="en-US"/>
          </a:p>
        </p:txBody>
      </p:sp>
      <p:sp>
        <p:nvSpPr>
          <p:cNvPr id="3" name="Content Placeholder 2"/>
          <p:cNvSpPr>
            <a:spLocks noGrp="1"/>
          </p:cNvSpPr>
          <p:nvPr>
            <p:ph idx="1"/>
          </p:nvPr>
        </p:nvSpPr>
        <p:spPr/>
        <p:txBody>
          <a:bodyPr/>
          <a:lstStyle/>
          <a:p>
            <a:r>
              <a:rPr lang="en-US" smtClean="0"/>
              <a:t>You don't. R does:</a:t>
            </a:r>
          </a:p>
          <a:p>
            <a:pPr marL="457200" indent="-457200">
              <a:buFont typeface="+mj-lt"/>
              <a:buAutoNum type="arabicPeriod"/>
            </a:pPr>
            <a:r>
              <a:rPr lang="en-US" smtClean="0"/>
              <a:t>You ask R to perform a matrix operation as usual</a:t>
            </a:r>
          </a:p>
          <a:p>
            <a:pPr marL="457200" indent="-457200">
              <a:buFont typeface="+mj-lt"/>
              <a:buAutoNum type="arabicPeriod"/>
            </a:pPr>
            <a:r>
              <a:rPr lang="en-US" smtClean="0"/>
              <a:t>If R knows about an MKL installation it passes the task to it</a:t>
            </a:r>
          </a:p>
          <a:p>
            <a:pPr marL="457200" indent="-457200">
              <a:buFont typeface="+mj-lt"/>
              <a:buAutoNum type="arabicPeriod"/>
            </a:pPr>
            <a:r>
              <a:rPr lang="en-US" smtClean="0"/>
              <a:t>MKL looks at the task, looks around at the cores it has available and decides whether to split up the operation in to chunks and how, and then puts the cores to work using </a:t>
            </a:r>
            <a:r>
              <a:rPr lang="en-US" i="1" smtClean="0"/>
              <a:t>threads</a:t>
            </a:r>
          </a:p>
          <a:p>
            <a:pPr marL="457200" indent="-457200">
              <a:buFont typeface="+mj-lt"/>
              <a:buAutoNum type="arabicPeriod"/>
            </a:pPr>
            <a:r>
              <a:rPr lang="en-US" smtClean="0"/>
              <a:t>When the cores are done they report back to MKL, MKL reports back to R and R reports back to you</a:t>
            </a:r>
            <a:endParaRPr lang="en-US"/>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16</a:t>
            </a:fld>
            <a:endParaRPr lang="en-US"/>
          </a:p>
        </p:txBody>
      </p:sp>
    </p:spTree>
    <p:extLst>
      <p:ext uri="{BB962C8B-B14F-4D97-AF65-F5344CB8AC3E}">
        <p14:creationId xmlns:p14="http://schemas.microsoft.com/office/powerpoint/2010/main" val="2216984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example</a:t>
            </a:r>
            <a:endParaRPr lang="en-US"/>
          </a:p>
        </p:txBody>
      </p:sp>
      <p:sp>
        <p:nvSpPr>
          <p:cNvPr id="3" name="Content Placeholder 2"/>
          <p:cNvSpPr>
            <a:spLocks noGrp="1"/>
          </p:cNvSpPr>
          <p:nvPr>
            <p:ph idx="1"/>
          </p:nvPr>
        </p:nvSpPr>
        <p:spPr/>
        <p:txBody>
          <a:bodyPr/>
          <a:lstStyle/>
          <a:p>
            <a:r>
              <a:rPr lang="en-US"/>
              <a:t>Simon Urbanek's R-benchmark-25.R at </a:t>
            </a:r>
            <a:r>
              <a:rPr lang="en-US">
                <a:hlinkClick r:id="rId2"/>
              </a:rPr>
              <a:t>http://r.research.att.com/benchmarks</a:t>
            </a:r>
            <a:r>
              <a:rPr lang="en-US" smtClean="0">
                <a:hlinkClick r:id="rId2"/>
              </a:rPr>
              <a:t>/</a:t>
            </a:r>
            <a:r>
              <a:rPr lang="en-US" smtClean="0"/>
              <a:t> with and without MKL</a:t>
            </a:r>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17</a:t>
            </a:fld>
            <a:endParaRPr lang="en-US"/>
          </a:p>
        </p:txBody>
      </p:sp>
    </p:spTree>
    <p:extLst>
      <p:ext uri="{BB962C8B-B14F-4D97-AF65-F5344CB8AC3E}">
        <p14:creationId xmlns:p14="http://schemas.microsoft.com/office/powerpoint/2010/main" val="215851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snow (parallel)</a:t>
            </a:r>
            <a:endParaRPr lang="en-US"/>
          </a:p>
        </p:txBody>
      </p:sp>
      <p:sp>
        <p:nvSpPr>
          <p:cNvPr id="3" name="Content Placeholder 2"/>
          <p:cNvSpPr>
            <a:spLocks noGrp="1"/>
          </p:cNvSpPr>
          <p:nvPr>
            <p:ph idx="1"/>
          </p:nvPr>
        </p:nvSpPr>
        <p:spPr/>
        <p:txBody>
          <a:bodyPr/>
          <a:lstStyle/>
          <a:p>
            <a:r>
              <a:rPr lang="en-US"/>
              <a:t>This R package offers support for simple parallel computing in R, following the </a:t>
            </a:r>
            <a:r>
              <a:rPr lang="en-US" b="1"/>
              <a:t>master - workers paradigm</a:t>
            </a:r>
          </a:p>
          <a:p>
            <a:r>
              <a:rPr lang="en-US" smtClean="0"/>
              <a:t>The snow cluster is initialized using one of the </a:t>
            </a:r>
            <a:r>
              <a:rPr lang="en-US" b="1">
                <a:latin typeface="Consolas" panose="020B0609020204030204" pitchFamily="49" charset="0"/>
                <a:cs typeface="Consolas" panose="020B0609020204030204" pitchFamily="49" charset="0"/>
              </a:rPr>
              <a:t>makeCluster()</a:t>
            </a:r>
            <a:r>
              <a:rPr lang="en-US"/>
              <a:t> </a:t>
            </a:r>
            <a:r>
              <a:rPr lang="en-US" smtClean="0"/>
              <a:t>or </a:t>
            </a:r>
            <a:r>
              <a:rPr lang="en-US" b="1">
                <a:latin typeface="Consolas" panose="020B0609020204030204" pitchFamily="49" charset="0"/>
                <a:cs typeface="Consolas" panose="020B0609020204030204" pitchFamily="49" charset="0"/>
              </a:rPr>
              <a:t>getMPICluster()</a:t>
            </a:r>
            <a:r>
              <a:rPr lang="en-US"/>
              <a:t> </a:t>
            </a:r>
            <a:r>
              <a:rPr lang="en-US" smtClean="0"/>
              <a:t>functions</a:t>
            </a:r>
            <a:endParaRPr lang="en-US"/>
          </a:p>
          <a:p>
            <a:r>
              <a:rPr lang="en-US" smtClean="0"/>
              <a:t>The R programmer can then use functions such as </a:t>
            </a:r>
            <a:r>
              <a:rPr lang="en-US" b="1">
                <a:latin typeface="Consolas" panose="020B0609020204030204" pitchFamily="49" charset="0"/>
                <a:cs typeface="Consolas" panose="020B0609020204030204" pitchFamily="49" charset="0"/>
              </a:rPr>
              <a:t>ClusterCall</a:t>
            </a:r>
            <a:r>
              <a:rPr lang="en-US" b="1" smtClean="0">
                <a:latin typeface="Consolas" panose="020B0609020204030204" pitchFamily="49" charset="0"/>
                <a:cs typeface="Consolas" panose="020B0609020204030204" pitchFamily="49" charset="0"/>
              </a:rPr>
              <a:t>()</a:t>
            </a:r>
            <a:r>
              <a:rPr lang="en-US"/>
              <a:t> </a:t>
            </a:r>
            <a:r>
              <a:rPr lang="en-US" smtClean="0"/>
              <a:t>or </a:t>
            </a:r>
            <a:r>
              <a:rPr lang="en-US" b="1">
                <a:latin typeface="Consolas" panose="020B0609020204030204" pitchFamily="49" charset="0"/>
                <a:cs typeface="Consolas" panose="020B0609020204030204" pitchFamily="49" charset="0"/>
              </a:rPr>
              <a:t>ClusterApply()</a:t>
            </a:r>
            <a:r>
              <a:rPr lang="en-US"/>
              <a:t> </a:t>
            </a:r>
            <a:r>
              <a:rPr lang="en-US" smtClean="0"/>
              <a:t>to run code on all of the cores in the cluster</a:t>
            </a:r>
          </a:p>
          <a:p>
            <a:pPr lvl="1"/>
            <a:r>
              <a:rPr lang="en-US" smtClean="0"/>
              <a:t>that's either you or an author of another package</a:t>
            </a:r>
          </a:p>
          <a:p>
            <a:pPr lvl="1"/>
            <a:r>
              <a:rPr lang="en-US" smtClean="0"/>
              <a:t>some functions accept a snow cluster handle as a parameter, others (attempt to) start the cluster on their own</a:t>
            </a:r>
            <a:endParaRPr lang="en-US"/>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18</a:t>
            </a:fld>
            <a:endParaRPr lang="en-US"/>
          </a:p>
        </p:txBody>
      </p:sp>
    </p:spTree>
    <p:extLst>
      <p:ext uri="{BB962C8B-B14F-4D97-AF65-F5344CB8AC3E}">
        <p14:creationId xmlns:p14="http://schemas.microsoft.com/office/powerpoint/2010/main" val="1559348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package BioPhysConnectoR</a:t>
            </a:r>
          </a:p>
        </p:txBody>
      </p:sp>
      <p:sp>
        <p:nvSpPr>
          <p:cNvPr id="3" name="Content Placeholder 2"/>
          <p:cNvSpPr>
            <a:spLocks noGrp="1"/>
          </p:cNvSpPr>
          <p:nvPr>
            <p:ph idx="1"/>
          </p:nvPr>
        </p:nvSpPr>
        <p:spPr>
          <a:xfrm>
            <a:off x="609600" y="1600200"/>
            <a:ext cx="9650277" cy="4525963"/>
          </a:xfrm>
        </p:spPr>
        <p:txBody>
          <a:bodyPr/>
          <a:lstStyle/>
          <a:p>
            <a:r>
              <a:rPr lang="en-US">
                <a:latin typeface="Consolas" panose="020B0609020204030204" pitchFamily="49" charset="0"/>
                <a:cs typeface="Consolas" panose="020B0609020204030204" pitchFamily="49" charset="0"/>
              </a:rPr>
              <a:t>freq2p(i, aln, j2 = NULL, lett = NULL, </a:t>
            </a:r>
            <a:r>
              <a:rPr lang="en-US">
                <a:solidFill>
                  <a:srgbClr val="FF0000"/>
                </a:solidFill>
                <a:latin typeface="Consolas" panose="020B0609020204030204" pitchFamily="49" charset="0"/>
                <a:cs typeface="Consolas" panose="020B0609020204030204" pitchFamily="49" charset="0"/>
              </a:rPr>
              <a:t>cluster = </a:t>
            </a:r>
            <a:r>
              <a:rPr lang="en-US" smtClean="0">
                <a:solidFill>
                  <a:srgbClr val="FF0000"/>
                </a:solidFill>
                <a:latin typeface="Consolas" panose="020B0609020204030204" pitchFamily="49" charset="0"/>
                <a:cs typeface="Consolas" panose="020B0609020204030204" pitchFamily="49" charset="0"/>
              </a:rPr>
              <a:t>NULL</a:t>
            </a:r>
            <a:r>
              <a:rPr lang="en-US" smtClean="0">
                <a:latin typeface="Consolas" panose="020B0609020204030204" pitchFamily="49" charset="0"/>
                <a:cs typeface="Consolas" panose="020B0609020204030204" pitchFamily="49" charset="0"/>
              </a:rPr>
              <a:t>)</a:t>
            </a:r>
          </a:p>
          <a:p>
            <a:pPr lvl="1"/>
            <a:r>
              <a:rPr lang="en-US">
                <a:solidFill>
                  <a:srgbClr val="FF0000"/>
                </a:solidFill>
                <a:latin typeface="Consolas" panose="020B0609020204030204" pitchFamily="49" charset="0"/>
                <a:cs typeface="Consolas" panose="020B0609020204030204" pitchFamily="49" charset="0"/>
              </a:rPr>
              <a:t>cluster: snow cluster object created with makeCluster()</a:t>
            </a:r>
          </a:p>
          <a:p>
            <a:r>
              <a:rPr lang="en-US" smtClean="0"/>
              <a:t>"The </a:t>
            </a:r>
            <a:r>
              <a:rPr lang="en-US"/>
              <a:t>computation of freq2p() is parallelized using parLapply() from the package snow</a:t>
            </a:r>
            <a:r>
              <a:rPr lang="en-US" smtClean="0"/>
              <a:t>."</a:t>
            </a:r>
            <a:endParaRPr lang="en-US"/>
          </a:p>
          <a:p>
            <a:r>
              <a:rPr lang="en-US" smtClean="0"/>
              <a:t>This is the </a:t>
            </a:r>
            <a:r>
              <a:rPr lang="en-US" smtClean="0">
                <a:solidFill>
                  <a:srgbClr val="FF0000"/>
                </a:solidFill>
              </a:rPr>
              <a:t>nice</a:t>
            </a:r>
            <a:r>
              <a:rPr lang="en-US" smtClean="0"/>
              <a:t> way: you, the end user, create the snow cluster object in a suitable way and give it to the function, which will then do its thing.</a:t>
            </a:r>
            <a:endParaRPr lang="en-US"/>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19</a:t>
            </a:fld>
            <a:endParaRPr lang="en-US"/>
          </a:p>
        </p:txBody>
      </p:sp>
    </p:spTree>
    <p:extLst>
      <p:ext uri="{BB962C8B-B14F-4D97-AF65-F5344CB8AC3E}">
        <p14:creationId xmlns:p14="http://schemas.microsoft.com/office/powerpoint/2010/main" val="31062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"My R code is slow..."</a:t>
            </a:r>
            <a:endParaRPr lang="en-US"/>
          </a:p>
        </p:txBody>
      </p:sp>
      <p:sp>
        <p:nvSpPr>
          <p:cNvPr id="3" name="Content Placeholder 2"/>
          <p:cNvSpPr>
            <a:spLocks noGrp="1"/>
          </p:cNvSpPr>
          <p:nvPr>
            <p:ph idx="1"/>
          </p:nvPr>
        </p:nvSpPr>
        <p:spPr/>
        <p:txBody>
          <a:bodyPr/>
          <a:lstStyle/>
          <a:p>
            <a:r>
              <a:rPr lang="en-US" smtClean="0"/>
              <a:t>Sometimes running an analysis script in R takes longer than you would like</a:t>
            </a:r>
          </a:p>
          <a:p>
            <a:r>
              <a:rPr lang="en-US" b="1" smtClean="0"/>
              <a:t>Adding more computing power in the form of running R in parallel is something to consider</a:t>
            </a:r>
          </a:p>
          <a:p>
            <a:r>
              <a:rPr lang="en-US" smtClean="0"/>
              <a:t>It is not difficult but also not entirely trivial</a:t>
            </a:r>
            <a:endParaRPr lang="en-US"/>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a:t>
            </a:fld>
            <a:endParaRPr lang="en-US"/>
          </a:p>
        </p:txBody>
      </p:sp>
    </p:spTree>
    <p:extLst>
      <p:ext uri="{BB962C8B-B14F-4D97-AF65-F5344CB8AC3E}">
        <p14:creationId xmlns:p14="http://schemas.microsoft.com/office/powerpoint/2010/main" val="244045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package CePa</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cepa.all.parallel(dif = NULL, bk = NULL, mat = NULL, label = NULL, pc, cen = </a:t>
            </a:r>
            <a:r>
              <a:rPr lang="en-US" smtClean="0">
                <a:latin typeface="Consolas" panose="020B0609020204030204" pitchFamily="49" charset="0"/>
                <a:cs typeface="Consolas" panose="020B0609020204030204" pitchFamily="49" charset="0"/>
              </a:rPr>
              <a:t>default.centralities, cen.name </a:t>
            </a:r>
            <a:r>
              <a:rPr lang="en-US">
                <a:latin typeface="Consolas" panose="020B0609020204030204" pitchFamily="49" charset="0"/>
                <a:cs typeface="Consolas" panose="020B0609020204030204" pitchFamily="49" charset="0"/>
              </a:rPr>
              <a:t>= sapply(cen, function(x) ifelse(mode(x) == "name", deparse(x), x)), </a:t>
            </a:r>
            <a:r>
              <a:rPr lang="en-US" smtClean="0">
                <a:latin typeface="Consolas" panose="020B0609020204030204" pitchFamily="49" charset="0"/>
                <a:cs typeface="Consolas" panose="020B0609020204030204" pitchFamily="49" charset="0"/>
              </a:rPr>
              <a:t>nlevel </a:t>
            </a:r>
            <a:r>
              <a:rPr lang="en-US">
                <a:latin typeface="Consolas" panose="020B0609020204030204" pitchFamily="49" charset="0"/>
                <a:cs typeface="Consolas" panose="020B0609020204030204" pitchFamily="49" charset="0"/>
              </a:rPr>
              <a:t>= "tvalue_abs", plevel = "mean", iter = 1000, </a:t>
            </a:r>
            <a:r>
              <a:rPr lang="en-US">
                <a:solidFill>
                  <a:srgbClr val="FF0000"/>
                </a:solidFill>
                <a:latin typeface="Consolas" panose="020B0609020204030204" pitchFamily="49" charset="0"/>
                <a:cs typeface="Consolas" panose="020B0609020204030204" pitchFamily="49" charset="0"/>
              </a:rPr>
              <a:t>ncores = 2</a:t>
            </a:r>
            <a:r>
              <a:rPr lang="en-US" smtClean="0">
                <a:latin typeface="Consolas" panose="020B0609020204030204" pitchFamily="49" charset="0"/>
                <a:cs typeface="Consolas" panose="020B0609020204030204" pitchFamily="49" charset="0"/>
              </a:rPr>
              <a:t>)</a:t>
            </a:r>
          </a:p>
          <a:p>
            <a:pPr lvl="1"/>
            <a:r>
              <a:rPr lang="fi-FI" smtClean="0">
                <a:solidFill>
                  <a:srgbClr val="FF0000"/>
                </a:solidFill>
                <a:latin typeface="Consolas" panose="020B0609020204030204" pitchFamily="49" charset="0"/>
                <a:cs typeface="Consolas" panose="020B0609020204030204" pitchFamily="49" charset="0"/>
              </a:rPr>
              <a:t>ncores: </a:t>
            </a:r>
            <a:r>
              <a:rPr lang="en-US">
                <a:solidFill>
                  <a:srgbClr val="FF0000"/>
                </a:solidFill>
                <a:latin typeface="Consolas" panose="020B0609020204030204" pitchFamily="49" charset="0"/>
                <a:cs typeface="Consolas" panose="020B0609020204030204" pitchFamily="49" charset="0"/>
              </a:rPr>
              <a:t>number of cores for parallel </a:t>
            </a:r>
            <a:r>
              <a:rPr lang="en-US" smtClean="0">
                <a:solidFill>
                  <a:srgbClr val="FF0000"/>
                </a:solidFill>
                <a:latin typeface="Consolas" panose="020B0609020204030204" pitchFamily="49" charset="0"/>
                <a:cs typeface="Consolas" panose="020B0609020204030204" pitchFamily="49" charset="0"/>
              </a:rPr>
              <a:t>computing</a:t>
            </a:r>
          </a:p>
          <a:p>
            <a:r>
              <a:rPr lang="en-US" smtClean="0"/>
              <a:t>This is the </a:t>
            </a:r>
            <a:r>
              <a:rPr lang="en-US" smtClean="0">
                <a:solidFill>
                  <a:srgbClr val="FF0000"/>
                </a:solidFill>
              </a:rPr>
              <a:t>unnice</a:t>
            </a:r>
            <a:r>
              <a:rPr lang="en-US" smtClean="0"/>
              <a:t> way: the package creates the snow cluster object for itself. If that doesn't work for you, there's nothing you can do about it.</a:t>
            </a:r>
            <a:endParaRPr lang="en-US"/>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20</a:t>
            </a:fld>
            <a:endParaRPr lang="en-US"/>
          </a:p>
        </p:txBody>
      </p:sp>
    </p:spTree>
    <p:extLst>
      <p:ext uri="{BB962C8B-B14F-4D97-AF65-F5344CB8AC3E}">
        <p14:creationId xmlns:p14="http://schemas.microsoft.com/office/powerpoint/2010/main" val="1481116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foreach and doParallel</a:t>
            </a:r>
            <a:endParaRPr lang="en-US"/>
          </a:p>
        </p:txBody>
      </p:sp>
      <p:sp>
        <p:nvSpPr>
          <p:cNvPr id="3" name="Content Placeholder 2"/>
          <p:cNvSpPr>
            <a:spLocks noGrp="1"/>
          </p:cNvSpPr>
          <p:nvPr>
            <p:ph idx="1"/>
          </p:nvPr>
        </p:nvSpPr>
        <p:spPr/>
        <p:txBody>
          <a:bodyPr/>
          <a:lstStyle/>
          <a:p>
            <a:r>
              <a:rPr lang="en-US"/>
              <a:t>T</a:t>
            </a:r>
            <a:r>
              <a:rPr lang="en-US" smtClean="0"/>
              <a:t>he foreach package provides an easy way to run for-loop structures in parallel</a:t>
            </a:r>
          </a:p>
          <a:p>
            <a:pPr lvl="1"/>
            <a:r>
              <a:rPr lang="en-US" smtClean="0"/>
              <a:t>again, it is either you or the author of another package who gets to decide when and what gets divided</a:t>
            </a:r>
          </a:p>
          <a:p>
            <a:r>
              <a:rPr lang="en-US" smtClean="0"/>
              <a:t>foreach uses one of several possible </a:t>
            </a:r>
            <a:r>
              <a:rPr lang="en-US" i="1" smtClean="0"/>
              <a:t>parallel backends</a:t>
            </a:r>
            <a:r>
              <a:rPr lang="en-US" smtClean="0"/>
              <a:t> which can be provided by snow (doParallel) or e.g. Rmpi (doMPI)</a:t>
            </a:r>
          </a:p>
          <a:p>
            <a:r>
              <a:rPr lang="en-US"/>
              <a:t>From the foreach vignette: "Running many tiny tasks </a:t>
            </a:r>
            <a:r>
              <a:rPr lang="en-US" smtClean="0"/>
              <a:t>in parallel </a:t>
            </a:r>
            <a:r>
              <a:rPr lang="en-US"/>
              <a:t>will usually take more time to execute than running them </a:t>
            </a:r>
            <a:r>
              <a:rPr lang="en-US" smtClean="0"/>
              <a:t>sequentially"</a:t>
            </a:r>
          </a:p>
          <a:p>
            <a:pPr lvl="1"/>
            <a:r>
              <a:rPr lang="en-US" smtClean="0"/>
              <a:t>so now you need to start paying attention to details</a:t>
            </a:r>
            <a:endParaRPr lang="en-US"/>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21</a:t>
            </a:fld>
            <a:endParaRPr lang="en-US"/>
          </a:p>
        </p:txBody>
      </p:sp>
    </p:spTree>
    <p:extLst>
      <p:ext uri="{BB962C8B-B14F-4D97-AF65-F5344CB8AC3E}">
        <p14:creationId xmlns:p14="http://schemas.microsoft.com/office/powerpoint/2010/main" val="1544569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example</a:t>
            </a:r>
            <a:endParaRPr lang="en-US"/>
          </a:p>
        </p:txBody>
      </p:sp>
      <p:sp>
        <p:nvSpPr>
          <p:cNvPr id="3" name="Content Placeholder 2"/>
          <p:cNvSpPr>
            <a:spLocks noGrp="1"/>
          </p:cNvSpPr>
          <p:nvPr>
            <p:ph idx="1"/>
          </p:nvPr>
        </p:nvSpPr>
        <p:spPr/>
        <p:txBody>
          <a:bodyPr/>
          <a:lstStyle/>
          <a:p>
            <a:r>
              <a:rPr lang="en-US" smtClean="0"/>
              <a:t>Several small examples using parallel foreach loops, with snow as the parallel backend</a:t>
            </a:r>
          </a:p>
          <a:p>
            <a:pPr lvl="1"/>
            <a:r>
              <a:rPr lang="en-US" smtClean="0"/>
              <a:t>picked from the foreach vignettes</a:t>
            </a:r>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22</a:t>
            </a:fld>
            <a:endParaRPr lang="en-US"/>
          </a:p>
        </p:txBody>
      </p:sp>
    </p:spTree>
    <p:extLst>
      <p:ext uri="{BB962C8B-B14F-4D97-AF65-F5344CB8AC3E}">
        <p14:creationId xmlns:p14="http://schemas.microsoft.com/office/powerpoint/2010/main" val="1139274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Details</a:t>
            </a:r>
            <a:endParaRPr lang="en-US"/>
          </a:p>
        </p:txBody>
      </p:sp>
      <p:sp>
        <p:nvSpPr>
          <p:cNvPr id="3" name="Content Placeholder 2"/>
          <p:cNvSpPr>
            <a:spLocks noGrp="1"/>
          </p:cNvSpPr>
          <p:nvPr>
            <p:ph idx="1"/>
          </p:nvPr>
        </p:nvSpPr>
        <p:spPr/>
        <p:txBody>
          <a:bodyPr/>
          <a:lstStyle/>
          <a:p>
            <a:r>
              <a:rPr lang="en-US" smtClean="0"/>
              <a:t>See the CRAN Taskview on HPC</a:t>
            </a:r>
          </a:p>
          <a:p>
            <a:r>
              <a:rPr lang="en-US" smtClean="0"/>
              <a:t>This is just a list of keywords that are related to all this!</a:t>
            </a:r>
          </a:p>
          <a:p>
            <a:pPr lvl="1"/>
            <a:r>
              <a:rPr lang="en-US" smtClean="0"/>
              <a:t>"embarrassingly parallel"</a:t>
            </a:r>
          </a:p>
          <a:p>
            <a:pPr lvl="1"/>
            <a:r>
              <a:rPr lang="en-US" smtClean="0"/>
              <a:t>Message passing interface (MPI) (R packages Rmpi and pbdMPI)</a:t>
            </a:r>
          </a:p>
          <a:p>
            <a:pPr lvl="1"/>
            <a:r>
              <a:rPr lang="en-US" smtClean="0"/>
              <a:t>OpenMP (threads, shared memory)</a:t>
            </a:r>
          </a:p>
          <a:p>
            <a:pPr lvl="1"/>
            <a:r>
              <a:rPr lang="en-US" smtClean="0"/>
              <a:t>GPU</a:t>
            </a:r>
          </a:p>
          <a:p>
            <a:pPr lvl="1"/>
            <a:r>
              <a:rPr lang="en-US" smtClean="0"/>
              <a:t>chunking and load balancing</a:t>
            </a:r>
          </a:p>
          <a:p>
            <a:pPr lvl="1"/>
            <a:r>
              <a:rPr lang="en-US" smtClean="0"/>
              <a:t>random number generation</a:t>
            </a:r>
          </a:p>
          <a:p>
            <a:pPr lvl="1"/>
            <a:endParaRPr lang="en-US" smtClean="0"/>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23</a:t>
            </a:fld>
            <a:endParaRPr lang="en-US"/>
          </a:p>
        </p:txBody>
      </p:sp>
    </p:spTree>
    <p:extLst>
      <p:ext uri="{BB962C8B-B14F-4D97-AF65-F5344CB8AC3E}">
        <p14:creationId xmlns:p14="http://schemas.microsoft.com/office/powerpoint/2010/main" val="3508248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Seija Sirkiä</a:t>
            </a:r>
            <a:endParaRPr lang="en-US"/>
          </a:p>
        </p:txBody>
      </p:sp>
      <p:sp>
        <p:nvSpPr>
          <p:cNvPr id="3" name="Picture Placeholder 2"/>
          <p:cNvSpPr>
            <a:spLocks noGrp="1"/>
          </p:cNvSpPr>
          <p:nvPr>
            <p:ph type="pic" sz="quarter" idx="11"/>
          </p:nvPr>
        </p:nvSpPr>
        <p:spPr/>
      </p:sp>
      <p:sp>
        <p:nvSpPr>
          <p:cNvPr id="4" name="Text Placeholder 3"/>
          <p:cNvSpPr>
            <a:spLocks noGrp="1"/>
          </p:cNvSpPr>
          <p:nvPr>
            <p:ph type="body" sz="quarter" idx="12"/>
          </p:nvPr>
        </p:nvSpPr>
        <p:spPr/>
        <p:txBody>
          <a:bodyPr/>
          <a:lstStyle/>
          <a:p>
            <a:r>
              <a:rPr lang="en-US" smtClean="0"/>
              <a:t>PhD (statistics), senior application specialist &amp; data scientist</a:t>
            </a:r>
          </a:p>
          <a:p>
            <a:endParaRPr lang="en-US" smtClean="0"/>
          </a:p>
          <a:p>
            <a:r>
              <a:rPr lang="en-US" smtClean="0"/>
              <a:t>seija.sirkia@csc.fi</a:t>
            </a:r>
            <a:endParaRPr lang="en-US"/>
          </a:p>
        </p:txBody>
      </p:sp>
    </p:spTree>
    <p:extLst>
      <p:ext uri="{BB962C8B-B14F-4D97-AF65-F5344CB8AC3E}">
        <p14:creationId xmlns:p14="http://schemas.microsoft.com/office/powerpoint/2010/main" val="207460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 for you</a:t>
            </a:r>
            <a:endParaRPr lang="en-US"/>
          </a:p>
        </p:txBody>
      </p:sp>
      <p:sp>
        <p:nvSpPr>
          <p:cNvPr id="3" name="Content Placeholder 2"/>
          <p:cNvSpPr>
            <a:spLocks noGrp="1"/>
          </p:cNvSpPr>
          <p:nvPr>
            <p:ph idx="1"/>
          </p:nvPr>
        </p:nvSpPr>
        <p:spPr/>
        <p:txBody>
          <a:bodyPr/>
          <a:lstStyle/>
          <a:p>
            <a:r>
              <a:rPr lang="en-US" smtClean="0"/>
              <a:t>Have you been in a situation where your code took "too long" to run?</a:t>
            </a:r>
          </a:p>
          <a:p>
            <a:r>
              <a:rPr lang="en-US" smtClean="0"/>
              <a:t>Have you in fact used some parallel solution with R?</a:t>
            </a:r>
            <a:endParaRPr lang="en-US"/>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a:t>
            </a:fld>
            <a:endParaRPr lang="en-US"/>
          </a:p>
        </p:txBody>
      </p:sp>
    </p:spTree>
    <p:extLst>
      <p:ext uri="{BB962C8B-B14F-4D97-AF65-F5344CB8AC3E}">
        <p14:creationId xmlns:p14="http://schemas.microsoft.com/office/powerpoint/2010/main" val="402270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Principles</a:t>
            </a:r>
            <a:endParaRPr lang="en-US"/>
          </a:p>
        </p:txBody>
      </p:sp>
    </p:spTree>
    <p:extLst>
      <p:ext uri="{BB962C8B-B14F-4D97-AF65-F5344CB8AC3E}">
        <p14:creationId xmlns:p14="http://schemas.microsoft.com/office/powerpoint/2010/main" val="390134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Things to think about before anything else</a:t>
            </a:r>
            <a:endParaRPr lang="en-US"/>
          </a:p>
        </p:txBody>
      </p:sp>
      <p:sp>
        <p:nvSpPr>
          <p:cNvPr id="3" name="Content Placeholder 2"/>
          <p:cNvSpPr>
            <a:spLocks noGrp="1"/>
          </p:cNvSpPr>
          <p:nvPr>
            <p:ph idx="1"/>
          </p:nvPr>
        </p:nvSpPr>
        <p:spPr/>
        <p:txBody>
          <a:bodyPr/>
          <a:lstStyle/>
          <a:p>
            <a:r>
              <a:rPr lang="en-US" smtClean="0"/>
              <a:t>You should seek to have an understanding which part of your code is the time consuming one, and why, and how</a:t>
            </a:r>
          </a:p>
          <a:p>
            <a:pPr lvl="1"/>
            <a:r>
              <a:rPr lang="en-US" smtClean="0"/>
              <a:t>the function </a:t>
            </a:r>
            <a:r>
              <a:rPr lang="en-US" b="1" smtClean="0">
                <a:latin typeface="Consolas" panose="020B0609020204030204" pitchFamily="49" charset="0"/>
                <a:cs typeface="Consolas" panose="020B0609020204030204" pitchFamily="49" charset="0"/>
              </a:rPr>
              <a:t>system.time()</a:t>
            </a:r>
            <a:r>
              <a:rPr lang="en-US" smtClean="0"/>
              <a:t> can help</a:t>
            </a:r>
          </a:p>
          <a:p>
            <a:pPr lvl="1"/>
            <a:r>
              <a:rPr lang="en-US" smtClean="0"/>
              <a:t>understanding the details of the method you are using helps</a:t>
            </a:r>
          </a:p>
          <a:p>
            <a:pPr lvl="1"/>
            <a:r>
              <a:rPr lang="en-US" smtClean="0"/>
              <a:t>knowing how to run a smaller version of the problem helps a lot</a:t>
            </a:r>
          </a:p>
          <a:p>
            <a:pPr lvl="1"/>
            <a:r>
              <a:rPr lang="en-US" smtClean="0"/>
              <a:t>understanding even the basics of time complexity helps</a:t>
            </a:r>
          </a:p>
          <a:p>
            <a:r>
              <a:rPr lang="en-US" smtClean="0"/>
              <a:t>Always be suspicious of </a:t>
            </a:r>
            <a:r>
              <a:rPr lang="en-US" sz="2000" b="1" smtClean="0">
                <a:latin typeface="Consolas" panose="020B0609020204030204" pitchFamily="49" charset="0"/>
                <a:cs typeface="Consolas" panose="020B0609020204030204" pitchFamily="49" charset="0"/>
              </a:rPr>
              <a:t>for</a:t>
            </a:r>
            <a:r>
              <a:rPr lang="en-US" smtClean="0"/>
              <a:t>-loops!</a:t>
            </a:r>
          </a:p>
          <a:p>
            <a:r>
              <a:rPr lang="en-US" smtClean="0"/>
              <a:t>Having more memory </a:t>
            </a:r>
            <a:r>
              <a:rPr lang="en-US" i="1" smtClean="0"/>
              <a:t>almost never</a:t>
            </a:r>
            <a:r>
              <a:rPr lang="en-US" smtClean="0"/>
              <a:t> helps</a:t>
            </a:r>
            <a:endParaRPr lang="en-US" i="1" smtClean="0"/>
          </a:p>
          <a:p>
            <a:endParaRPr lang="en-US"/>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5</a:t>
            </a:fld>
            <a:endParaRPr lang="en-US"/>
          </a:p>
        </p:txBody>
      </p:sp>
    </p:spTree>
    <p:extLst>
      <p:ext uri="{BB962C8B-B14F-4D97-AF65-F5344CB8AC3E}">
        <p14:creationId xmlns:p14="http://schemas.microsoft.com/office/powerpoint/2010/main" val="4275663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example</a:t>
            </a:r>
            <a:endParaRPr lang="en-US"/>
          </a:p>
        </p:txBody>
      </p:sp>
      <p:sp>
        <p:nvSpPr>
          <p:cNvPr id="3" name="Content Placeholder 2"/>
          <p:cNvSpPr>
            <a:spLocks noGrp="1"/>
          </p:cNvSpPr>
          <p:nvPr>
            <p:ph idx="1"/>
          </p:nvPr>
        </p:nvSpPr>
        <p:spPr>
          <a:xfrm>
            <a:off x="6329295" y="1752599"/>
            <a:ext cx="5062779" cy="4525963"/>
          </a:xfrm>
        </p:spPr>
        <p:txBody>
          <a:bodyPr/>
          <a:lstStyle/>
          <a:p>
            <a:pPr marL="0" indent="0">
              <a:buNone/>
            </a:pPr>
            <a:r>
              <a:rPr lang="en-US" sz="1600" smtClean="0">
                <a:latin typeface="Consolas" panose="020B0609020204030204" pitchFamily="49" charset="0"/>
                <a:cs typeface="Consolas" panose="020B0609020204030204" pitchFamily="49" charset="0"/>
              </a:rPr>
              <a:t># </a:t>
            </a:r>
            <a:r>
              <a:rPr lang="en-US" sz="1600">
                <a:latin typeface="Consolas" panose="020B0609020204030204" pitchFamily="49" charset="0"/>
                <a:cs typeface="Consolas" panose="020B0609020204030204" pitchFamily="49" charset="0"/>
              </a:rPr>
              <a:t>for loop, with initialized </a:t>
            </a:r>
            <a:r>
              <a:rPr lang="en-US" sz="1600" smtClean="0">
                <a:latin typeface="Consolas" panose="020B0609020204030204" pitchFamily="49" charset="0"/>
                <a:cs typeface="Consolas" panose="020B0609020204030204" pitchFamily="49" charset="0"/>
              </a:rPr>
              <a:t>object</a:t>
            </a:r>
            <a:endParaRPr lang="en-US" sz="1600">
              <a:latin typeface="Consolas" panose="020B0609020204030204" pitchFamily="49" charset="0"/>
              <a:cs typeface="Consolas" panose="020B0609020204030204" pitchFamily="49" charset="0"/>
            </a:endParaRPr>
          </a:p>
          <a:p>
            <a:pPr marL="0" indent="0">
              <a:buNone/>
            </a:pPr>
            <a:r>
              <a:rPr lang="en-US" sz="1600">
                <a:latin typeface="Consolas" panose="020B0609020204030204" pitchFamily="49" charset="0"/>
                <a:cs typeface="Consolas" panose="020B0609020204030204" pitchFamily="49" charset="0"/>
              </a:rPr>
              <a:t>y &lt;- x # same length, values don't matter</a:t>
            </a:r>
          </a:p>
          <a:p>
            <a:pPr marL="0" indent="0">
              <a:buNone/>
            </a:pPr>
            <a:r>
              <a:rPr lang="en-US" sz="1600">
                <a:latin typeface="Consolas" panose="020B0609020204030204" pitchFamily="49" charset="0"/>
                <a:cs typeface="Consolas" panose="020B0609020204030204" pitchFamily="49" charset="0"/>
              </a:rPr>
              <a:t>system.time(</a:t>
            </a:r>
          </a:p>
          <a:p>
            <a:pPr marL="0" indent="0">
              <a:buNone/>
            </a:pPr>
            <a:r>
              <a:rPr lang="en-US" sz="1600">
                <a:latin typeface="Consolas" panose="020B0609020204030204" pitchFamily="49" charset="0"/>
                <a:cs typeface="Consolas" panose="020B0609020204030204" pitchFamily="49" charset="0"/>
              </a:rPr>
              <a:t>  for(i in seq_along(x)) y[i] &lt;- x[i]^2</a:t>
            </a:r>
          </a:p>
          <a:p>
            <a:pPr marL="0" indent="0">
              <a:buNone/>
            </a:pPr>
            <a:r>
              <a:rPr lang="en-US" sz="1600" smtClean="0">
                <a:latin typeface="Consolas" panose="020B0609020204030204" pitchFamily="49" charset="0"/>
                <a:cs typeface="Consolas" panose="020B0609020204030204" pitchFamily="49" charset="0"/>
              </a:rPr>
              <a:t>)</a:t>
            </a:r>
            <a:endParaRPr lang="en-US" sz="1600">
              <a:latin typeface="Consolas" panose="020B0609020204030204" pitchFamily="49" charset="0"/>
              <a:cs typeface="Consolas" panose="020B0609020204030204" pitchFamily="49" charset="0"/>
            </a:endParaRPr>
          </a:p>
          <a:p>
            <a:pPr marL="0" indent="0">
              <a:buNone/>
            </a:pPr>
            <a:r>
              <a:rPr lang="en-US" sz="1600">
                <a:latin typeface="Consolas" panose="020B0609020204030204" pitchFamily="49" charset="0"/>
                <a:cs typeface="Consolas" panose="020B0609020204030204" pitchFamily="49" charset="0"/>
              </a:rPr>
              <a:t># for loop with copying</a:t>
            </a:r>
          </a:p>
          <a:p>
            <a:pPr marL="0" indent="0">
              <a:buNone/>
            </a:pPr>
            <a:r>
              <a:rPr lang="en-US" sz="1600">
                <a:latin typeface="Consolas" panose="020B0609020204030204" pitchFamily="49" charset="0"/>
                <a:cs typeface="Consolas" panose="020B0609020204030204" pitchFamily="49" charset="0"/>
              </a:rPr>
              <a:t>y &lt;- numeric(0) # 0-length vector, no content at all</a:t>
            </a:r>
          </a:p>
          <a:p>
            <a:pPr marL="0" indent="0">
              <a:buNone/>
            </a:pPr>
            <a:r>
              <a:rPr lang="en-US" sz="1600">
                <a:latin typeface="Consolas" panose="020B0609020204030204" pitchFamily="49" charset="0"/>
                <a:cs typeface="Consolas" panose="020B0609020204030204" pitchFamily="49" charset="0"/>
              </a:rPr>
              <a:t>system.time(</a:t>
            </a:r>
          </a:p>
          <a:p>
            <a:pPr marL="0" indent="0">
              <a:buNone/>
            </a:pPr>
            <a:r>
              <a:rPr lang="en-US" sz="1600">
                <a:latin typeface="Consolas" panose="020B0609020204030204" pitchFamily="49" charset="0"/>
                <a:cs typeface="Consolas" panose="020B0609020204030204" pitchFamily="49" charset="0"/>
              </a:rPr>
              <a:t>  for(i in seq_along(x)) y &lt;- c(y,x[i]^2)</a:t>
            </a:r>
          </a:p>
          <a:p>
            <a:pPr marL="0" indent="0">
              <a:buNone/>
            </a:pPr>
            <a:r>
              <a:rPr lang="en-US" sz="1600">
                <a:latin typeface="Consolas" panose="020B0609020204030204" pitchFamily="49" charset="0"/>
                <a:cs typeface="Consolas" panose="020B0609020204030204" pitchFamily="49" charset="0"/>
              </a:rPr>
              <a:t>)</a:t>
            </a:r>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6</a:t>
            </a:fld>
            <a:endParaRPr lang="en-US"/>
          </a:p>
        </p:txBody>
      </p:sp>
      <p:sp>
        <p:nvSpPr>
          <p:cNvPr id="6" name="Content Placeholder 2"/>
          <p:cNvSpPr txBox="1">
            <a:spLocks/>
          </p:cNvSpPr>
          <p:nvPr/>
        </p:nvSpPr>
        <p:spPr bwMode="auto">
          <a:xfrm>
            <a:off x="762001" y="1752600"/>
            <a:ext cx="5062779"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2000" kern="1200">
                <a:solidFill>
                  <a:schemeClr val="accent3">
                    <a:lumMod val="75000"/>
                  </a:schemeClr>
                </a:solidFill>
                <a:latin typeface="Corbel"/>
                <a:ea typeface="ＭＳ Ｐゴシック" charset="0"/>
                <a:cs typeface="Corbe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800" kern="1200">
                <a:solidFill>
                  <a:schemeClr val="accent3">
                    <a:lumMod val="75000"/>
                  </a:schemeClr>
                </a:solidFill>
                <a:latin typeface="Corbel"/>
                <a:ea typeface="ＭＳ Ｐゴシック" charset="0"/>
                <a:cs typeface="Corbe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600" smtClean="0">
                <a:latin typeface="Consolas" panose="020B0609020204030204" pitchFamily="49" charset="0"/>
                <a:cs typeface="Consolas" panose="020B0609020204030204" pitchFamily="49" charset="0"/>
              </a:rPr>
              <a:t># simple example on the use of system.time</a:t>
            </a:r>
          </a:p>
          <a:p>
            <a:pPr marL="0" indent="0">
              <a:buFont typeface="Arial" charset="0"/>
              <a:buNone/>
            </a:pPr>
            <a:r>
              <a:rPr lang="en-US" sz="1600" smtClean="0">
                <a:latin typeface="Consolas" panose="020B0609020204030204" pitchFamily="49" charset="0"/>
                <a:cs typeface="Consolas" panose="020B0609020204030204" pitchFamily="49" charset="0"/>
              </a:rPr>
              <a:t># and what difference a small change makes</a:t>
            </a:r>
          </a:p>
          <a:p>
            <a:pPr marL="0" indent="0">
              <a:buFont typeface="Arial" charset="0"/>
              <a:buNone/>
            </a:pPr>
            <a:endParaRPr lang="en-US" sz="1600" smtClean="0">
              <a:latin typeface="Consolas" panose="020B0609020204030204" pitchFamily="49" charset="0"/>
              <a:cs typeface="Consolas" panose="020B0609020204030204" pitchFamily="49" charset="0"/>
            </a:endParaRPr>
          </a:p>
          <a:p>
            <a:pPr marL="0" indent="0">
              <a:buFont typeface="Arial" charset="0"/>
              <a:buNone/>
            </a:pPr>
            <a:r>
              <a:rPr lang="en-US" sz="1600" smtClean="0">
                <a:latin typeface="Consolas" panose="020B0609020204030204" pitchFamily="49" charset="0"/>
                <a:cs typeface="Consolas" panose="020B0609020204030204" pitchFamily="49" charset="0"/>
              </a:rPr>
              <a:t>N &lt;- 1e6</a:t>
            </a:r>
          </a:p>
          <a:p>
            <a:pPr marL="0" indent="0">
              <a:buFont typeface="Arial" charset="0"/>
              <a:buNone/>
            </a:pPr>
            <a:r>
              <a:rPr lang="en-US" sz="1600" smtClean="0">
                <a:latin typeface="Consolas" panose="020B0609020204030204" pitchFamily="49" charset="0"/>
                <a:cs typeface="Consolas" panose="020B0609020204030204" pitchFamily="49" charset="0"/>
              </a:rPr>
              <a:t>x &lt;- runif(N)</a:t>
            </a:r>
          </a:p>
          <a:p>
            <a:pPr marL="0" indent="0">
              <a:buFont typeface="Arial" charset="0"/>
              <a:buNone/>
            </a:pPr>
            <a:r>
              <a:rPr lang="en-US" sz="1600" smtClean="0">
                <a:latin typeface="Consolas" panose="020B0609020204030204" pitchFamily="49" charset="0"/>
                <a:cs typeface="Consolas" panose="020B0609020204030204" pitchFamily="49" charset="0"/>
              </a:rPr>
              <a:t># squaring the elements</a:t>
            </a:r>
          </a:p>
          <a:p>
            <a:pPr marL="0" indent="0">
              <a:buFont typeface="Arial" charset="0"/>
              <a:buNone/>
            </a:pPr>
            <a:r>
              <a:rPr lang="en-US" sz="1600" smtClean="0">
                <a:latin typeface="Consolas" panose="020B0609020204030204" pitchFamily="49" charset="0"/>
                <a:cs typeface="Consolas" panose="020B0609020204030204" pitchFamily="49" charset="0"/>
              </a:rPr>
              <a:t># the R way: whole object at a time</a:t>
            </a:r>
          </a:p>
          <a:p>
            <a:pPr marL="0" indent="0">
              <a:buFont typeface="Arial" charset="0"/>
              <a:buNone/>
            </a:pPr>
            <a:r>
              <a:rPr lang="en-US" sz="1600" smtClean="0">
                <a:latin typeface="Consolas" panose="020B0609020204030204" pitchFamily="49" charset="0"/>
                <a:cs typeface="Consolas" panose="020B0609020204030204" pitchFamily="49" charset="0"/>
              </a:rPr>
              <a:t>system.time(y &lt;- x^2)</a:t>
            </a:r>
          </a:p>
        </p:txBody>
      </p:sp>
    </p:spTree>
    <p:extLst>
      <p:ext uri="{BB962C8B-B14F-4D97-AF65-F5344CB8AC3E}">
        <p14:creationId xmlns:p14="http://schemas.microsoft.com/office/powerpoint/2010/main" val="2941246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 for you</a:t>
            </a:r>
            <a:endParaRPr lang="en-US"/>
          </a:p>
        </p:txBody>
      </p:sp>
      <p:sp>
        <p:nvSpPr>
          <p:cNvPr id="3" name="Content Placeholder 2"/>
          <p:cNvSpPr>
            <a:spLocks noGrp="1"/>
          </p:cNvSpPr>
          <p:nvPr>
            <p:ph idx="1"/>
          </p:nvPr>
        </p:nvSpPr>
        <p:spPr/>
        <p:txBody>
          <a:bodyPr/>
          <a:lstStyle/>
          <a:p>
            <a:r>
              <a:rPr lang="en-US" smtClean="0"/>
              <a:t>If squaring the elements of a </a:t>
            </a:r>
            <a:r>
              <a:rPr lang="en-US" b="1" smtClean="0"/>
              <a:t>vector of length 100</a:t>
            </a:r>
            <a:r>
              <a:rPr lang="en-US" smtClean="0"/>
              <a:t> takes 1 second, how long does it take to square the elements of a vector of length 200?</a:t>
            </a:r>
          </a:p>
          <a:p>
            <a:r>
              <a:rPr lang="en-US" smtClean="0"/>
              <a:t>If squaring the elements of a </a:t>
            </a:r>
            <a:r>
              <a:rPr lang="en-US" b="1" smtClean="0"/>
              <a:t>square matrix of dimension 100 </a:t>
            </a:r>
            <a:r>
              <a:rPr lang="en-US" smtClean="0"/>
              <a:t>takes 1 second, how long does it take to square the elements of a matrix of dimension 200?</a:t>
            </a:r>
            <a:endParaRPr lang="en-US" b="1"/>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7</a:t>
            </a:fld>
            <a:endParaRPr lang="en-US"/>
          </a:p>
        </p:txBody>
      </p:sp>
    </p:spTree>
    <p:extLst>
      <p:ext uri="{BB962C8B-B14F-4D97-AF65-F5344CB8AC3E}">
        <p14:creationId xmlns:p14="http://schemas.microsoft.com/office/powerpoint/2010/main" val="252175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Real world example</a:t>
            </a:r>
            <a:endParaRPr lang="en-US"/>
          </a:p>
        </p:txBody>
      </p:sp>
      <p:sp>
        <p:nvSpPr>
          <p:cNvPr id="3" name="Content Placeholder 2"/>
          <p:cNvSpPr>
            <a:spLocks noGrp="1"/>
          </p:cNvSpPr>
          <p:nvPr>
            <p:ph idx="1"/>
          </p:nvPr>
        </p:nvSpPr>
        <p:spPr/>
        <p:txBody>
          <a:bodyPr/>
          <a:lstStyle/>
          <a:p>
            <a:r>
              <a:rPr lang="en-US" smtClean="0"/>
              <a:t>20 observation sites, 4 observation times, 65 bird species</a:t>
            </a:r>
          </a:p>
          <a:p>
            <a:r>
              <a:rPr lang="en-US" smtClean="0"/>
              <a:t>in the raw data zero frequencies are </a:t>
            </a:r>
            <a:r>
              <a:rPr lang="en-US" i="1" smtClean="0"/>
              <a:t>implicitly missing</a:t>
            </a:r>
            <a:r>
              <a:rPr lang="en-US" smtClean="0"/>
              <a:t> (not there at all)</a:t>
            </a:r>
          </a:p>
          <a:p>
            <a:r>
              <a:rPr lang="en-US" smtClean="0"/>
              <a:t>we want them to be </a:t>
            </a:r>
            <a:r>
              <a:rPr lang="en-US" i="1" smtClean="0"/>
              <a:t>explicitly missing</a:t>
            </a:r>
            <a:r>
              <a:rPr lang="en-US" smtClean="0"/>
              <a:t> (zeros mentioned)</a:t>
            </a:r>
          </a:p>
          <a:p>
            <a:r>
              <a:rPr lang="en-US" smtClean="0"/>
              <a:t>for (s in sites) for (t in times) for (b in birds) if seen then... else...  ???</a:t>
            </a:r>
          </a:p>
          <a:p>
            <a:pPr lvl="1"/>
            <a:r>
              <a:rPr lang="en-US" smtClean="0"/>
              <a:t>THIS WILL TAKE ABSOLUTELY FOREVER</a:t>
            </a:r>
          </a:p>
          <a:p>
            <a:r>
              <a:rPr lang="en-US" smtClean="0"/>
              <a:t>it's a standard task, there's a smart way: </a:t>
            </a:r>
            <a:r>
              <a:rPr lang="en-US" smtClean="0">
                <a:latin typeface="Consolas" panose="020B0609020204030204" pitchFamily="49" charset="0"/>
                <a:cs typeface="Consolas" panose="020B0609020204030204" pitchFamily="49" charset="0"/>
              </a:rPr>
              <a:t>tidyr::complete</a:t>
            </a:r>
          </a:p>
          <a:p>
            <a:endParaRPr lang="en-US"/>
          </a:p>
        </p:txBody>
      </p:sp>
      <p:sp>
        <p:nvSpPr>
          <p:cNvPr id="4" name="Date Placeholder 3"/>
          <p:cNvSpPr>
            <a:spLocks noGrp="1"/>
          </p:cNvSpPr>
          <p:nvPr>
            <p:ph type="dt" sz="half" idx="10"/>
          </p:nvPr>
        </p:nvSpPr>
        <p:spPr/>
        <p:txBody>
          <a:bodyPr/>
          <a:lstStyle/>
          <a:p>
            <a:pPr>
              <a:defRPr/>
            </a:pPr>
            <a:r>
              <a:rPr lang="fi-FI" smtClean="0"/>
              <a:t>2018-04-23</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8</a:t>
            </a:fld>
            <a:endParaRPr lang="en-US"/>
          </a:p>
        </p:txBody>
      </p:sp>
    </p:spTree>
    <p:extLst>
      <p:ext uri="{BB962C8B-B14F-4D97-AF65-F5344CB8AC3E}">
        <p14:creationId xmlns:p14="http://schemas.microsoft.com/office/powerpoint/2010/main" val="17304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8768" r="8768"/>
          <a:stretch>
            <a:fillRect/>
          </a:stretch>
        </p:blipFill>
        <p:spPr>
          <a:xfrm>
            <a:off x="8069263" y="0"/>
            <a:ext cx="4122737" cy="3249613"/>
          </a:xfrm>
        </p:spPr>
      </p:pic>
      <p:sp>
        <p:nvSpPr>
          <p:cNvPr id="7" name="Content Placeholder 6"/>
          <p:cNvSpPr>
            <a:spLocks noGrp="1"/>
          </p:cNvSpPr>
          <p:nvPr>
            <p:ph idx="1"/>
          </p:nvPr>
        </p:nvSpPr>
        <p:spPr/>
        <p:txBody>
          <a:bodyPr/>
          <a:lstStyle/>
          <a:p>
            <a:r>
              <a:rPr lang="en-US" smtClean="0"/>
              <a:t>Note on vocabulary: </a:t>
            </a:r>
            <a:r>
              <a:rPr lang="en-US" i="1" smtClean="0"/>
              <a:t>processor</a:t>
            </a:r>
            <a:r>
              <a:rPr lang="en-US" smtClean="0"/>
              <a:t>, </a:t>
            </a:r>
            <a:r>
              <a:rPr lang="en-US" i="1" smtClean="0"/>
              <a:t>CPU</a:t>
            </a:r>
            <a:r>
              <a:rPr lang="en-US" smtClean="0"/>
              <a:t>, </a:t>
            </a:r>
            <a:r>
              <a:rPr lang="en-US" i="1" smtClean="0"/>
              <a:t>core</a:t>
            </a:r>
            <a:r>
              <a:rPr lang="en-US" smtClean="0"/>
              <a:t>, </a:t>
            </a:r>
            <a:r>
              <a:rPr lang="en-US" i="1" smtClean="0"/>
              <a:t>chip</a:t>
            </a:r>
            <a:r>
              <a:rPr lang="en-US" smtClean="0"/>
              <a:t> and </a:t>
            </a:r>
            <a:r>
              <a:rPr lang="en-US" i="1" smtClean="0"/>
              <a:t>node</a:t>
            </a:r>
            <a:r>
              <a:rPr lang="en-US" smtClean="0"/>
              <a:t> may or may not mean same or different things</a:t>
            </a:r>
          </a:p>
          <a:p>
            <a:r>
              <a:rPr lang="en-US" smtClean="0"/>
              <a:t>With respect to workload cores are not like locomotives but more like trucks: several cores can not work on the exact same task</a:t>
            </a:r>
          </a:p>
          <a:p>
            <a:r>
              <a:rPr lang="en-US"/>
              <a:t>S</a:t>
            </a:r>
            <a:r>
              <a:rPr lang="en-US" smtClean="0"/>
              <a:t>imply taking your ordinary R and R code to a laptop with 8 instead of 1 otherwise similar cores gives </a:t>
            </a:r>
            <a:r>
              <a:rPr lang="en-US" i="1" smtClean="0"/>
              <a:t>no speed boost at all.</a:t>
            </a:r>
          </a:p>
          <a:p>
            <a:r>
              <a:rPr lang="en-US" smtClean="0"/>
              <a:t>Somebody (possibly you) has to do something to divide the workload</a:t>
            </a:r>
            <a:endParaRPr lang="en-US"/>
          </a:p>
        </p:txBody>
      </p:sp>
      <p:sp>
        <p:nvSpPr>
          <p:cNvPr id="6" name="Title 5"/>
          <p:cNvSpPr>
            <a:spLocks noGrp="1"/>
          </p:cNvSpPr>
          <p:nvPr>
            <p:ph type="title"/>
          </p:nvPr>
        </p:nvSpPr>
        <p:spPr/>
        <p:txBody>
          <a:bodyPr/>
          <a:lstStyle/>
          <a:p>
            <a:r>
              <a:rPr lang="en-US" smtClean="0"/>
              <a:t>Mere presence of more cores does nothing</a:t>
            </a:r>
            <a:endParaRPr lang="en-US"/>
          </a:p>
        </p:txBody>
      </p:sp>
      <p:sp>
        <p:nvSpPr>
          <p:cNvPr id="4" name="Date Placeholder 3"/>
          <p:cNvSpPr>
            <a:spLocks noGrp="1"/>
          </p:cNvSpPr>
          <p:nvPr>
            <p:ph type="dt" sz="half" idx="14"/>
          </p:nvPr>
        </p:nvSpPr>
        <p:spPr/>
        <p:txBody>
          <a:bodyPr/>
          <a:lstStyle/>
          <a:p>
            <a:pPr>
              <a:defRPr/>
            </a:pPr>
            <a:r>
              <a:rPr lang="fi-FI" smtClean="0"/>
              <a:t>2018-04-23</a:t>
            </a:r>
            <a:endParaRPr lang="en-US"/>
          </a:p>
        </p:txBody>
      </p:sp>
      <p:sp>
        <p:nvSpPr>
          <p:cNvPr id="5" name="Slide Number Placeholder 4"/>
          <p:cNvSpPr>
            <a:spLocks noGrp="1"/>
          </p:cNvSpPr>
          <p:nvPr>
            <p:ph type="sldNum" sz="quarter" idx="16"/>
          </p:nvPr>
        </p:nvSpPr>
        <p:spPr/>
        <p:txBody>
          <a:bodyPr/>
          <a:lstStyle/>
          <a:p>
            <a:pPr>
              <a:defRPr/>
            </a:pPr>
            <a:fld id="{2BC46539-7FEE-8846-9EF1-6D13C0293C6C}" type="slidenum">
              <a:rPr lang="en-US" smtClean="0"/>
              <a:pPr>
                <a:defRPr/>
              </a:pPr>
              <a:t>9</a:t>
            </a:fld>
            <a:endParaRPr lang="en-US"/>
          </a:p>
        </p:txBody>
      </p:sp>
      <p:sp>
        <p:nvSpPr>
          <p:cNvPr id="10" name="TextBox 9"/>
          <p:cNvSpPr txBox="1"/>
          <p:nvPr/>
        </p:nvSpPr>
        <p:spPr>
          <a:xfrm>
            <a:off x="8069262" y="3249613"/>
            <a:ext cx="4057906" cy="461665"/>
          </a:xfrm>
          <a:prstGeom prst="rect">
            <a:avLst/>
          </a:prstGeom>
          <a:noFill/>
        </p:spPr>
        <p:txBody>
          <a:bodyPr wrap="none" rtlCol="0">
            <a:spAutoFit/>
          </a:bodyPr>
          <a:lstStyle/>
          <a:p>
            <a:r>
              <a:rPr lang="en-US" sz="1200"/>
              <a:t>By Douglas W. Jones - Own work, Public Domain, </a:t>
            </a:r>
            <a:endParaRPr lang="en-US" sz="1200" smtClean="0"/>
          </a:p>
          <a:p>
            <a:r>
              <a:rPr lang="en-US" sz="1200" smtClean="0"/>
              <a:t>https</a:t>
            </a:r>
            <a:r>
              <a:rPr lang="en-US" sz="1200"/>
              <a:t>://commons.wikimedia.org/w/index.php?curid=7756596</a:t>
            </a:r>
          </a:p>
        </p:txBody>
      </p:sp>
      <p:pic>
        <p:nvPicPr>
          <p:cNvPr id="11" name="Picture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036846" y="3711278"/>
            <a:ext cx="4122737" cy="262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2" name="TextBox 11"/>
          <p:cNvSpPr txBox="1"/>
          <p:nvPr/>
        </p:nvSpPr>
        <p:spPr>
          <a:xfrm>
            <a:off x="8036846" y="6268393"/>
            <a:ext cx="3979359" cy="461665"/>
          </a:xfrm>
          <a:prstGeom prst="rect">
            <a:avLst/>
          </a:prstGeom>
          <a:noFill/>
        </p:spPr>
        <p:txBody>
          <a:bodyPr wrap="none" rtlCol="0">
            <a:spAutoFit/>
          </a:bodyPr>
          <a:lstStyle/>
          <a:p>
            <a:r>
              <a:rPr lang="en-US" sz="1200"/>
              <a:t>CC BY-SA 3.0, </a:t>
            </a:r>
            <a:endParaRPr lang="en-US" sz="1200" smtClean="0"/>
          </a:p>
          <a:p>
            <a:r>
              <a:rPr lang="en-US" sz="1200" smtClean="0"/>
              <a:t>https</a:t>
            </a:r>
            <a:r>
              <a:rPr lang="en-US" sz="1200"/>
              <a:t>://commons.wikimedia.org/w/index.php?curid=228396</a:t>
            </a:r>
          </a:p>
        </p:txBody>
      </p:sp>
    </p:spTree>
    <p:extLst>
      <p:ext uri="{BB962C8B-B14F-4D97-AF65-F5344CB8AC3E}">
        <p14:creationId xmlns:p14="http://schemas.microsoft.com/office/powerpoint/2010/main" val="1006449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CSC_ppt_pohja_12.5.2016_candara">
  <a:themeElements>
    <a:clrScheme name="Custom 18">
      <a:dk1>
        <a:srgbClr val="006778"/>
      </a:dk1>
      <a:lt1>
        <a:sysClr val="window" lastClr="FFFFFF"/>
      </a:lt1>
      <a:dk2>
        <a:srgbClr val="830051"/>
      </a:dk2>
      <a:lt2>
        <a:srgbClr val="FFFFFF"/>
      </a:lt2>
      <a:accent1>
        <a:srgbClr val="006778"/>
      </a:accent1>
      <a:accent2>
        <a:srgbClr val="830051"/>
      </a:accent2>
      <a:accent3>
        <a:srgbClr val="5E6A71"/>
      </a:accent3>
      <a:accent4>
        <a:srgbClr val="002F5F"/>
      </a:accent4>
      <a:accent5>
        <a:srgbClr val="7DC242"/>
      </a:accent5>
      <a:accent6>
        <a:srgbClr val="FF5800"/>
      </a:accent6>
      <a:hlink>
        <a:srgbClr val="74003D"/>
      </a:hlink>
      <a:folHlink>
        <a:srgbClr val="075084"/>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Guidelines Article" ma:contentTypeID="0x010100C568DB52D9D0A14D9B2FDCC96666E9F2007948130EC3DB064584E219954237AF39005865AF1693B9994CA07D29D3EBFFF69500D5CFB1A256BDC0439FEF5B0324F021D6" ma:contentTypeVersion="30" ma:contentTypeDescription="" ma:contentTypeScope="" ma:versionID="4cb75ce876bc9bb0bf3ca65d73c8002f">
  <xsd:schema xmlns:xsd="http://www.w3.org/2001/XMLSchema" xmlns:xs="http://www.w3.org/2001/XMLSchema" xmlns:p="http://schemas.microsoft.com/office/2006/metadata/properties" xmlns:ns1="http://schemas.microsoft.com/sharepoint/v3" xmlns:ns3="b542780c-f3c1-48de-9090-e65480539529" targetNamespace="http://schemas.microsoft.com/office/2006/metadata/properties" ma:root="true" ma:fieldsID="179bbc1ef3caf76c6e1127b99eabb6f9" ns1:_="" ns3:_="">
    <xsd:import namespace="http://schemas.microsoft.com/sharepoint/v3"/>
    <xsd:import namespace="b542780c-f3c1-48de-9090-e65480539529"/>
    <xsd:element name="properties">
      <xsd:complexType>
        <xsd:sequence>
          <xsd:element name="documentManagement">
            <xsd:complexType>
              <xsd:all>
                <xsd:element ref="ns3:CSC_x0020_Category" minOccurs="0"/>
                <xsd:element ref="ns3:CSC_x0020_Language" minOccurs="0"/>
                <xsd:element ref="ns3:Translation" minOccurs="0"/>
                <xsd:element ref="ns3:CSC_x0020_Group" minOccurs="0"/>
                <xsd:element ref="ns1:PublishingIsFurlPage" minOccurs="0"/>
                <xsd:element ref="ns1:SeoRobotsNoIndex" minOccurs="0"/>
                <xsd:element ref="ns1:PublishingContact" minOccurs="0"/>
                <xsd:element ref="ns1:PublishingContactEmail" minOccurs="0"/>
                <xsd:element ref="ns1:PublishingContactName" minOccurs="0"/>
                <xsd:element ref="ns1:PublishingContactPicture" minOccurs="0"/>
                <xsd:element ref="ns1:PublishingRollupImage" minOccurs="0"/>
                <xsd:element ref="ns1:Audience" minOccurs="0"/>
                <xsd:element ref="ns1:PublishingStartDate" minOccurs="0"/>
                <xsd:element ref="ns1:SeoBrowserTitle" minOccurs="0"/>
                <xsd:element ref="ns1:SeoMetaDescription" minOccurs="0"/>
                <xsd:element ref="ns1:SeoKeywords" minOccurs="0"/>
                <xsd:element ref="ns1:PublishingExpirationDate" minOccurs="0"/>
                <xsd:element ref="ns1:PublishingPageContent" minOccurs="0"/>
                <xsd:element ref="ns1:Comments" minOccurs="0"/>
                <xsd:element ref="ns1:PublishingVariationGroupID" minOccurs="0"/>
                <xsd:element ref="ns1:PublishingVariationRelationshipLinkFieldID" minOccurs="0"/>
                <xsd:element ref="ns1:PublishingPageLayou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IsFurlPage" ma:index="9" nillable="true" ma:displayName="Hide physical URLs from search" ma:description="If checked, the physical URL of this page will not appear in search results. Friendly URLs assigned to this page will always appear." ma:internalName="PublishingIsFurlPage" ma:readOnly="false">
      <xsd:simpleType>
        <xsd:restriction base="dms:Boolean"/>
      </xsd:simpleType>
    </xsd:element>
    <xsd:element name="SeoRobotsNoIndex" ma:index="10"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element name="PublishingContact" ma:index="11" nillable="true" ma:displayName="Contact" ma:description="Contact is a site column created by the Publishing feature. It is used on the Page Content Type as the person or group who is the contact person for the page." ma:hidden="tru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13"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ContactPicture" ma:index="14" nillable="true" ma:displayName="Contact Picture" ma:description="Contact Picture is a site column created by the Publishing feature. It is used on the Page Content Type as the picture of the user or group who is the contact person for the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5" nillable="true" ma:displayName="Rollup Image" ma:description="Rollup Image is a site column created by the Publishing feature. It is used on the Page Content Type as the image for the page shown in content roll-ups such as the Content By Search web part." ma:hidden="true" ma:internalName="PublishingRollupImage" ma:readOnly="false">
      <xsd:simpleType>
        <xsd:restriction base="dms:Unknown"/>
      </xsd:simpleType>
    </xsd:element>
    <xsd:element name="Audience" ma:index="16" nillable="true" ma:displayName="Target Audiences" ma:description="Target Audiences is a site column created by the Publishing feature. It is used to specify audiences to which this page will be targeted." ma:hidden="true" ma:internalName="Audience" ma:readOnly="false">
      <xsd:simpleType>
        <xsd:restriction base="dms:Unknown"/>
      </xsd:simpleType>
    </xsd:element>
    <xsd:element name="PublishingStartDate" ma:index="17" nillable="true" ma:displayName="Scheduling Start Date" ma:description="Scheduling Start Date is a site column created by the Publishing feature. It is used to specify the date and time on which this page will first appear to site visitors." ma:hidden="true" ma:internalName="PublishingStartDate" ma:readOnly="false">
      <xsd:simpleType>
        <xsd:restriction base="dms:Unknown"/>
      </xsd:simpleType>
    </xsd:element>
    <xsd:element name="SeoBrowserTitle" ma:index="18" nillable="true" ma:displayName="Browser Title" ma:description="Browser Title is a site column created by the Publishing feature. It is used as the title that appears at the top of a browser window and may appear in Internet search results." ma:hidden="true" ma:internalName="SeoBrowserTitle" ma:readOnly="false">
      <xsd:simpleType>
        <xsd:restriction base="dms:Text"/>
      </xsd:simpleType>
    </xsd:element>
    <xsd:element name="SeoMetaDescription" ma:index="19" nillable="true" ma:displayName="Meta Description" ma:description="Meta Description is a site column created by the Publishing feature. Internet search engines may display this description in search results pages." ma:hidden="true" ma:internalName="SeoMetaDescription" ma:readOnly="false">
      <xsd:simpleType>
        <xsd:restriction base="dms:Text"/>
      </xsd:simpleType>
    </xsd:element>
    <xsd:element name="SeoKeywords" ma:index="20" nillable="true" ma:displayName="Meta Keywords" ma:description="Meta Keywords" ma:hidden="true" ma:internalName="SeoKeywords" ma:readOnly="false">
      <xsd:simpleType>
        <xsd:restriction base="dms:Text"/>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ma:readOnly="false">
      <xsd:simpleType>
        <xsd:restriction base="dms:Unknown"/>
      </xsd:simpleType>
    </xsd:element>
    <xsd:element name="PublishingPageContent" ma:index="22" nillable="true" ma:displayName="Page Content" ma:description="Page Content is a site column created by the Publishing feature. It is used on the Article Page Content Type as the content of the page." ma:hidden="true" ma:internalName="PublishingPageContent" ma:readOnly="false">
      <xsd:simpleType>
        <xsd:restriction base="dms:Unknown"/>
      </xsd:simpleType>
    </xsd:element>
    <xsd:element name="Comments" ma:index="23" nillable="true" ma:displayName="Comments" ma:internalName="Comments">
      <xsd:simpleType>
        <xsd:restriction base="dms:Note">
          <xsd:maxLength value="255"/>
        </xsd:restriction>
      </xsd:simpleType>
    </xsd:element>
    <xsd:element name="PublishingVariationGroupID" ma:index="24" nillable="true" ma:displayName="Variation Group ID" ma:hidden="true" ma:internalName="PublishingVariationGroupID">
      <xsd:simpleType>
        <xsd:restriction base="dms:Text">
          <xsd:maxLength value="255"/>
        </xsd:restriction>
      </xsd:simpleType>
    </xsd:element>
    <xsd:element name="PublishingVariationRelationshipLinkFieldID" ma:index="25"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32"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542780c-f3c1-48de-9090-e65480539529" elementFormDefault="qualified">
    <xsd:import namespace="http://schemas.microsoft.com/office/2006/documentManagement/types"/>
    <xsd:import namespace="http://schemas.microsoft.com/office/infopath/2007/PartnerControls"/>
    <xsd:element name="CSC_x0020_Category" ma:index="3" nillable="true" ma:displayName="CSC Category" ma:format="Dropdown" ma:internalName="CSC_x0020_Category">
      <xsd:simpleType>
        <xsd:restriction base="dms:Choice">
          <xsd:enumeration value="Courses &amp; Events"/>
          <xsd:enumeration value="Events&amp;Meetings"/>
          <xsd:enumeration value="Finance"/>
          <xsd:enumeration value="Forms"/>
          <xsd:enumeration value="HR"/>
          <xsd:enumeration value="ICT Tools"/>
          <xsd:enumeration value="Occupational safety and health"/>
          <xsd:enumeration value="Office"/>
          <xsd:enumeration value="Communications &amp; Marketing"/>
          <xsd:enumeration value="Planning"/>
          <xsd:enumeration value="Presentation Material"/>
          <xsd:enumeration value="Publications"/>
          <xsd:enumeration value="Security"/>
          <xsd:enumeration value="Statistics"/>
          <xsd:enumeration value="Steering &amp; Managing"/>
          <xsd:enumeration value="Templates"/>
          <xsd:enumeration value="Travelling"/>
          <xsd:enumeration value="1 Organization"/>
        </xsd:restriction>
      </xsd:simpleType>
    </xsd:element>
    <xsd:element name="CSC_x0020_Language" ma:index="4" nillable="true" ma:displayName="CSC Language" ma:default="Finnish" ma:description="Dokumentin kielet. Valitse molemmat, jos tämä dokumentti on suomeksi ja englanniksi. Valitse kieli ja no translation jos dokumentista ei ole kuin yhdenkielinen versio. Jos dokumentista on toisenkielinen versio muualla, lisää linkki alla olevaan kohtaan." ma:internalName="CSC_x0020_Language">
      <xsd:complexType>
        <xsd:complexContent>
          <xsd:extension base="dms:MultiChoice">
            <xsd:sequence>
              <xsd:element name="Value" maxOccurs="unbounded" minOccurs="0" nillable="true">
                <xsd:simpleType>
                  <xsd:restriction base="dms:Choice">
                    <xsd:enumeration value="Finnish"/>
                    <xsd:enumeration value="English"/>
                    <xsd:enumeration value="No Translation"/>
                  </xsd:restriction>
                </xsd:simpleType>
              </xsd:element>
            </xsd:sequence>
          </xsd:extension>
        </xsd:complexContent>
      </xsd:complexType>
    </xsd:element>
    <xsd:element name="Translation" ma:index="5" nillable="true" ma:displayName="CSC Translation" ma:description="Lisää ylempään kenttään toisenkielisen version linkki ja alempaan kenttään joko &quot;in English&quot; tai &quot;Suomeksi&quot;." ma:format="Hyperlink" ma:internalName="Translation">
      <xsd:complexType>
        <xsd:complexContent>
          <xsd:extension base="dms:URL">
            <xsd:sequence>
              <xsd:element name="Url" type="dms:ValidUrl" minOccurs="0" nillable="true"/>
              <xsd:element name="Description" type="xsd:string" nillable="true"/>
            </xsd:sequence>
          </xsd:extension>
        </xsd:complexContent>
      </xsd:complexType>
    </xsd:element>
    <xsd:element name="CSC_x0020_Group" ma:index="6" nillable="true" ma:displayName="CSC Group" ma:format="Dropdown" ma:internalName="CSC_x0020_Group">
      <xsd:simpleType>
        <xsd:union memberTypes="dms:Text">
          <xsd:simpleType>
            <xsd:restriction base="dms:Choice">
              <xsd:enumeration value="Johto"/>
              <xsd:enumeration value="API"/>
              <xsd:enumeration value="ASE"/>
              <xsd:enumeration value="CE"/>
              <xsd:enumeration value="CORE"/>
              <xsd:enumeration value="CUPROC"/>
              <xsd:enumeration value="DAC"/>
              <xsd:enumeration value="DASO"/>
              <xsd:enumeration value="dPres"/>
              <xsd:enumeration value="FUNET"/>
              <xsd:enumeration value="HEPA"/>
              <xsd:enumeration value="HPC"/>
              <xsd:enumeration value="IAM"/>
              <xsd:enumeration value="ICPT"/>
              <xsd:enumeration value="IMS"/>
              <xsd:enumeration value="KÄYPÄ"/>
              <xsd:enumeration value="MARCOM"/>
              <xsd:enumeration value="MECC"/>
              <xsd:enumeration value="META"/>
              <xsd:enumeration value="NET"/>
              <xsd:enumeration value="OHA"/>
              <xsd:enumeration value="PATA"/>
              <xsd:enumeration value="RI"/>
              <xsd:enumeration value="SCS"/>
              <xsd:enumeration value="SITI"/>
              <xsd:enumeration value="SR"/>
              <xsd:enumeration value="TALOUS"/>
              <xsd:enumeration value="TIE"/>
              <xsd:enumeration value="TIP"/>
              <xsd:enumeration value="TITU"/>
              <xsd:enumeration value="TPAL"/>
              <xsd:enumeration value="TUHAT"/>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30" ma:displayName="Content Type"/>
        <xsd:element ref="dc:title" minOccurs="0" maxOccurs="1" ma:index="1" ma:displayName="Title"/>
        <xsd:element ref="dc:subject" minOccurs="0" maxOccurs="1" ma:index="8" ma:displayName="Subject"/>
        <xsd:element ref="dc:description" minOccurs="0" maxOccurs="1"/>
        <xsd:element name="keywords" minOccurs="0" maxOccurs="1" type="xsd:string" ma:index="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CSC_x0020_Language xmlns="b542780c-f3c1-48de-9090-e65480539529">
      <Value>Finnish</Value>
      <Value>English</Value>
    </CSC_x0020_Language>
    <Translation xmlns="b542780c-f3c1-48de-9090-e65480539529">
      <Url xsi:nil="true"/>
      <Description xsi:nil="true"/>
    </Translation>
    <PublishingContactEmail xmlns="http://schemas.microsoft.com/sharepoint/v3" xsi:nil="true"/>
    <PublishingPageContent xmlns="http://schemas.microsoft.com/sharepoint/v3" xsi:nil="true"/>
    <PublishingVariationRelationshipLinkFieldID xmlns="http://schemas.microsoft.com/sharepoint/v3">
      <Url xsi:nil="true"/>
      <Description xsi:nil="true"/>
    </PublishingVariationRelationshipLinkFieldID>
    <CSC_x0020_Category xmlns="b542780c-f3c1-48de-9090-e65480539529">Templates</CSC_x0020_Category>
    <SeoKeywords xmlns="http://schemas.microsoft.com/sharepoint/v3" xsi:nil="true"/>
    <PublishingVariationGroupID xmlns="http://schemas.microsoft.com/sharepoint/v3" xsi:nil="true"/>
    <PublishingIsFurlPage xmlns="http://schemas.microsoft.com/sharepoint/v3">false</PublishingIsFurlPage>
    <Audience xmlns="http://schemas.microsoft.com/sharepoint/v3" xsi:nil="true"/>
    <CSC_x0020_Group xmlns="b542780c-f3c1-48de-9090-e65480539529">MARCOM</CSC_x0020_Group>
    <SeoBrowserTitle xmlns="http://schemas.microsoft.com/sharepoint/v3" xsi:nil="true"/>
    <PublishingExpirationDate xmlns="http://schemas.microsoft.com/sharepoint/v3" xsi:nil="true"/>
    <PublishingContactPicture xmlns="http://schemas.microsoft.com/sharepoint/v3">
      <Url xsi:nil="true"/>
      <Description xsi:nil="true"/>
    </PublishingContactPicture>
    <SeoRobotsNoIndex xmlns="http://schemas.microsoft.com/sharepoint/v3" xsi:nil="true"/>
    <PublishingStartDate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CSC's official PowerPoint-template
Version 04.11.2016/Marketing and Communications</Comments>
  </documentManagement>
</p:properties>
</file>

<file path=customXml/itemProps1.xml><?xml version="1.0" encoding="utf-8"?>
<ds:datastoreItem xmlns:ds="http://schemas.openxmlformats.org/officeDocument/2006/customXml" ds:itemID="{652D4B87-A129-49B6-A00B-E280DAE4F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42780c-f3c1-48de-9090-e654805395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C4CBFC-2EF1-4092-8F2F-5A5B86A85C2F}">
  <ds:schemaRefs>
    <ds:schemaRef ds:uri="http://schemas.microsoft.com/sharepoint/v3/contenttype/forms"/>
  </ds:schemaRefs>
</ds:datastoreItem>
</file>

<file path=customXml/itemProps3.xml><?xml version="1.0" encoding="utf-8"?>
<ds:datastoreItem xmlns:ds="http://schemas.openxmlformats.org/officeDocument/2006/customXml" ds:itemID="{47279921-A1B4-472D-B7BD-F638B6892104}">
  <ds:schemaRefs>
    <ds:schemaRef ds:uri="http://purl.org/dc/term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schemas.microsoft.com/sharepoint/v3"/>
    <ds:schemaRef ds:uri="http://schemas.openxmlformats.org/package/2006/metadata/core-properties"/>
    <ds:schemaRef ds:uri="b542780c-f3c1-48de-9090-e65480539529"/>
  </ds:schemaRefs>
</ds:datastoreItem>
</file>

<file path=docProps/app.xml><?xml version="1.0" encoding="utf-8"?>
<Properties xmlns="http://schemas.openxmlformats.org/officeDocument/2006/extended-properties" xmlns:vt="http://schemas.openxmlformats.org/officeDocument/2006/docPropsVTypes">
  <Template>blank</Template>
  <TotalTime>5873</TotalTime>
  <Words>1611</Words>
  <Application>Microsoft Office PowerPoint</Application>
  <PresentationFormat>Widescreen</PresentationFormat>
  <Paragraphs>170</Paragraphs>
  <Slides>24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ＭＳ Ｐゴシック</vt:lpstr>
      <vt:lpstr>Arial</vt:lpstr>
      <vt:lpstr>Calibri</vt:lpstr>
      <vt:lpstr>Candara</vt:lpstr>
      <vt:lpstr>Consolas</vt:lpstr>
      <vt:lpstr>Corbel</vt:lpstr>
      <vt:lpstr>Courier New</vt:lpstr>
      <vt:lpstr>Verdana</vt:lpstr>
      <vt:lpstr>Wingdings</vt:lpstr>
      <vt:lpstr>CSC_ppt_pohja_12.5.2016_candara</vt:lpstr>
      <vt:lpstr>Running R in parallel — principles and practice</vt:lpstr>
      <vt:lpstr>"My R code is slow..."</vt:lpstr>
      <vt:lpstr>Questions for you</vt:lpstr>
      <vt:lpstr>Principles</vt:lpstr>
      <vt:lpstr>Things to think about before anything else</vt:lpstr>
      <vt:lpstr>Code example</vt:lpstr>
      <vt:lpstr>Questions for you</vt:lpstr>
      <vt:lpstr>Real world example</vt:lpstr>
      <vt:lpstr>Mere presence of more cores does nothing</vt:lpstr>
      <vt:lpstr>Parallel scaling</vt:lpstr>
      <vt:lpstr>Practice</vt:lpstr>
      <vt:lpstr>Level zero: not even parallel, just simultaneous</vt:lpstr>
      <vt:lpstr>Your own laptop vs. a remote cluster</vt:lpstr>
      <vt:lpstr>Questions for you</vt:lpstr>
      <vt:lpstr>Intel MKL and Microsoft (Revolution) R</vt:lpstr>
      <vt:lpstr>But how does one use Intel MKL?</vt:lpstr>
      <vt:lpstr>Code example</vt:lpstr>
      <vt:lpstr>snow (parallel)</vt:lpstr>
      <vt:lpstr>Example: package BioPhysConnectoR</vt:lpstr>
      <vt:lpstr>Example: package CePa</vt:lpstr>
      <vt:lpstr>foreach and doParallel</vt:lpstr>
      <vt:lpstr>Code example</vt:lpstr>
      <vt:lpstr>Details</vt:lpstr>
      <vt:lpstr>PowerPoint Presentation</vt:lpstr>
    </vt:vector>
  </TitlesOfParts>
  <Company>CSC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R in parallel — principles and practice</dc:title>
  <dc:subject/>
  <dc:creator>Seija Sirkiä</dc:creator>
  <cp:keywords>template, powerpoint</cp:keywords>
  <cp:lastModifiedBy>Seija Sirkiä</cp:lastModifiedBy>
  <cp:revision>53</cp:revision>
  <cp:lastPrinted>2016-02-24T09:01:08Z</cp:lastPrinted>
  <dcterms:created xsi:type="dcterms:W3CDTF">2017-08-23T12:31:56Z</dcterms:created>
  <dcterms:modified xsi:type="dcterms:W3CDTF">2018-04-22T18:15:17Z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0x010100C568DB52D9D0A14D9B2FDCC96666E9F2007948130EC3DB064584E219954237AF39005865AF1693B9994CA07D29D3EBFFF69500D5CFB1A256BDC0439FEF5B0324F021D6</vt:lpwstr>
  </property>
</Properties>
</file>