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4995"/>
    <p:restoredTop sz="94660"/>
  </p:normalViewPr>
  <p:slideViewPr>
    <p:cSldViewPr snapToGrid="0">
      <p:cViewPr>
        <p:scale>
          <a:sx d="100" n="75"/>
          <a:sy d="100" n="75"/>
        </p:scale>
        <p:origin x="36" y="3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 Id="rId3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tbl &lt;- tibble::tibble( Tool = c(“SPSS”, “R”), Cost = c(“License”, “Free, open-source”), Flexibility = c(“Menu-driven”, “Scriptable”), Extensible = c(“New methods depend on SPSS”, “Community-built packages (&gt;22k) on CRAN”), Visulation = c(“Charts”, “Advanced, customizable graphics with </a:t>
            </a:r>
            <a:r>
              <a:rPr>
                <a:latin typeface="Courier"/>
              </a:rPr>
              <a:t>ggplot</a:t>
            </a:r>
            <a:r>
              <a:rPr/>
              <a:t>”) )</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having outputs directed to the console is convenient for interactive analysis, often we need to store data and / or outputs for later use. We do this with variable assignment, where the greater than and dash are used to assign the values (object) on the right to the name (variable) on the left. When naming variables in R, keep in mind that variable names: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Should first and foremost be meaningful. This is not a rule, just best practice. Cannot start with a number or a dot followed by a number. Cannot contain spaces or hyphens. Can contain letters, numbers, dots, and underscores.</a:t>
            </a:r>
          </a:p>
          <a:p>
            <a:pPr lvl="0" indent="0" marL="0">
              <a:buNone/>
            </a:pPr>
          </a:p>
          <a:p>
            <a:pPr lvl="0" indent="0" marL="0">
              <a:buNone/>
            </a:pPr>
            <a:r>
              <a:rPr/>
              <a:t>Additionally, some words are reserved and cannot be used, such as if and for. More details can be found with </a:t>
            </a:r>
            <a:r>
              <a:rPr>
                <a:latin typeface="Courier"/>
              </a:rPr>
              <a:t>?make.names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Data types are elemental data constructs that R is able to distinguish between. The most common data types in R are numeric, character, and boolean. These come with intrinsic properties, for example, numeric data can be computed (added, divided, etc), character data can be strung together (character data, especially groups of characters are referred to as strings), and boolean data facilitates working with dichotomous values.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basic is a </a:t>
            </a:r>
            <a:r>
              <a:rPr>
                <a:latin typeface="Courier"/>
              </a:rPr>
              <a:t>vector</a:t>
            </a:r>
            <a:r>
              <a:rPr/>
              <a:t>. In fact, everything in R is a vector, and all other data structures are composed of vectors in various ways. It’s convenient to think of a vector as a simple list of like things; everything in a vector needs to be of the same data type. So, a vector can be:</a:t>
            </a:r>
          </a:p>
          <a:p>
            <a:pPr lvl="0" indent="0" marL="0">
              <a:buNone/>
            </a:pPr>
          </a:p>
          <a:p>
            <a:pPr lvl="0"/>
            <a:r>
              <a:rPr/>
              <a:t>numeric, holding numeric data;</a:t>
            </a:r>
          </a:p>
          <a:p>
            <a:pPr lvl="0" indent="0" marL="0">
              <a:buNone/>
            </a:pPr>
          </a:p>
          <a:p>
            <a:pPr lvl="0"/>
            <a:r>
              <a:rPr/>
              <a:t>character, holding character data; or</a:t>
            </a:r>
          </a:p>
          <a:p>
            <a:pPr lvl="0" indent="0" marL="0">
              <a:buNone/>
            </a:pPr>
          </a:p>
          <a:p>
            <a:pPr lvl="0"/>
            <a:r>
              <a:rPr/>
              <a:t>logical, holding boolean data.</a:t>
            </a:r>
          </a:p>
          <a:p>
            <a:pPr lvl="0" indent="0" marL="0">
              <a:buNone/>
            </a:pPr>
          </a:p>
          <a:p>
            <a:pPr lvl="0" indent="0" marL="0">
              <a:buNone/>
            </a:pPr>
            <a:r>
              <a:rPr/>
              <a:t>A vector can be created with </a:t>
            </a:r>
            <a:r>
              <a:rPr>
                <a:latin typeface="Courier"/>
              </a:rPr>
              <a:t>c()</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matrix is a vector with 2 dimensions; while a vector only has a length, a matrix is a grid with both length and width, or alternatively, rows and columns.</a:t>
            </a:r>
          </a:p>
          <a:p>
            <a:pPr lvl="0" indent="0" marL="0">
              <a:buNone/>
            </a:pPr>
          </a:p>
          <a:p>
            <a:pPr lvl="0" indent="0" marL="0">
              <a:buNone/>
            </a:pPr>
            <a:r>
              <a:rPr/>
              <a:t>You can create a matrix with the </a:t>
            </a:r>
            <a:r>
              <a:rPr>
                <a:latin typeface="Courier"/>
              </a:rPr>
              <a:t>matrix()</a:t>
            </a:r>
            <a:r>
              <a:rPr/>
              <a:t> function, providing it first with a series of values followed by an argument for the number of rows or columns you’d like. A matrix must be perfectly rectangular, that is, each column must be of equal length. R will recycle values to ensure this condition is met. A matrix must also be atomic - the data type must be the same throughout.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general, these will be the most likely data structures that you’ll encounter and the most familiar, as they are designed for tabular data and look like a spreadsheet.</a:t>
            </a:r>
          </a:p>
          <a:p>
            <a:pPr lvl="0" indent="0" marL="0">
              <a:buNone/>
            </a:pPr>
          </a:p>
          <a:p>
            <a:pPr lvl="0" indent="0" marL="0">
              <a:buNone/>
            </a:pPr>
            <a:r>
              <a:rPr/>
              <a:t>Data frames are collections of vectors, where each vector must be of the same length, but can be of a different data type. If you import data from an Excel or csv file, these will be read in as a data frame. You can also create them with the </a:t>
            </a:r>
            <a:r>
              <a:rPr>
                <a:latin typeface="Courier"/>
              </a:rPr>
              <a:t>data.frame()</a:t>
            </a:r>
            <a:r>
              <a:rPr/>
              <a:t> function.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Like data frames, lists are collections of vectors. However, unlike data frames, the length of these vectors can change. So far, this is the only non-rectangular data structure that we have to work with.</a:t>
            </a:r>
          </a:p>
          <a:p>
            <a:pPr lvl="0" indent="0" marL="0">
              <a:buNone/>
            </a:pPr>
          </a:p>
          <a:p>
            <a:pPr lvl="0" indent="0" marL="0">
              <a:buNone/>
            </a:pPr>
            <a:r>
              <a:rPr/>
              <a:t>If you are importing tabular data, you are unlikely to create a list yourself, however, when performing operations (using functions) on your data, the output, or result, might be in the form of a list. For demonstration puropses, a list can be created with the </a:t>
            </a:r>
            <a:r>
              <a:rPr>
                <a:latin typeface="Courier"/>
              </a:rPr>
              <a:t>list()</a:t>
            </a:r>
            <a:r>
              <a:rPr/>
              <a:t> function.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Arrays are an n-dimensional generalization of the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 </a:t>
            </a:r>
            <a:r>
              <a:rPr>
                <a:latin typeface="Courier"/>
              </a:rPr>
              <a:t>class()</a:t>
            </a:r>
            <a:r>
              <a:rPr/>
              <a:t> will tell you what kind of structure your data are held in. </a:t>
            </a:r>
            <a:r>
              <a:rPr>
                <a:latin typeface="Courier"/>
              </a:rPr>
              <a:t>class()</a:t>
            </a:r>
            <a:r>
              <a:rPr/>
              <a:t>, when called on a vector, will report on the data type, which should be read as the type of atomic vector you have. An array is a multi-dimensional vector, a matrix is the special case where there are only two dimensions.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I have loaded a new dataset one of the first things I like to do is insepect the columns so I can get an idea of the types of data that might be present. This can be easily done with function </a:t>
            </a:r>
            <a:r>
              <a:rPr>
                <a:latin typeface="Courier"/>
              </a:rPr>
              <a:t>names</a:t>
            </a:r>
            <a:r>
              <a:rPr/>
              <a:t> which is native to Base R. I won’t load all of the name here to save space, but I will load a few.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is great for interactive computational analysis, allowing for easy exploration and iteration. Using an IDE - Integrated Development Environment - such as RStudio, facilitates this interactivity, providing you with easy access to a place to quickly code (the console), a place to write saveable scripts (source editor), a place to view the objects that you create (environment pane), and a place to interact with your file system, visual outputs from your code, and help documentation (the miscellaneous pane, for lack of a better word).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pages can be both enlightening and frustrating, as they assume some pre-existing familiarity with certain concepts as well as reading this kind of documentation.</a:t>
            </a:r>
          </a:p>
          <a:p>
            <a:pPr lvl="0" indent="0" marL="0">
              <a:buNone/>
            </a:pPr>
          </a:p>
          <a:p>
            <a:pPr lvl="0" indent="0" marL="0">
              <a:buNone/>
            </a:pPr>
            <a:r>
              <a:rPr/>
              <a:t>The second is from forums. These are useful when you have a specific issue that you’re trying to resolve, and can often provide a quick fix, but the explanations also often require a degree of familiarity to make sense.</a:t>
            </a:r>
          </a:p>
          <a:p>
            <a:pPr lvl="0" indent="0" marL="0">
              <a:buNone/>
            </a:pPr>
          </a:p>
          <a:p>
            <a:pPr lvl="0" indent="0" marL="0">
              <a:buNone/>
            </a:pPr>
            <a:r>
              <a:rPr/>
              <a:t>The third is blog posts and course supports posted on line. These generally provide more context than forum posts, and are useful when tyring to learn a new approach or a new library.</a:t>
            </a:r>
          </a:p>
          <a:p>
            <a:pPr lvl="0" indent="0" marL="0">
              <a:buNone/>
            </a:pPr>
          </a:p>
          <a:p>
            <a:pPr lvl="0" indent="0" marL="0">
              <a:buNone/>
            </a:pPr>
            <a:r>
              <a:rPr/>
              <a:t>The fourth is journal publications that accompany the release of specific packages or libraries. These offer in depth descriptions of the packages and their arguments, often with examples.</a:t>
            </a:r>
          </a:p>
          <a:p>
            <a:pPr lvl="0" indent="0" marL="0">
              <a:buNone/>
            </a:pPr>
          </a:p>
          <a:p>
            <a:pPr lvl="0" indent="0" marL="0">
              <a:buNone/>
            </a:pPr>
            <a:r>
              <a:rPr/>
              <a:t>The fourth is more in depth texts. Many of these are available publicly online, and include titles such as: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Base R (as it’s affectionately called) is great, but the cool thing about R is it’s huge ecosystem of packages which are constantly being expanded both on the central repository for the R programming language Comprehensive R Archive Network (CRAN) and outside of CRAN. As of the writing of this RMD there are over 22,000 packages on CRAN.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latin typeface="Courier"/>
              </a:rPr>
              <a:t>read.table()</a:t>
            </a:r>
            <a:r>
              <a:rPr/>
              <a:t> is Base R’s primary means of importing data, allowing the user to specify a variety of options. By default </a:t>
            </a:r>
            <a:r>
              <a:rPr>
                <a:latin typeface="Courier"/>
              </a:rPr>
              <a:t>read.table</a:t>
            </a:r>
            <a:r>
              <a:rPr/>
              <a:t> will not know what delimeter (or separator hence the word </a:t>
            </a:r>
            <a:r>
              <a:rPr>
                <a:latin typeface="Courier"/>
              </a:rPr>
              <a:t>sep</a:t>
            </a:r>
            <a:r>
              <a:rPr/>
              <a:t> in the second </a:t>
            </a:r>
            <a:r>
              <a:rPr>
                <a:latin typeface="Courier"/>
              </a:rPr>
              <a:t>read.table()</a:t>
            </a:r>
            <a:r>
              <a:rPr/>
              <a:t> call). It will also not know whether or not your data include a </a:t>
            </a:r>
            <a:r>
              <a:rPr>
                <a:latin typeface="Courier"/>
              </a:rPr>
              <a:t>header</a:t>
            </a:r>
            <a:r>
              <a:rPr/>
              <a:t> and so when you go to look at the first row of data it will just spit out your header as one long string.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Thankfully, you can fix this with a few extra parameters. However, there are smarter, less clumsy options out there.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Base R does not include a package for loading in Excel files. For this we’ll use the tidyverse package </a:t>
            </a:r>
            <a:r>
              <a:rPr>
                <a:latin typeface="Courier"/>
              </a:rPr>
              <a:t>readxl</a:t>
            </a:r>
            <a:r>
              <a:rPr/>
              <a:t>, which can read both legacy </a:t>
            </a:r>
            <a:r>
              <a:rPr>
                <a:latin typeface="Courier"/>
              </a:rPr>
              <a:t>xls</a:t>
            </a:r>
            <a:r>
              <a:rPr/>
              <a:t> as well as more recent </a:t>
            </a:r>
            <a:r>
              <a:rPr>
                <a:latin typeface="Courier"/>
              </a:rPr>
              <a:t>xlsx</a:t>
            </a:r>
            <a:r>
              <a:rPr/>
              <a:t> files. This is tidyverse, and so </a:t>
            </a:r>
            <a:r>
              <a:rPr>
                <a:latin typeface="Courier"/>
              </a:rPr>
              <a:t>read_excel()</a:t>
            </a:r>
            <a:r>
              <a:rPr/>
              <a:t> loads a tibble object. If you need or want a data frame, you’ll need to adjust for that…</a:t>
            </a:r>
          </a:p>
          <a:p>
            <a:pPr lvl="0" indent="0" marL="0">
              <a:buNone/>
            </a:pPr>
          </a:p>
          <a:p>
            <a:pPr lvl="0" indent="0" marL="0">
              <a:buNone/>
            </a:pPr>
            <a:r>
              <a:rPr/>
              <a:t>You can specify specific sheets and ranges with the </a:t>
            </a:r>
            <a:r>
              <a:rPr>
                <a:latin typeface="Courier"/>
              </a:rPr>
              <a:t>sheet</a:t>
            </a:r>
            <a:r>
              <a:rPr/>
              <a:t> and </a:t>
            </a:r>
            <a:r>
              <a:rPr>
                <a:latin typeface="Courier"/>
              </a:rPr>
              <a:t>range</a:t>
            </a:r>
            <a:r>
              <a:rPr/>
              <a:t> arguments…Additional options and their defaults can be found with </a:t>
            </a:r>
            <a:r>
              <a:rPr>
                <a:latin typeface="Courier"/>
              </a:rPr>
              <a:t>?readxl</a:t>
            </a:r>
            <a:r>
              <a:rPr/>
              <a:t> or by visiting https://readxl.tidyverse.org/.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latin typeface="Courier"/>
              </a:rPr>
              <a:t>read.csv()</a:t>
            </a:r>
            <a:r>
              <a:rPr/>
              <a:t> and </a:t>
            </a:r>
            <a:r>
              <a:rPr>
                <a:latin typeface="Courier"/>
              </a:rPr>
              <a:t>read_csv()</a:t>
            </a:r>
            <a:r>
              <a:rPr/>
              <a:t> are very similar. </a:t>
            </a:r>
            <a:r>
              <a:rPr>
                <a:latin typeface="Courier"/>
              </a:rPr>
              <a:t>read_csv()</a:t>
            </a:r>
            <a:r>
              <a:rPr/>
              <a:t> is ostensibly faster, it also loads data into a tibble as opposed to a data frame, and has more user friendly defaults. It does, however, require loading additional packages.</a:t>
            </a:r>
          </a:p>
          <a:p>
            <a:pPr lvl="0" indent="0" marL="0">
              <a:buNone/>
            </a:pPr>
          </a:p>
          <a:p>
            <a:pPr lvl="0" indent="0" marL="0">
              <a:buNone/>
            </a:pPr>
            <a:r>
              <a:rPr/>
              <a:t>As with </a:t>
            </a:r>
            <a:r>
              <a:rPr>
                <a:latin typeface="Courier"/>
              </a:rPr>
              <a:t>read.csv()</a:t>
            </a:r>
            <a:r>
              <a:rPr/>
              <a:t> and </a:t>
            </a:r>
            <a:r>
              <a:rPr>
                <a:latin typeface="Courier"/>
              </a:rPr>
              <a:t>read.delim</a:t>
            </a:r>
            <a:r>
              <a:rPr/>
              <a:t>, </a:t>
            </a:r>
            <a:r>
              <a:rPr>
                <a:latin typeface="Courier"/>
              </a:rPr>
              <a:t>read_csv()</a:t>
            </a:r>
            <a:r>
              <a:rPr/>
              <a:t> and </a:t>
            </a:r>
            <a:r>
              <a:rPr>
                <a:latin typeface="Courier"/>
              </a:rPr>
              <a:t>read_tsv()</a:t>
            </a:r>
            <a:r>
              <a:rPr/>
              <a:t> – for tab separated values – are wrappers on </a:t>
            </a:r>
            <a:r>
              <a:rPr>
                <a:latin typeface="Courier"/>
              </a:rPr>
              <a:t>read_delim()</a:t>
            </a:r>
            <a:r>
              <a:rPr/>
              <a:t> that is more flexible.</a:t>
            </a:r>
          </a:p>
          <a:p>
            <a:pPr lvl="0" indent="0" marL="0">
              <a:buNone/>
            </a:pPr>
          </a:p>
          <a:p>
            <a:pPr lvl="0" indent="0" marL="0">
              <a:buNone/>
            </a:pPr>
            <a:r>
              <a:rPr>
                <a:latin typeface="Courier"/>
              </a:rPr>
              <a:t>read_csv()</a:t>
            </a:r>
            <a:r>
              <a:rPr/>
              <a:t> assumes the file has a header, it trims white space by default, and that missing data are either blank cells or contain the character </a:t>
            </a:r>
            <a:r>
              <a:rPr>
                <a:latin typeface="Courier"/>
              </a:rPr>
              <a:t>NA</a:t>
            </a:r>
            <a:r>
              <a:rPr/>
              <a:t>. To adjust these, use the arguments </a:t>
            </a:r>
            <a:r>
              <a:rPr>
                <a:latin typeface="Courier"/>
              </a:rPr>
              <a:t>col_names = FALSE</a:t>
            </a:r>
            <a:r>
              <a:rPr/>
              <a:t>, </a:t>
            </a:r>
            <a:r>
              <a:rPr>
                <a:latin typeface="Courier"/>
              </a:rPr>
              <a:t>na = na_values</a:t>
            </a:r>
            <a:r>
              <a:rPr/>
              <a:t>, </a:t>
            </a:r>
            <a:r>
              <a:rPr>
                <a:latin typeface="Courier"/>
              </a:rPr>
              <a:t>trim_ws = FALSE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newer package for working with data is called </a:t>
            </a:r>
            <a:r>
              <a:rPr>
                <a:latin typeface="Courier"/>
              </a:rPr>
              <a:t>data.table</a:t>
            </a:r>
            <a:r>
              <a:rPr/>
              <a:t>. It is becoming well-known for being </a:t>
            </a:r>
            <a:r>
              <a:rPr i="1"/>
              <a:t>very fast</a:t>
            </a:r>
            <a:r>
              <a:rPr/>
              <a:t>. This is because </a:t>
            </a:r>
            <a:r>
              <a:rPr>
                <a:latin typeface="Courier"/>
              </a:rPr>
              <a:t>data.table</a:t>
            </a:r>
            <a:r>
              <a:rPr/>
              <a:t> uses C/C++ as it’s backend. So it might be a good choice for those who are working with especially large datasets. However, I will note that the syntax for working with data tables is a little confusing so the learning curve is higher than working with standard data frames.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At least initially, everything you do in R will be applying functions to data. In the above section, the mathematical operators, </a:t>
            </a:r>
            <a:r>
              <a:rPr>
                <a:latin typeface="Courier"/>
              </a:rPr>
              <a:t>sqrt()</a:t>
            </a:r>
            <a:r>
              <a:rPr/>
              <a:t>, and </a:t>
            </a:r>
            <a:r>
              <a:rPr>
                <a:latin typeface="Courier"/>
              </a:rPr>
              <a:t>log10()</a:t>
            </a:r>
            <a:r>
              <a:rPr/>
              <a:t>, are all functions. Functions take in data (or values) and process them, providing an output. The output is displayed in your console by default.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
        <p:nvSpPr>
          <p:cNvPr id="8" name="Content Placeholder 7">
            <a:extLst>
              <a:ext uri="{FF2B5EF4-FFF2-40B4-BE49-F238E27FC236}">
                <a16:creationId xmlns:a16="http://schemas.microsoft.com/office/drawing/2014/main" id="{EA103B0F-8D17-54FA-FAEC-B3D1C167DD47}"/>
              </a:ext>
            </a:extLst>
          </p:cNvPr>
          <p:cNvSpPr>
            <a:spLocks noGrp="1"/>
          </p:cNvSpPr>
          <p:nvPr>
            <p:ph sz="quarter" idx="13"/>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514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5137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955095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5769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deDar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
        <p:nvSpPr>
          <p:cNvPr id="8" name="Content Placeholder 7">
            <a:extLst>
              <a:ext uri="{FF2B5EF4-FFF2-40B4-BE49-F238E27FC236}">
                <a16:creationId xmlns:a16="http://schemas.microsoft.com/office/drawing/2014/main" id="{EA103B0F-8D17-54FA-FAEC-B3D1C167DD47}"/>
              </a:ext>
            </a:extLst>
          </p:cNvPr>
          <p:cNvSpPr>
            <a:spLocks noGrp="1"/>
          </p:cNvSpPr>
          <p:nvPr>
            <p:ph sz="quarter" idx="13"/>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184FCCE5-6201-0E94-39E2-228F2623B732}"/>
              </a:ext>
            </a:extLst>
          </p:cNvPr>
          <p:cNvSpPr>
            <a:spLocks noGrp="1"/>
          </p:cNvSpPr>
          <p:nvPr>
            <p:ph sz="quarter" idx="14"/>
          </p:nvPr>
        </p:nvSpPr>
        <p:spPr>
          <a:xfrm>
            <a:off x="1096963" y="1846263"/>
            <a:ext cx="10115550" cy="402272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77726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DBFF879-BC7C-A02D-6CB3-931979FF80DE}"/>
              </a:ext>
            </a:extLst>
          </p:cNvPr>
          <p:cNvSpPr>
            <a:spLocks noGrp="1"/>
          </p:cNvSpPr>
          <p:nvPr>
            <p:ph sz="quarter" idx="13"/>
          </p:nvPr>
        </p:nvSpPr>
        <p:spPr>
          <a:xfrm>
            <a:off x="1096963" y="758825"/>
            <a:ext cx="10058400" cy="358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03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0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423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A4276-9034-4F68-8B2D-8D580C8476C4}"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8478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A4276-9034-4F68-8B2D-8D580C8476C4}"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73847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5A4276-9034-4F68-8B2D-8D580C8476C4}" type="datetimeFigureOut">
              <a:rPr lang="en-US" smtClean="0"/>
              <a:t>10/16/2025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755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F9AB11-5268-4777-85B6-D98FC480BF1C}" type="slidenum">
              <a:rPr lang="en-US" smtClean="0"/>
              <a:t>‹#›</a:t>
            </a:fld>
            <a:endParaRPr lang="en-US"/>
          </a:p>
        </p:txBody>
      </p:sp>
    </p:spTree>
    <p:extLst>
      <p:ext uri="{BB962C8B-B14F-4D97-AF65-F5344CB8AC3E}">
        <p14:creationId xmlns:p14="http://schemas.microsoft.com/office/powerpoint/2010/main" val="15108681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1097280" y="6459785"/>
            <a:ext cx="2472271" cy="365125"/>
          </a:xfrm>
          <a:prstGeom prst="rect">
            <a:avLst/>
          </a:prstGeom>
        </p:spPr>
        <p:txBody>
          <a:bodyPr anchor="ctr" bIns="45720" lIns="91440" rIns="91440" rtlCol="0" tIns="45720" vert="horz"/>
          <a:lstStyle>
            <a:lvl1pPr algn="l">
              <a:defRPr sz="900">
                <a:solidFill>
                  <a:srgbClr val="FFFFFF"/>
                </a:solidFill>
              </a:defRPr>
            </a:lvl1pPr>
          </a:lstStyle>
          <a:p>
            <a:fld id="{2C5A4276-9034-4F68-8B2D-8D580C8476C4}" type="datetimeFigureOut">
              <a:rPr lang="en-US" smtClean="0"/>
              <a:t>10/16/2025</a:t>
            </a:fld>
            <a:endParaRPr lang="en-US"/>
          </a:p>
        </p:txBody>
      </p:sp>
      <p:sp>
        <p:nvSpPr>
          <p:cNvPr id="5" name="Footer Placeholder 4"/>
          <p:cNvSpPr>
            <a:spLocks noGrp="1"/>
          </p:cNvSpPr>
          <p:nvPr>
            <p:ph idx="3" sz="quarter" type="ftr"/>
          </p:nvPr>
        </p:nvSpPr>
        <p:spPr>
          <a:xfrm>
            <a:off x="3686185" y="6459785"/>
            <a:ext cx="4822804" cy="365125"/>
          </a:xfrm>
          <a:prstGeom prst="rect">
            <a:avLst/>
          </a:prstGeom>
        </p:spPr>
        <p:txBody>
          <a:bodyPr anchor="ctr" bIns="45720" lIns="91440" rIns="91440" rtlCol="0" tIns="45720" vert="horz"/>
          <a:lstStyle>
            <a:lvl1pPr algn="ctr">
              <a:defRPr baseline="0" cap="all" sz="900">
                <a:solidFill>
                  <a:srgbClr val="FFFFFF"/>
                </a:solidFill>
              </a:defRPr>
            </a:lvl1pPr>
          </a:lstStyle>
          <a:p>
            <a:endParaRPr lang="en-US"/>
          </a:p>
        </p:txBody>
      </p:sp>
      <p:sp>
        <p:nvSpPr>
          <p:cNvPr id="6" name="Slide Number Placeholder 5"/>
          <p:cNvSpPr>
            <a:spLocks noGrp="1"/>
          </p:cNvSpPr>
          <p:nvPr>
            <p:ph idx="4" sz="quarter" type="sldNum"/>
          </p:nvPr>
        </p:nvSpPr>
        <p:spPr>
          <a:xfrm>
            <a:off x="9900458" y="6459785"/>
            <a:ext cx="1312025" cy="365125"/>
          </a:xfrm>
          <a:prstGeom prst="rect">
            <a:avLst/>
          </a:prstGeom>
        </p:spPr>
        <p:txBody>
          <a:bodyPr anchor="ctr" bIns="45720" lIns="91440" rIns="91440" rtlCol="0" tIns="45720" vert="horz"/>
          <a:lstStyle>
            <a:lvl1pPr algn="r">
              <a:defRPr sz="1050">
                <a:solidFill>
                  <a:srgbClr val="FFFFFF"/>
                </a:solidFill>
              </a:defRPr>
            </a:lvl1pPr>
          </a:lstStyle>
          <a:p>
            <a:fld id="{51F9AB11-5268-4777-85B6-D98FC480BF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84802"/>
      </p:ext>
    </p:extLst>
  </p:cSld>
  <p:clrMap accent1="accent1" accent2="accent2" accent3="accent3" accent4="accent4" accent5="accent5" accent6="accent6" bg1="lt1" bg2="lt2" folHlink="folHlink" hlink="hlink" tx1="dk1" tx2="dk2"/>
  <p:sldLayoutIdLst>
    <p:sldLayoutId id="2147483662" r:id="rId1"/>
    <p:sldLayoutId id="2147483672" r:id="rId2"/>
    <p:sldLayoutId id="214748366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6.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8.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0.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arrgh.tim-smith.us/" TargetMode="External" /><Relationship Id="rId3" Type="http://schemas.openxmlformats.org/officeDocument/2006/relationships/hyperlink" Target="https://bookdown.org/ndphillips/YaRrr/" TargetMode="External" /><Relationship Id="rId4" Type="http://schemas.openxmlformats.org/officeDocument/2006/relationships/hyperlink" Target="https://bookdown.org/yih_huynh/Guide-to-R-Book/" TargetMode="External" /><Relationship Id="rId5" Type="http://schemas.openxmlformats.org/officeDocument/2006/relationships/hyperlink" Target="http://adv-r.had.co.nz/Introduction.html" TargetMode="External" /><Relationship Id="rId6" Type="http://schemas.openxmlformats.org/officeDocument/2006/relationships/hyperlink" Target="https://resources.library.ubc.ca/page.php?details=oreilly-for-higher-education&amp;id=2460" TargetMode="External" /><Relationship Id="rId7" Type="http://schemas.openxmlformats.org/officeDocument/2006/relationships/hyperlink" Target="W3%20School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R: Fundamental Concepts with RStudio</a:t>
            </a:r>
          </a:p>
        </p:txBody>
      </p:sp>
      <p:sp>
        <p:nvSpPr>
          <p:cNvPr id="3" name="Subtitle 2"/>
          <p:cNvSpPr>
            <a:spLocks noGrp="1"/>
          </p:cNvSpPr>
          <p:nvPr>
            <p:ph idx="1" type="subTitle"/>
          </p:nvPr>
        </p:nvSpPr>
        <p:spPr>
          <a:xfrm>
            <a:off x="1100051" y="4455620"/>
            <a:ext cx="10058400" cy="114300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2025-10-16 16:57:27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fast with </a:t>
            </a:r>
            <a:r>
              <a:rPr>
                <a:latin typeface="Courier"/>
              </a:rPr>
              <a:t>data.table</a:t>
            </a:r>
          </a:p>
        </p:txBody>
      </p:sp>
      <p:sp>
        <p:nvSpPr>
          <p:cNvPr id="3" name="Content Placeholder 2"/>
          <p:cNvSpPr>
            <a:spLocks noGrp="1"/>
          </p:cNvSpPr>
          <p:nvPr>
            <p:ph idx="1"/>
          </p:nvPr>
        </p:nvSpPr>
        <p:spPr/>
        <p:txBody>
          <a:bodyPr/>
          <a:lstStyle/>
          <a:p>
            <a:pPr lvl="0" indent="0">
              <a:buNone/>
            </a:pPr>
            <a:r>
              <a:rPr>
                <a:solidFill>
                  <a:srgbClr val="8E44AD"/>
                </a:solidFill>
                <a:latin typeface="Courier"/>
              </a:rPr>
              <a:t>suppressWarnings</a:t>
            </a:r>
            <a:r>
              <a:rPr>
                <a:solidFill>
                  <a:srgbClr val="CFCFC2"/>
                </a:solidFill>
                <a:latin typeface="Courier"/>
              </a:rPr>
              <a:t>(</a:t>
            </a:r>
            <a:r>
              <a:rPr>
                <a:solidFill>
                  <a:srgbClr val="8E44AD"/>
                </a:solidFill>
                <a:latin typeface="Courier"/>
              </a:rPr>
              <a:t>library</a:t>
            </a:r>
            <a:r>
              <a:rPr>
                <a:solidFill>
                  <a:srgbClr val="CFCFC2"/>
                </a:solidFill>
                <a:latin typeface="Courier"/>
              </a:rPr>
              <a:t>(data.table)) </a:t>
            </a:r>
            <a:r>
              <a:rPr>
                <a:solidFill>
                  <a:srgbClr val="7A7C7D"/>
                </a:solidFill>
                <a:latin typeface="Courier"/>
              </a:rPr>
              <a:t># we'll load the data.table package</a:t>
            </a:r>
          </a:p>
          <a:p>
            <a:pPr lvl="0" indent="0">
              <a:buNone/>
            </a:pPr>
            <a:r>
              <a:rPr>
                <a:latin typeface="Courier"/>
              </a:rPr>
              <a:t>## 
## Attaching package: 'data.table'</a:t>
            </a:r>
          </a:p>
          <a:p>
            <a:pPr lvl="0" indent="0">
              <a:buNone/>
            </a:pPr>
            <a:r>
              <a:rPr>
                <a:latin typeface="Courier"/>
              </a:rPr>
              <a:t>## The following objects are masked from 'package:dplyr':
## 
##     between, first, last</a:t>
            </a:r>
          </a:p>
          <a:p>
            <a:pPr lvl="0" indent="0">
              <a:buNone/>
            </a:pPr>
            <a:r>
              <a:rPr>
                <a:solidFill>
                  <a:srgbClr val="7A7C7D"/>
                </a:solidFill>
                <a:latin typeface="Courier"/>
              </a:rPr>
              <a:t># now we'll load our tiny health sciences dataset using the `fread` function</a:t>
            </a:r>
            <a:br/>
            <a:r>
              <a:rPr>
                <a:solidFill>
                  <a:srgbClr val="CFCFC2"/>
                </a:solidFill>
                <a:latin typeface="Courier"/>
              </a:rPr>
              <a:t>health_dt </a:t>
            </a:r>
            <a:r>
              <a:rPr>
                <a:solidFill>
                  <a:srgbClr val="27AE60"/>
                </a:solidFill>
                <a:latin typeface="Courier"/>
              </a:rPr>
              <a:t>&lt;-</a:t>
            </a:r>
            <a:r>
              <a:rPr>
                <a:solidFill>
                  <a:srgbClr val="CFCFC2"/>
                </a:solidFill>
                <a:latin typeface="Courier"/>
              </a:rPr>
              <a:t> data.table</a:t>
            </a:r>
            <a:r>
              <a:rPr>
                <a:solidFill>
                  <a:srgbClr val="3DAEE9"/>
                </a:solidFill>
                <a:latin typeface="Courier"/>
              </a:rPr>
              <a:t>::</a:t>
            </a:r>
            <a:r>
              <a:rPr>
                <a:solidFill>
                  <a:srgbClr val="8E44AD"/>
                </a:solidFill>
                <a:latin typeface="Courier"/>
              </a:rPr>
              <a:t>fread</a:t>
            </a:r>
            <a:r>
              <a:rPr>
                <a:solidFill>
                  <a:srgbClr val="CFCFC2"/>
                </a:solidFill>
                <a:latin typeface="Courier"/>
              </a:rPr>
              <a:t>(</a:t>
            </a:r>
            <a:r>
              <a:rPr>
                <a:solidFill>
                  <a:srgbClr val="F44F4F"/>
                </a:solidFill>
                <a:latin typeface="Courier"/>
              </a:rPr>
              <a:t>"../data/health_data.csv"</a:t>
            </a:r>
            <a:r>
              <a:rPr>
                <a:solidFill>
                  <a:srgbClr val="CFCFC2"/>
                </a:solidFill>
                <a:latin typeface="Courie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a:t>
            </a:r>
          </a:p>
        </p:txBody>
      </p:sp>
      <p:sp>
        <p:nvSpPr>
          <p:cNvPr id="3" name="Content Placeholder 2"/>
          <p:cNvSpPr>
            <a:spLocks noGrp="1"/>
          </p:cNvSpPr>
          <p:nvPr>
            <p:ph idx="1"/>
          </p:nvPr>
        </p:nvSpPr>
        <p:spPr/>
        <p:txBody>
          <a:bodyPr/>
          <a:lstStyle/>
          <a:p>
            <a:pPr lvl="0" indent="0">
              <a:buNone/>
            </a:pPr>
            <a:r>
              <a:rPr>
                <a:solidFill>
                  <a:srgbClr val="7A7C7D"/>
                </a:solidFill>
                <a:latin typeface="Courier"/>
              </a:rPr>
              <a:t># c() is a common function for concatenating things together</a:t>
            </a:r>
            <a:b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a:t>
            </a:r>
          </a:p>
          <a:p>
            <a:pPr lvl="0" indent="0">
              <a:buNone/>
            </a:pPr>
            <a:r>
              <a:rPr>
                <a:latin typeface="Courier"/>
              </a:rPr>
              <a:t>##  [1]  1  2  3  4  5  6  7  8  9 10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a:t>
            </a:r>
          </a:p>
        </p:txBody>
      </p:sp>
      <p:pic>
        <p:nvPicPr>
          <p:cNvPr descr="../docs/assets/images/box.jpeg" id="0" name="Picture 1"/>
          <p:cNvPicPr>
            <a:picLocks noGrp="1" noChangeAspect="1"/>
          </p:cNvPicPr>
          <p:nvPr/>
        </p:nvPicPr>
        <p:blipFill>
          <a:blip r:embed="rId2"/>
          <a:stretch>
            <a:fillRect/>
          </a:stretch>
        </p:blipFill>
        <p:spPr bwMode="auto">
          <a:xfrm>
            <a:off x="4114800" y="1841500"/>
            <a:ext cx="4013200" cy="4013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Cont’d</a:t>
            </a:r>
          </a:p>
        </p:txBody>
      </p:sp>
      <p:sp>
        <p:nvSpPr>
          <p:cNvPr id="3" name="Content Placeholder 2"/>
          <p:cNvSpPr>
            <a:spLocks noGrp="1"/>
          </p:cNvSpPr>
          <p:nvPr>
            <p:ph idx="1"/>
          </p:nvPr>
        </p:nvSpPr>
        <p:spPr/>
        <p:txBody>
          <a:bodyPr/>
          <a:lstStyle/>
          <a:p>
            <a:pPr lvl="0" indent="0">
              <a:buNone/>
            </a:pPr>
            <a:r>
              <a:rPr>
                <a:solidFill>
                  <a:srgbClr val="7A7C7D"/>
                </a:solidFill>
                <a:latin typeface="Courier"/>
              </a:rPr>
              <a:t># You can then recall the values (object) associated with your variable...</a:t>
            </a:r>
            <a:br/>
            <a:r>
              <a:rPr>
                <a:solidFill>
                  <a:srgbClr val="CFCFC2"/>
                </a:solidFill>
                <a:latin typeface="Courier"/>
              </a:rPr>
              <a:t>my_variable </a:t>
            </a:r>
            <a:r>
              <a:rPr>
                <a:solidFill>
                  <a:srgbClr val="27AE60"/>
                </a:solidFill>
                <a:latin typeface="Courier"/>
              </a:rPr>
              <a:t>&lt;-</a:t>
            </a:r>
            <a:r>
              <a:rPr>
                <a:solidFill>
                  <a:srgbClr val="CFCFC2"/>
                </a:solidFill>
                <a:latin typeface="Courier"/>
              </a:rPr>
              <a:t> </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a:t>
            </a:r>
            <a:br/>
            <a:r>
              <a:rPr>
                <a:solidFill>
                  <a:srgbClr val="CFCFC2"/>
                </a:solidFill>
                <a:latin typeface="Courier"/>
              </a:rPr>
              <a:t>myAlphabet </a:t>
            </a:r>
            <a:r>
              <a:rPr>
                <a:solidFill>
                  <a:srgbClr val="27AE60"/>
                </a:solidFill>
                <a:latin typeface="Courier"/>
              </a:rPr>
              <a:t>&lt;-</a:t>
            </a:r>
            <a:r>
              <a:rPr>
                <a:solidFill>
                  <a:srgbClr val="CFCFC2"/>
                </a:solidFill>
                <a:latin typeface="Courier"/>
              </a:rPr>
              <a:t> letters[</a:t>
            </a:r>
            <a:r>
              <a:rPr>
                <a:solidFill>
                  <a:srgbClr val="F67400"/>
                </a:solidFill>
                <a:latin typeface="Courier"/>
              </a:rPr>
              <a:t>1</a:t>
            </a:r>
            <a:r>
              <a:rPr>
                <a:solidFill>
                  <a:srgbClr val="3DAEE9"/>
                </a:solidFill>
                <a:latin typeface="Courier"/>
              </a:rPr>
              <a:t>:</a:t>
            </a:r>
            <a:r>
              <a:rPr>
                <a:solidFill>
                  <a:srgbClr val="F67400"/>
                </a:solidFill>
                <a:latin typeface="Courier"/>
              </a:rPr>
              <a:t>5</a:t>
            </a:r>
            <a:r>
              <a:rPr>
                <a:solidFill>
                  <a:srgbClr val="CFCFC2"/>
                </a:solidFill>
                <a:latin typeface="Courier"/>
              </a:rPr>
              <a:t>]</a:t>
            </a:r>
            <a:br/>
            <a:r>
              <a:rPr>
                <a:solidFill>
                  <a:srgbClr val="CFCFC2"/>
                </a:solidFill>
                <a:latin typeface="Courier"/>
              </a:rPr>
              <a:t>myNumbers </a:t>
            </a:r>
            <a:r>
              <a:rPr>
                <a:solidFill>
                  <a:srgbClr val="27AE60"/>
                </a:solidFill>
                <a:latin typeface="Courier"/>
              </a:rPr>
              <a:t>&lt;-</a:t>
            </a:r>
            <a:r>
              <a:rPr>
                <a:solidFill>
                  <a:srgbClr val="CFCFC2"/>
                </a:solidFill>
                <a:latin typeface="Courier"/>
              </a:rPr>
              <a:t> </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5</a:t>
            </a:r>
            <a:r>
              <a:rPr>
                <a:solidFill>
                  <a:srgbClr val="CFCFC2"/>
                </a:solidFill>
                <a:latin typeface="Courier"/>
              </a:rPr>
              <a:t>)</a:t>
            </a:r>
            <a:br/>
            <a:r>
              <a:rPr>
                <a:solidFill>
                  <a:srgbClr val="7A7C7D"/>
                </a:solidFill>
                <a:latin typeface="Courier"/>
              </a:rPr>
              <a:t>#And plug it into functions, ie, do computations on it...</a:t>
            </a:r>
            <a:br/>
            <a:br/>
            <a:r>
              <a:rPr>
                <a:solidFill>
                  <a:srgbClr val="CFCFC2"/>
                </a:solidFill>
                <a:latin typeface="Courier"/>
              </a:rPr>
              <a:t>my_variable</a:t>
            </a:r>
          </a:p>
          <a:p>
            <a:pPr lvl="0" indent="0">
              <a:buNone/>
            </a:pPr>
            <a:r>
              <a:rPr>
                <a:latin typeface="Courier"/>
              </a:rPr>
              <a:t>##  [1]  1  2  3  4  5  6  7  8  9 10</a:t>
            </a:r>
          </a:p>
          <a:p>
            <a:pPr lvl="0" indent="0">
              <a:buNone/>
            </a:pPr>
            <a:r>
              <a:rPr>
                <a:solidFill>
                  <a:srgbClr val="CFCFC2"/>
                </a:solidFill>
                <a:latin typeface="Courier"/>
              </a:rPr>
              <a:t>my_variable </a:t>
            </a:r>
            <a:r>
              <a:rPr>
                <a:solidFill>
                  <a:srgbClr val="3DAEE9"/>
                </a:solidFill>
                <a:latin typeface="Courier"/>
              </a:rPr>
              <a:t>*</a:t>
            </a:r>
            <a:r>
              <a:rPr>
                <a:solidFill>
                  <a:srgbClr val="CFCFC2"/>
                </a:solidFill>
                <a:latin typeface="Courier"/>
              </a:rPr>
              <a:t> </a:t>
            </a:r>
            <a:r>
              <a:rPr>
                <a:solidFill>
                  <a:srgbClr val="F67400"/>
                </a:solidFill>
                <a:latin typeface="Courier"/>
              </a:rPr>
              <a:t>2</a:t>
            </a:r>
          </a:p>
          <a:p>
            <a:pPr lvl="0" indent="0">
              <a:buNone/>
            </a:pPr>
            <a:r>
              <a:rPr>
                <a:latin typeface="Courier"/>
              </a:rPr>
              <a:t>##  [1]  2  4  6  8 10 12 14 16 18 20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Naming variables</a:t>
            </a:r>
          </a:p>
        </p:txBody>
      </p:sp>
      <p:sp>
        <p:nvSpPr>
          <p:cNvPr id="3" name="Content Placeholder 2"/>
          <p:cNvSpPr>
            <a:spLocks noGrp="1"/>
          </p:cNvSpPr>
          <p:nvPr>
            <p:ph idx="1"/>
          </p:nvPr>
        </p:nvSpPr>
        <p:spPr/>
        <p:txBody>
          <a:bodyPr/>
          <a:lstStyle/>
          <a:p>
            <a:pPr lvl="0" indent="0">
              <a:buNone/>
            </a:pPr>
            <a:r>
              <a:rPr>
                <a:solidFill>
                  <a:srgbClr val="7A7C7D"/>
                </a:solidFill>
                <a:latin typeface="Courier"/>
              </a:rPr>
              <a:t># camel case</a:t>
            </a:r>
            <a:br/>
            <a:r>
              <a:rPr>
                <a:solidFill>
                  <a:srgbClr val="CFCFC2"/>
                </a:solidFill>
                <a:latin typeface="Courier"/>
              </a:rPr>
              <a:t>myNumber </a:t>
            </a:r>
            <a:r>
              <a:rPr>
                <a:solidFill>
                  <a:srgbClr val="27AE60"/>
                </a:solidFill>
                <a:latin typeface="Courier"/>
              </a:rPr>
              <a:t>&lt;-</a:t>
            </a:r>
            <a:r>
              <a:rPr>
                <a:solidFill>
                  <a:srgbClr val="CFCFC2"/>
                </a:solidFill>
                <a:latin typeface="Courier"/>
              </a:rPr>
              <a:t> </a:t>
            </a:r>
            <a:r>
              <a:rPr>
                <a:solidFill>
                  <a:srgbClr val="F44F4F"/>
                </a:solidFill>
                <a:latin typeface="Courier"/>
              </a:rPr>
              <a:t>"Hello"</a:t>
            </a:r>
            <a:r>
              <a:rPr>
                <a:solidFill>
                  <a:srgbClr val="CFCFC2"/>
                </a:solidFill>
                <a:latin typeface="Courier"/>
              </a:rPr>
              <a:t> </a:t>
            </a:r>
            <a:r>
              <a:rPr>
                <a:solidFill>
                  <a:srgbClr val="7A7C7D"/>
                </a:solidFill>
                <a:latin typeface="Courier"/>
              </a:rPr>
              <a:t># bad naming</a:t>
            </a:r>
            <a:br/>
            <a:r>
              <a:rPr>
                <a:solidFill>
                  <a:srgbClr val="CFCFC2"/>
                </a:solidFill>
                <a:latin typeface="Courier"/>
              </a:rPr>
              <a:t>myNumber </a:t>
            </a:r>
            <a:r>
              <a:rPr>
                <a:solidFill>
                  <a:srgbClr val="27AE60"/>
                </a:solidFill>
                <a:latin typeface="Courier"/>
              </a:rPr>
              <a:t>&lt;-</a:t>
            </a:r>
            <a:r>
              <a:rPr>
                <a:solidFill>
                  <a:srgbClr val="CFCFC2"/>
                </a:solidFill>
                <a:latin typeface="Courier"/>
              </a:rPr>
              <a:t> </a:t>
            </a:r>
            <a:r>
              <a:rPr>
                <a:solidFill>
                  <a:srgbClr val="F67400"/>
                </a:solidFill>
                <a:latin typeface="Courier"/>
              </a:rPr>
              <a:t>10</a:t>
            </a:r>
            <a:r>
              <a:rPr>
                <a:solidFill>
                  <a:srgbClr val="CFCFC2"/>
                </a:solidFill>
                <a:latin typeface="Courier"/>
              </a:rPr>
              <a:t> </a:t>
            </a:r>
            <a:r>
              <a:rPr>
                <a:solidFill>
                  <a:srgbClr val="7A7C7D"/>
                </a:solidFill>
                <a:latin typeface="Courier"/>
              </a:rPr>
              <a:t># good naming</a:t>
            </a:r>
            <a:br/>
            <a:r>
              <a:rPr>
                <a:solidFill>
                  <a:srgbClr val="7A7C7D"/>
                </a:solidFill>
                <a:latin typeface="Courier"/>
              </a:rPr>
              <a:t># skeleton case</a:t>
            </a:r>
            <a:br/>
            <a:r>
              <a:rPr>
                <a:solidFill>
                  <a:srgbClr val="CFCFC2"/>
                </a:solidFill>
                <a:latin typeface="Courier"/>
              </a:rPr>
              <a:t>my_number </a:t>
            </a:r>
            <a:r>
              <a:rPr>
                <a:solidFill>
                  <a:srgbClr val="27AE60"/>
                </a:solidFill>
                <a:latin typeface="Courier"/>
              </a:rPr>
              <a:t>&lt;-</a:t>
            </a:r>
            <a:r>
              <a:rPr>
                <a:solidFill>
                  <a:srgbClr val="CFCFC2"/>
                </a:solidFill>
                <a:latin typeface="Courier"/>
              </a:rPr>
              <a:t> </a:t>
            </a:r>
            <a:r>
              <a:rPr>
                <a:solidFill>
                  <a:srgbClr val="F67400"/>
                </a:solidFill>
                <a:latin typeface="Courier"/>
              </a:rPr>
              <a:t>10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Types</a:t>
            </a:r>
          </a:p>
        </p:txBody>
      </p:sp>
      <p:sp>
        <p:nvSpPr>
          <p:cNvPr id="3" name="Content Placeholder 2"/>
          <p:cNvSpPr>
            <a:spLocks noGrp="1"/>
          </p:cNvSpPr>
          <p:nvPr>
            <p:ph idx="1"/>
          </p:nvPr>
        </p:nvSpPr>
        <p:spPr/>
        <p:txBody>
          <a:bodyPr/>
          <a:lstStyle/>
          <a:p>
            <a:pPr lvl="0"/>
            <a:r>
              <a:rPr/>
              <a:t>Note: The function </a:t>
            </a:r>
            <a:r>
              <a:rPr>
                <a:latin typeface="Courier"/>
              </a:rPr>
              <a:t>typeof()</a:t>
            </a:r>
            <a:r>
              <a:rPr/>
              <a:t>, will tell you what data type you have…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Boolean (Logical Data)</a:t>
            </a:r>
          </a:p>
        </p:txBody>
      </p:sp>
      <p:sp>
        <p:nvSpPr>
          <p:cNvPr id="3" name="Content Placeholder 2"/>
          <p:cNvSpPr>
            <a:spLocks noGrp="1"/>
          </p:cNvSpPr>
          <p:nvPr>
            <p:ph idx="1"/>
          </p:nvPr>
        </p:nvSpPr>
        <p:spPr/>
        <p:txBody>
          <a:bodyPr/>
          <a:lstStyle/>
          <a:p>
            <a:pPr lvl="0"/>
            <a:r>
              <a:rPr>
                <a:latin typeface="Courier"/>
              </a:rPr>
              <a:t>boolean</a:t>
            </a:r>
            <a:r>
              <a:rPr/>
              <a:t> data are generally referred to as </a:t>
            </a:r>
            <a:r>
              <a:rPr>
                <a:latin typeface="Courier"/>
              </a:rPr>
              <a:t>logical</a:t>
            </a:r>
          </a:p>
          <a:p>
            <a:pPr lvl="0" indent="0">
              <a:buNone/>
            </a:pPr>
            <a:r>
              <a:rPr>
                <a:solidFill>
                  <a:srgbClr val="CFCFC2"/>
                </a:solidFill>
                <a:latin typeface="Courier"/>
              </a:rPr>
              <a:t>myBool </a:t>
            </a:r>
            <a:r>
              <a:rPr>
                <a:solidFill>
                  <a:srgbClr val="27AE60"/>
                </a:solidFill>
                <a:latin typeface="Courier"/>
              </a:rPr>
              <a:t>&lt;-</a:t>
            </a:r>
            <a:r>
              <a:rPr>
                <a:solidFill>
                  <a:srgbClr val="CFCFC2"/>
                </a:solidFill>
                <a:latin typeface="Courier"/>
              </a:rPr>
              <a:t> </a:t>
            </a:r>
            <a:r>
              <a:rPr b="1">
                <a:solidFill>
                  <a:srgbClr val="27AEAE"/>
                </a:solidFill>
                <a:latin typeface="Courier"/>
              </a:rPr>
              <a:t>TRUE</a:t>
            </a:r>
            <a:r>
              <a:rPr>
                <a:solidFill>
                  <a:srgbClr val="CFCFC2"/>
                </a:solidFill>
                <a:latin typeface="Courier"/>
              </a:rPr>
              <a:t> </a:t>
            </a:r>
            <a:r>
              <a:rPr>
                <a:solidFill>
                  <a:srgbClr val="7A7C7D"/>
                </a:solidFill>
                <a:latin typeface="Courier"/>
              </a:rPr>
              <a:t># this is camel case</a:t>
            </a:r>
            <a:br/>
            <a:r>
              <a:rPr>
                <a:solidFill>
                  <a:srgbClr val="8E44AD"/>
                </a:solidFill>
                <a:latin typeface="Courier"/>
              </a:rPr>
              <a:t>typeof</a:t>
            </a:r>
            <a:r>
              <a:rPr>
                <a:solidFill>
                  <a:srgbClr val="CFCFC2"/>
                </a:solidFill>
                <a:latin typeface="Courier"/>
              </a:rPr>
              <a:t>(myBool)</a:t>
            </a:r>
          </a:p>
          <a:p>
            <a:pPr lvl="0" indent="0">
              <a:buNone/>
            </a:pPr>
            <a:r>
              <a:rPr>
                <a:latin typeface="Courier"/>
              </a:rPr>
              <a:t>## [1] "logical"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Numeric (Double)</a:t>
            </a:r>
          </a:p>
        </p:txBody>
      </p:sp>
      <p:sp>
        <p:nvSpPr>
          <p:cNvPr id="3" name="Content Placeholder 2"/>
          <p:cNvSpPr>
            <a:spLocks noGrp="1"/>
          </p:cNvSpPr>
          <p:nvPr>
            <p:ph idx="1"/>
          </p:nvPr>
        </p:nvSpPr>
        <p:spPr/>
        <p:txBody>
          <a:bodyPr/>
          <a:lstStyle/>
          <a:p>
            <a:pPr lvl="0"/>
            <a:r>
              <a:rPr>
                <a:latin typeface="Courier"/>
              </a:rPr>
              <a:t>numeric</a:t>
            </a:r>
            <a:r>
              <a:rPr/>
              <a:t> data are subdivided into </a:t>
            </a:r>
            <a:r>
              <a:rPr>
                <a:latin typeface="Courier"/>
              </a:rPr>
              <a:t>double</a:t>
            </a:r>
            <a:r>
              <a:rPr/>
              <a:t> and </a:t>
            </a:r>
            <a:r>
              <a:rPr>
                <a:latin typeface="Courier"/>
              </a:rPr>
              <a:t>integer</a:t>
            </a:r>
            <a:r>
              <a:rPr/>
              <a:t>; the difference is generally of little significance, as R manages the distinctions for you, but be wary if you’re dealing with particularly large numbers</a:t>
            </a:r>
          </a:p>
          <a:p>
            <a:pPr lvl="0" indent="0">
              <a:buNone/>
            </a:pPr>
            <a:r>
              <a:rPr>
                <a:solidFill>
                  <a:srgbClr val="CFCFC2"/>
                </a:solidFill>
                <a:latin typeface="Courier"/>
              </a:rPr>
              <a:t>myDouble </a:t>
            </a:r>
            <a:r>
              <a:rPr>
                <a:solidFill>
                  <a:srgbClr val="27AE60"/>
                </a:solidFill>
                <a:latin typeface="Courier"/>
              </a:rPr>
              <a:t>&lt;-</a:t>
            </a:r>
            <a:r>
              <a:rPr>
                <a:solidFill>
                  <a:srgbClr val="CFCFC2"/>
                </a:solidFill>
                <a:latin typeface="Courier"/>
              </a:rPr>
              <a:t> </a:t>
            </a:r>
            <a:r>
              <a:rPr>
                <a:solidFill>
                  <a:srgbClr val="F67400"/>
                </a:solidFill>
                <a:latin typeface="Courier"/>
              </a:rPr>
              <a:t>10.5</a:t>
            </a:r>
            <a:br/>
            <a:r>
              <a:rPr>
                <a:solidFill>
                  <a:srgbClr val="8E44AD"/>
                </a:solidFill>
                <a:latin typeface="Courier"/>
              </a:rPr>
              <a:t>typeof</a:t>
            </a:r>
            <a:r>
              <a:rPr>
                <a:solidFill>
                  <a:srgbClr val="CFCFC2"/>
                </a:solidFill>
                <a:latin typeface="Courier"/>
              </a:rPr>
              <a:t>(myDouble)</a:t>
            </a:r>
          </a:p>
          <a:p>
            <a:pPr lvl="0" indent="0">
              <a:buNone/>
            </a:pPr>
            <a:r>
              <a:rPr>
                <a:latin typeface="Courier"/>
              </a:rPr>
              <a:t>## [1] "double"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Numeric (Integer)</a:t>
            </a:r>
          </a:p>
        </p:txBody>
      </p:sp>
      <p:sp>
        <p:nvSpPr>
          <p:cNvPr id="3" name="Content Placeholder 2"/>
          <p:cNvSpPr>
            <a:spLocks noGrp="1"/>
          </p:cNvSpPr>
          <p:nvPr>
            <p:ph idx="1"/>
          </p:nvPr>
        </p:nvSpPr>
        <p:spPr/>
        <p:txBody>
          <a:bodyPr/>
          <a:lstStyle/>
          <a:p>
            <a:pPr lvl="0" indent="0">
              <a:buNone/>
            </a:pPr>
            <a:r>
              <a:rPr>
                <a:solidFill>
                  <a:srgbClr val="CFCFC2"/>
                </a:solidFill>
                <a:latin typeface="Courier"/>
              </a:rPr>
              <a:t>myInteger </a:t>
            </a:r>
            <a:r>
              <a:rPr>
                <a:solidFill>
                  <a:srgbClr val="27AE60"/>
                </a:solidFill>
                <a:latin typeface="Courier"/>
              </a:rPr>
              <a:t>&lt;-</a:t>
            </a:r>
            <a:r>
              <a:rPr>
                <a:solidFill>
                  <a:srgbClr val="CFCFC2"/>
                </a:solidFill>
                <a:latin typeface="Courier"/>
              </a:rPr>
              <a:t> 10L</a:t>
            </a:r>
            <a:br/>
            <a:r>
              <a:rPr>
                <a:solidFill>
                  <a:srgbClr val="8E44AD"/>
                </a:solidFill>
                <a:latin typeface="Courier"/>
              </a:rPr>
              <a:t>typeof</a:t>
            </a:r>
            <a:r>
              <a:rPr>
                <a:solidFill>
                  <a:srgbClr val="CFCFC2"/>
                </a:solidFill>
                <a:latin typeface="Courier"/>
              </a:rPr>
              <a:t>(myInteger)</a:t>
            </a:r>
          </a:p>
          <a:p>
            <a:pPr lvl="0" indent="0">
              <a:buNone/>
            </a:pPr>
            <a:r>
              <a:rPr>
                <a:latin typeface="Courier"/>
              </a:rPr>
              <a:t>## [1] "integer"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Characters</a:t>
            </a:r>
          </a:p>
        </p:txBody>
      </p:sp>
      <p:sp>
        <p:nvSpPr>
          <p:cNvPr id="3" name="Content Placeholder 2"/>
          <p:cNvSpPr>
            <a:spLocks noGrp="1"/>
          </p:cNvSpPr>
          <p:nvPr>
            <p:ph idx="1"/>
          </p:nvPr>
        </p:nvSpPr>
        <p:spPr/>
        <p:txBody>
          <a:bodyPr/>
          <a:lstStyle/>
          <a:p>
            <a:pPr lvl="0"/>
            <a:r>
              <a:rPr>
                <a:latin typeface="Courier"/>
              </a:rPr>
              <a:t>character</a:t>
            </a:r>
            <a:r>
              <a:rPr/>
              <a:t> data always needs to be wrapped in single or double quotations.</a:t>
            </a:r>
          </a:p>
          <a:p>
            <a:pPr lvl="0" indent="0">
              <a:buNone/>
            </a:pPr>
            <a:r>
              <a:rPr>
                <a:solidFill>
                  <a:srgbClr val="CFCFC2"/>
                </a:solidFill>
                <a:latin typeface="Courier"/>
              </a:rPr>
              <a:t>myChar </a:t>
            </a:r>
            <a:r>
              <a:rPr>
                <a:solidFill>
                  <a:srgbClr val="27AE60"/>
                </a:solidFill>
                <a:latin typeface="Courier"/>
              </a:rPr>
              <a:t>&lt;-</a:t>
            </a:r>
            <a:r>
              <a:rPr>
                <a:solidFill>
                  <a:srgbClr val="CFCFC2"/>
                </a:solidFill>
                <a:latin typeface="Courier"/>
              </a:rPr>
              <a:t> </a:t>
            </a:r>
            <a:r>
              <a:rPr>
                <a:solidFill>
                  <a:srgbClr val="F44F4F"/>
                </a:solidFill>
                <a:latin typeface="Courier"/>
              </a:rPr>
              <a:t>"a"</a:t>
            </a:r>
            <a:r>
              <a:rPr>
                <a:solidFill>
                  <a:srgbClr val="CFCFC2"/>
                </a:solidFill>
                <a:latin typeface="Courier"/>
              </a:rPr>
              <a:t> </a:t>
            </a:r>
            <a:r>
              <a:rPr>
                <a:solidFill>
                  <a:srgbClr val="7A7C7D"/>
                </a:solidFill>
                <a:latin typeface="Courier"/>
              </a:rPr>
              <a:t># Note that R does not distinguish between '' and "" but the use has to match</a:t>
            </a:r>
            <a:br/>
            <a:r>
              <a:rPr>
                <a:solidFill>
                  <a:srgbClr val="8E44AD"/>
                </a:solidFill>
                <a:latin typeface="Courier"/>
              </a:rPr>
              <a:t>typeof</a:t>
            </a:r>
            <a:r>
              <a:rPr>
                <a:solidFill>
                  <a:srgbClr val="CFCFC2"/>
                </a:solidFill>
                <a:latin typeface="Courier"/>
              </a:rPr>
              <a:t>(myChar)</a:t>
            </a:r>
          </a:p>
          <a:p>
            <a:pPr lvl="0" indent="0">
              <a:buNone/>
            </a:pPr>
            <a:r>
              <a:rPr>
                <a:latin typeface="Courier"/>
              </a:rPr>
              <a:t>## [1] "character"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939285536" name=""/>
          <p:cNvGraphicFramePr>
            <a:graphicFrameLocks noGrp="true"/>
          </p:cNvGraphicFramePr>
          <p:nvPr/>
        </p:nvGraphicFramePr>
        <p:xfrm rot="0">
          <a:off x="914400" y="1828800"/>
          <a:ext cx="9144000" cy="5486400"/>
        </p:xfrm>
        <a:graphic>
          <a:graphicData uri="http://schemas.openxmlformats.org/drawingml/2006/table">
            <a:tbl>
              <a:tblPr/>
              <a:tblGrid>
                <a:gridCol w="633489"/>
                <a:gridCol w="1402248"/>
                <a:gridCol w="1037241"/>
                <a:gridCol w="2974350"/>
                <a:gridCol w="3141608"/>
              </a:tblGrid>
              <a:tr h="390173">
                <a:tc>
                  <a:txBody>
                    <a:bodyPr/>
                    <a:lstStyle/>
                    <a:p>
                      <a:pPr algn="l" marL="63500" marR="63500">
                        <a:lnSpc>
                          <a:spcPct val="100000"/>
                        </a:lnSpc>
                        <a:spcBef>
                          <a:spcPts val="500"/>
                        </a:spcBef>
                        <a:spcAft>
                          <a:spcPts val="500"/>
                        </a:spcAft>
                        <a:buNone/>
                      </a:pPr>
                      <a:r>
                        <a:rPr cap="none" sz="1100" i="0" b="1" u="none" strike="noStrike">
                          <a:solidFill>
                            <a:srgbClr val="000000">
                              <a:alpha val="100000"/>
                            </a:srgbClr>
                          </a:solidFill>
                          <a:latin typeface="Arial"/>
                          <a:cs typeface="Arial"/>
                          <a:ea typeface="Arial"/>
                          <a:sym typeface="Arial"/>
                        </a:rPr>
                        <a:t>Tool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strike="noStrike">
                          <a:solidFill>
                            <a:srgbClr val="000000">
                              <a:alpha val="100000"/>
                            </a:srgbClr>
                          </a:solidFill>
                          <a:latin typeface="Arial"/>
                          <a:cs typeface="Arial"/>
                          <a:ea typeface="Arial"/>
                          <a:sym typeface="Arial"/>
                        </a:rPr>
                        <a:t>Cost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strike="noStrike">
                          <a:solidFill>
                            <a:srgbClr val="000000">
                              <a:alpha val="100000"/>
                            </a:srgbClr>
                          </a:solidFill>
                          <a:latin typeface="Arial"/>
                          <a:cs typeface="Arial"/>
                          <a:ea typeface="Arial"/>
                          <a:sym typeface="Arial"/>
                        </a:rPr>
                        <a:t>Flexibility</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strike="noStrike">
                          <a:solidFill>
                            <a:srgbClr val="000000">
                              <a:alpha val="100000"/>
                            </a:srgbClr>
                          </a:solidFill>
                          <a:latin typeface="Arial"/>
                          <a:cs typeface="Arial"/>
                          <a:ea typeface="Arial"/>
                          <a:sym typeface="Arial"/>
                        </a:rPr>
                        <a:t>Extensible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strike="noStrike">
                          <a:solidFill>
                            <a:srgbClr val="000000">
                              <a:alpha val="100000"/>
                            </a:srgbClr>
                          </a:solidFill>
                          <a:latin typeface="Arial"/>
                          <a:cs typeface="Arial"/>
                          <a:ea typeface="Arial"/>
                          <a:sym typeface="Arial"/>
                        </a:rPr>
                        <a:t>Visulation</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90241">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SPSS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License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Menu-driven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New methods depend on SPSS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Charts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879">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R</a:t>
                      </a:r>
                    </a:p>
                  </a:txBody>
                  <a:tcPr anchor="ctr" marB="63500" marT="635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Free, open-source</a:t>
                      </a:r>
                    </a:p>
                  </a:txBody>
                  <a:tcPr anchor="ctr" marB="63500" marT="635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Scriptable</a:t>
                      </a:r>
                    </a:p>
                  </a:txBody>
                  <a:tcPr anchor="ctr" marB="63500" marT="635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Community-built packages (&gt;22k) on CRAN</a:t>
                      </a:r>
                    </a:p>
                  </a:txBody>
                  <a:tcPr anchor="ctr" marB="63500" marT="635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strike="noStrike">
                          <a:solidFill>
                            <a:srgbClr val="000000">
                              <a:alpha val="100000"/>
                            </a:srgbClr>
                          </a:solidFill>
                          <a:latin typeface="Arial"/>
                          <a:cs typeface="Arial"/>
                          <a:ea typeface="Arial"/>
                          <a:sym typeface="Arial"/>
                        </a:rPr>
                        <a:t>Advanced, customizable graphics with `ggplot`</a:t>
                      </a:r>
                    </a:p>
                  </a:txBody>
                  <a:tcPr anchor="ctr" marB="63500" marT="635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Complex</a:t>
            </a:r>
          </a:p>
        </p:txBody>
      </p:sp>
      <p:sp>
        <p:nvSpPr>
          <p:cNvPr id="3" name="Content Placeholder 2"/>
          <p:cNvSpPr>
            <a:spLocks noGrp="1"/>
          </p:cNvSpPr>
          <p:nvPr>
            <p:ph idx="1"/>
          </p:nvPr>
        </p:nvSpPr>
        <p:spPr/>
        <p:txBody>
          <a:bodyPr/>
          <a:lstStyle/>
          <a:p>
            <a:pPr lvl="0" indent="0">
              <a:buNone/>
            </a:pPr>
            <a:r>
              <a:rPr>
                <a:solidFill>
                  <a:srgbClr val="CFCFC2"/>
                </a:solidFill>
                <a:latin typeface="Courier"/>
              </a:rPr>
              <a:t>myComplexNum </a:t>
            </a:r>
            <a:r>
              <a:rPr>
                <a:solidFill>
                  <a:srgbClr val="27AE60"/>
                </a:solidFill>
                <a:latin typeface="Courier"/>
              </a:rPr>
              <a:t>&lt;-</a:t>
            </a:r>
            <a:r>
              <a:rPr>
                <a:solidFill>
                  <a:srgbClr val="CFCFC2"/>
                </a:solidFill>
                <a:latin typeface="Courier"/>
              </a:rPr>
              <a:t> </a:t>
            </a:r>
            <a:r>
              <a:rPr>
                <a:solidFill>
                  <a:srgbClr val="F67400"/>
                </a:solidFill>
                <a:latin typeface="Courier"/>
              </a:rPr>
              <a:t>9</a:t>
            </a:r>
            <a:r>
              <a:rPr>
                <a:solidFill>
                  <a:srgbClr val="CFCFC2"/>
                </a:solidFill>
                <a:latin typeface="Courier"/>
              </a:rPr>
              <a:t> </a:t>
            </a:r>
            <a:r>
              <a:rPr>
                <a:solidFill>
                  <a:srgbClr val="3DAEE9"/>
                </a:solidFill>
                <a:latin typeface="Courier"/>
              </a:rPr>
              <a:t>+</a:t>
            </a:r>
            <a:r>
              <a:rPr>
                <a:solidFill>
                  <a:srgbClr val="CFCFC2"/>
                </a:solidFill>
                <a:latin typeface="Courier"/>
              </a:rPr>
              <a:t> 3i</a:t>
            </a:r>
            <a:br/>
            <a:r>
              <a:rPr>
                <a:solidFill>
                  <a:srgbClr val="8E44AD"/>
                </a:solidFill>
                <a:latin typeface="Courier"/>
              </a:rPr>
              <a:t>typeof</a:t>
            </a:r>
            <a:r>
              <a:rPr>
                <a:solidFill>
                  <a:srgbClr val="CFCFC2"/>
                </a:solidFill>
                <a:latin typeface="Courier"/>
              </a:rPr>
              <a:t>(myComplexNum)</a:t>
            </a:r>
          </a:p>
          <a:p>
            <a:pPr lvl="0" indent="0">
              <a:buNone/>
            </a:pPr>
            <a:r>
              <a:rPr>
                <a:latin typeface="Courier"/>
              </a:rPr>
              <a:t>## [1] "complex"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Structures</a:t>
            </a:r>
          </a:p>
        </p:txBody>
      </p:sp>
      <p:sp>
        <p:nvSpPr>
          <p:cNvPr id="3" name="Content Placeholder 2"/>
          <p:cNvSpPr>
            <a:spLocks noGrp="1"/>
          </p:cNvSpPr>
          <p:nvPr>
            <p:ph idx="1"/>
          </p:nvPr>
        </p:nvSpPr>
        <p:spPr/>
        <p:txBody>
          <a:bodyPr/>
          <a:lstStyle/>
          <a:p>
            <a:pPr lvl="0" indent="0" marL="0">
              <a:buNone/>
            </a:pPr>
            <a:r>
              <a:rPr/>
              <a:t>Data structures are ways to hold multiple pieces of data together in a meaningful way. R has four convenient ways of storing multiple pieces of data: vectors, matrices, data frames, and lists.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Vectors</a:t>
            </a:r>
          </a:p>
        </p:txBody>
      </p:sp>
      <p:sp>
        <p:nvSpPr>
          <p:cNvPr id="3" name="Content Placeholder 2"/>
          <p:cNvSpPr>
            <a:spLocks noGrp="1"/>
          </p:cNvSpPr>
          <p:nvPr>
            <p:ph idx="1"/>
          </p:nvPr>
        </p:nvSpPr>
        <p:spPr/>
        <p:txBody>
          <a:bodyPr/>
          <a:lstStyle/>
          <a:p>
            <a:pPr lvl="0" indent="0">
              <a:buNone/>
            </a:pPr>
            <a:r>
              <a:rPr>
                <a:solidFill>
                  <a:srgbClr val="7A7C7D"/>
                </a:solidFill>
                <a:latin typeface="Courier"/>
              </a:rPr>
              <a:t># numeric vector</a:t>
            </a:r>
            <a:b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a:t>
            </a:r>
          </a:p>
          <a:p>
            <a:pPr lvl="0" indent="0">
              <a:buNone/>
            </a:pPr>
            <a:r>
              <a:rPr>
                <a:latin typeface="Courier"/>
              </a:rPr>
              <a:t>##  [1]  1  2  3  4  5  6  7  8  9 10</a:t>
            </a:r>
          </a:p>
          <a:p>
            <a:pPr lvl="0" indent="0">
              <a:buNone/>
            </a:pPr>
            <a:r>
              <a:rPr>
                <a:solidFill>
                  <a:srgbClr val="7A7C7D"/>
                </a:solidFill>
                <a:latin typeface="Courier"/>
              </a:rPr>
              <a:t># character vector</a:t>
            </a:r>
            <a:br/>
            <a:r>
              <a:rPr>
                <a:solidFill>
                  <a:srgbClr val="8E44AD"/>
                </a:solidFill>
                <a:latin typeface="Courier"/>
              </a:rPr>
              <a:t>c</a:t>
            </a:r>
            <a:r>
              <a:rPr>
                <a:solidFill>
                  <a:srgbClr val="CFCFC2"/>
                </a:solidFill>
                <a:latin typeface="Courier"/>
              </a:rPr>
              <a:t>(</a:t>
            </a:r>
            <a:r>
              <a:rPr>
                <a:solidFill>
                  <a:srgbClr val="F44F4F"/>
                </a:solidFill>
                <a:latin typeface="Courier"/>
              </a:rPr>
              <a:t>"a"</a:t>
            </a:r>
            <a:r>
              <a:rPr>
                <a:solidFill>
                  <a:srgbClr val="CFCFC2"/>
                </a:solidFill>
                <a:latin typeface="Courier"/>
              </a:rPr>
              <a:t>, </a:t>
            </a:r>
            <a:r>
              <a:rPr>
                <a:solidFill>
                  <a:srgbClr val="F44F4F"/>
                </a:solidFill>
                <a:latin typeface="Courier"/>
              </a:rPr>
              <a:t>"b"</a:t>
            </a:r>
            <a:r>
              <a:rPr>
                <a:solidFill>
                  <a:srgbClr val="CFCFC2"/>
                </a:solidFill>
                <a:latin typeface="Courier"/>
              </a:rPr>
              <a:t>, </a:t>
            </a:r>
            <a:r>
              <a:rPr>
                <a:solidFill>
                  <a:srgbClr val="F44F4F"/>
                </a:solidFill>
                <a:latin typeface="Courier"/>
              </a:rPr>
              <a:t>"c"</a:t>
            </a:r>
            <a:r>
              <a:rPr>
                <a:solidFill>
                  <a:srgbClr val="CFCFC2"/>
                </a:solidFill>
                <a:latin typeface="Courier"/>
              </a:rPr>
              <a:t>)</a:t>
            </a:r>
          </a:p>
          <a:p>
            <a:pPr lvl="0" indent="0">
              <a:buNone/>
            </a:pPr>
            <a:r>
              <a:rPr>
                <a:latin typeface="Courier"/>
              </a:rPr>
              <a:t>## [1] "a" "b" "c"</a:t>
            </a:r>
          </a:p>
          <a:p>
            <a:pPr lvl="0" indent="0">
              <a:buNone/>
            </a:pPr>
            <a:r>
              <a:rPr>
                <a:solidFill>
                  <a:srgbClr val="7A7C7D"/>
                </a:solidFill>
                <a:latin typeface="Courier"/>
              </a:rPr>
              <a:t># logical vector</a:t>
            </a:r>
            <a:br/>
            <a:r>
              <a:rPr>
                <a:solidFill>
                  <a:srgbClr val="8E44AD"/>
                </a:solidFill>
                <a:latin typeface="Courier"/>
              </a:rPr>
              <a:t>c</a:t>
            </a:r>
            <a:r>
              <a:rPr>
                <a:solidFill>
                  <a:srgbClr val="CFCFC2"/>
                </a:solidFill>
                <a:latin typeface="Courier"/>
              </a:rPr>
              <a:t>(</a:t>
            </a:r>
            <a:r>
              <a:rPr b="1">
                <a:solidFill>
                  <a:srgbClr val="27AEAE"/>
                </a:solidFill>
                <a:latin typeface="Courier"/>
              </a:rPr>
              <a:t>TRUE</a:t>
            </a:r>
            <a:r>
              <a:rPr>
                <a:solidFill>
                  <a:srgbClr val="CFCFC2"/>
                </a:solidFill>
                <a:latin typeface="Courier"/>
              </a:rPr>
              <a:t>, </a:t>
            </a:r>
            <a:r>
              <a:rPr b="1">
                <a:solidFill>
                  <a:srgbClr val="27AEAE"/>
                </a:solidFill>
                <a:latin typeface="Courier"/>
              </a:rPr>
              <a:t>TRUE</a:t>
            </a:r>
            <a:r>
              <a:rPr>
                <a:solidFill>
                  <a:srgbClr val="CFCFC2"/>
                </a:solidFill>
                <a:latin typeface="Courier"/>
              </a:rPr>
              <a:t>, </a:t>
            </a:r>
            <a:r>
              <a:rPr b="1">
                <a:solidFill>
                  <a:srgbClr val="27AEAE"/>
                </a:solidFill>
                <a:latin typeface="Courier"/>
              </a:rPr>
              <a:t>FALSE</a:t>
            </a:r>
            <a:r>
              <a:rPr>
                <a:solidFill>
                  <a:srgbClr val="CFCFC2"/>
                </a:solidFill>
                <a:latin typeface="Courier"/>
              </a:rPr>
              <a:t>)</a:t>
            </a:r>
          </a:p>
          <a:p>
            <a:pPr lvl="0" indent="0">
              <a:buNone/>
            </a:pPr>
            <a:r>
              <a:rPr>
                <a:latin typeface="Courier"/>
              </a:rPr>
              <a:t>## [1]  TRUE  TRUE FALSE</a:t>
            </a:r>
          </a:p>
          <a:p>
            <a:pPr lvl="0" indent="0">
              <a:buNone/>
            </a:pPr>
            <a:r>
              <a:rPr>
                <a:solidFill>
                  <a:srgbClr val="7A7C7D"/>
                </a:solidFill>
                <a:latin typeface="Courier"/>
              </a:rPr>
              <a:t># note that vectors do not allow you to mix types</a:t>
            </a:r>
            <a:br/>
            <a:r>
              <a:rPr>
                <a:solidFill>
                  <a:srgbClr val="7A7C7D"/>
                </a:solidFill>
                <a:latin typeface="Courier"/>
              </a:rPr>
              <a:t># c(TRUE, 10) # this will convert TRUE to 1</a:t>
            </a:r>
            <a:br/>
            <a:r>
              <a:rPr>
                <a:solidFill>
                  <a:srgbClr val="7A7C7D"/>
                </a:solidFill>
                <a:latin typeface="Courier"/>
              </a:rPr>
              <a:t># c(TRUE, "10") # this will convert TRUE to "TRUE"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Matrices</a:t>
            </a:r>
          </a:p>
        </p:txBody>
      </p:sp>
      <p:sp>
        <p:nvSpPr>
          <p:cNvPr id="3" name="Content Placeholder 2"/>
          <p:cNvSpPr>
            <a:spLocks noGrp="1"/>
          </p:cNvSpPr>
          <p:nvPr>
            <p:ph idx="1"/>
          </p:nvPr>
        </p:nvSpPr>
        <p:spPr/>
        <p:txBody>
          <a:bodyPr/>
          <a:lstStyle/>
          <a:p>
            <a:pPr lvl="0" indent="0">
              <a:buNone/>
            </a:pPr>
            <a:r>
              <a:rPr>
                <a:solidFill>
                  <a:srgbClr val="8E44AD"/>
                </a:solidFill>
                <a:latin typeface="Courier"/>
              </a:rPr>
              <a:t>matrix</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 </a:t>
            </a:r>
            <a:r>
              <a:rPr>
                <a:solidFill>
                  <a:srgbClr val="2980B9"/>
                </a:solidFill>
                <a:latin typeface="Courier"/>
              </a:rPr>
              <a:t>nrow =</a:t>
            </a:r>
            <a:r>
              <a:rPr>
                <a:solidFill>
                  <a:srgbClr val="CFCFC2"/>
                </a:solidFill>
                <a:latin typeface="Courier"/>
              </a:rPr>
              <a:t> </a:t>
            </a:r>
            <a:r>
              <a:rPr>
                <a:solidFill>
                  <a:srgbClr val="F67400"/>
                </a:solidFill>
                <a:latin typeface="Courier"/>
              </a:rPr>
              <a:t>2</a:t>
            </a:r>
            <a:r>
              <a:rPr>
                <a:solidFill>
                  <a:srgbClr val="CFCFC2"/>
                </a:solidFill>
                <a:latin typeface="Courier"/>
              </a:rPr>
              <a:t>)</a:t>
            </a:r>
          </a:p>
          <a:p>
            <a:pPr lvl="0" indent="0">
              <a:buNone/>
            </a:pPr>
            <a:r>
              <a:rPr>
                <a:latin typeface="Courier"/>
              </a:rPr>
              <a:t>##      [,1] [,2] [,3] [,4] [,5]
## [1,]    1    3    5    7    9
## [2,]    2    4    6    8   10</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frames</a:t>
            </a:r>
          </a:p>
        </p:txBody>
      </p:sp>
      <p:sp>
        <p:nvSpPr>
          <p:cNvPr id="3" name="Content Placeholder 2"/>
          <p:cNvSpPr>
            <a:spLocks noGrp="1"/>
          </p:cNvSpPr>
          <p:nvPr>
            <p:ph idx="1"/>
          </p:nvPr>
        </p:nvSpPr>
        <p:spPr/>
        <p:txBody>
          <a:bodyPr/>
          <a:lstStyle/>
          <a:p>
            <a:pPr lvl="0" indent="0">
              <a:buNone/>
            </a:pPr>
            <a:r>
              <a:rPr>
                <a:solidFill>
                  <a:srgbClr val="8E44AD"/>
                </a:solidFill>
                <a:latin typeface="Courier"/>
              </a:rPr>
              <a:t>data.frame</a:t>
            </a:r>
            <a:r>
              <a:rPr>
                <a:solidFill>
                  <a:srgbClr val="CFCFC2"/>
                </a:solidFill>
                <a:latin typeface="Courier"/>
              </a:rPr>
              <a:t>(</a:t>
            </a:r>
            <a:r>
              <a:rPr>
                <a:solidFill>
                  <a:srgbClr val="2980B9"/>
                </a:solidFill>
                <a:latin typeface="Courier"/>
              </a:rPr>
              <a:t>letter =</a:t>
            </a:r>
            <a:r>
              <a:rPr>
                <a:solidFill>
                  <a:srgbClr val="CFCFC2"/>
                </a:solidFill>
                <a:latin typeface="Courier"/>
              </a:rPr>
              <a:t> letters[</a:t>
            </a:r>
            <a:r>
              <a:rPr>
                <a:solidFill>
                  <a:srgbClr val="F67400"/>
                </a:solidFill>
                <a:latin typeface="Courier"/>
              </a:rPr>
              <a:t>1</a:t>
            </a:r>
            <a:r>
              <a:rPr>
                <a:solidFill>
                  <a:srgbClr val="3DAEE9"/>
                </a:solidFill>
                <a:latin typeface="Courier"/>
              </a:rPr>
              <a:t>:</a:t>
            </a:r>
            <a:r>
              <a:rPr>
                <a:solidFill>
                  <a:srgbClr val="F67400"/>
                </a:solidFill>
                <a:latin typeface="Courier"/>
              </a:rPr>
              <a:t>5</a:t>
            </a:r>
            <a:r>
              <a:rPr>
                <a:solidFill>
                  <a:srgbClr val="CFCFC2"/>
                </a:solidFill>
                <a:latin typeface="Courier"/>
              </a:rPr>
              <a:t>],</a:t>
            </a:r>
            <a:br/>
            <a:r>
              <a:rPr>
                <a:solidFill>
                  <a:srgbClr val="CFCFC2"/>
                </a:solidFill>
                <a:latin typeface="Courier"/>
              </a:rPr>
              <a:t>           </a:t>
            </a:r>
            <a:r>
              <a:rPr>
                <a:solidFill>
                  <a:srgbClr val="2980B9"/>
                </a:solidFill>
                <a:latin typeface="Courier"/>
              </a:rPr>
              <a:t>nol =</a:t>
            </a:r>
            <a:r>
              <a:rPr>
                <a:solidFill>
                  <a:srgbClr val="CFCFC2"/>
                </a:solidFill>
                <a:latin typeface="Courier"/>
              </a:rPr>
              <a:t> </a:t>
            </a:r>
            <a:r>
              <a:rPr>
                <a:solidFill>
                  <a:srgbClr val="F67400"/>
                </a:solidFill>
                <a:latin typeface="Courier"/>
              </a:rPr>
              <a:t>1</a:t>
            </a:r>
            <a:r>
              <a:rPr>
                <a:solidFill>
                  <a:srgbClr val="3DAEE9"/>
                </a:solidFill>
                <a:latin typeface="Courier"/>
              </a:rPr>
              <a:t>:</a:t>
            </a:r>
            <a:r>
              <a:rPr>
                <a:solidFill>
                  <a:srgbClr val="F67400"/>
                </a:solidFill>
                <a:latin typeface="Courier"/>
              </a:rPr>
              <a:t>5</a:t>
            </a:r>
            <a:r>
              <a:rPr>
                <a:solidFill>
                  <a:srgbClr val="CFCFC2"/>
                </a:solidFill>
                <a:latin typeface="Courier"/>
              </a:rPr>
              <a:t>) </a:t>
            </a:r>
            <a:r>
              <a:rPr>
                <a:solidFill>
                  <a:srgbClr val="7A7C7D"/>
                </a:solidFill>
                <a:latin typeface="Courier"/>
              </a:rPr>
              <a:t># nol mean number of letter</a:t>
            </a:r>
          </a:p>
          <a:p>
            <a:pPr lvl="0" indent="0">
              <a:buNone/>
            </a:pPr>
            <a:r>
              <a:rPr>
                <a:latin typeface="Courier"/>
              </a:rPr>
              <a:t>##   letter nol
## 1      a   1
## 2      b   2
## 3      c   3
## 4      d   4
## 5      e   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Lists</a:t>
            </a:r>
          </a:p>
        </p:txBody>
      </p:sp>
      <p:sp>
        <p:nvSpPr>
          <p:cNvPr id="3" name="Content Placeholder 2"/>
          <p:cNvSpPr>
            <a:spLocks noGrp="1"/>
          </p:cNvSpPr>
          <p:nvPr>
            <p:ph idx="1"/>
          </p:nvPr>
        </p:nvSpPr>
        <p:spPr/>
        <p:txBody>
          <a:bodyPr/>
          <a:lstStyle/>
          <a:p>
            <a:pPr lvl="0" indent="0">
              <a:buNone/>
            </a:pPr>
            <a:r>
              <a:rPr>
                <a:solidFill>
                  <a:srgbClr val="8E44AD"/>
                </a:solidFill>
                <a:latin typeface="Courier"/>
              </a:rPr>
              <a:t>list</a:t>
            </a:r>
            <a:r>
              <a:rPr>
                <a:solidFill>
                  <a:srgbClr val="CFCFC2"/>
                </a:solidFill>
                <a:latin typeface="Courier"/>
              </a:rPr>
              <a:t>(</a:t>
            </a:r>
            <a:r>
              <a:rPr>
                <a:solidFill>
                  <a:srgbClr val="2980B9"/>
                </a:solidFill>
                <a:latin typeface="Courier"/>
              </a:rPr>
              <a:t>item_1 =</a:t>
            </a:r>
            <a:r>
              <a:rPr>
                <a:solidFill>
                  <a:srgbClr val="CFCFC2"/>
                </a:solidFill>
                <a:latin typeface="Courier"/>
              </a:rPr>
              <a:t> myAlphabet,</a:t>
            </a:r>
            <a:br/>
            <a:r>
              <a:rPr>
                <a:solidFill>
                  <a:srgbClr val="CFCFC2"/>
                </a:solidFill>
                <a:latin typeface="Courier"/>
              </a:rPr>
              <a:t>     </a:t>
            </a:r>
            <a:r>
              <a:rPr>
                <a:solidFill>
                  <a:srgbClr val="2980B9"/>
                </a:solidFill>
                <a:latin typeface="Courier"/>
              </a:rPr>
              <a:t>item_2 =</a:t>
            </a:r>
            <a:r>
              <a:rPr>
                <a:solidFill>
                  <a:srgbClr val="CFCFC2"/>
                </a:solidFill>
                <a:latin typeface="Courier"/>
              </a:rPr>
              <a:t> </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3</a:t>
            </a:r>
            <a:r>
              <a:rPr>
                <a:solidFill>
                  <a:srgbClr val="CFCFC2"/>
                </a:solidFill>
                <a:latin typeface="Courier"/>
              </a:rPr>
              <a:t>))</a:t>
            </a:r>
          </a:p>
          <a:p>
            <a:pPr lvl="0" indent="0">
              <a:buNone/>
            </a:pPr>
            <a:r>
              <a:rPr>
                <a:latin typeface="Courier"/>
              </a:rPr>
              <a:t>## $item_1
## [1] "a" "b" "c" "d" "e"
## 
## $item_2
## [1] 1 2 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Arrays</a:t>
            </a:r>
          </a:p>
        </p:txBody>
      </p:sp>
      <p:sp>
        <p:nvSpPr>
          <p:cNvPr id="3" name="Content Placeholder 2"/>
          <p:cNvSpPr>
            <a:spLocks noGrp="1"/>
          </p:cNvSpPr>
          <p:nvPr>
            <p:ph idx="1"/>
          </p:nvPr>
        </p:nvSpPr>
        <p:spPr/>
        <p:txBody>
          <a:bodyPr/>
          <a:lstStyle/>
          <a:p>
            <a:pPr lvl="0" indent="0">
              <a:buNone/>
            </a:pPr>
            <a:r>
              <a:rPr>
                <a:solidFill>
                  <a:srgbClr val="8E44AD"/>
                </a:solidFill>
                <a:latin typeface="Courier"/>
              </a:rPr>
              <a:t>array</a:t>
            </a:r>
            <a:r>
              <a:rPr>
                <a:solidFill>
                  <a:srgbClr val="CFCFC2"/>
                </a:solidFill>
                <a:latin typeface="Courier"/>
              </a:rPr>
              <a:t>(</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CFCFC2"/>
                </a:solidFill>
                <a:latin typeface="Courier"/>
              </a:rPr>
              <a:t>, </a:t>
            </a:r>
            <a:r>
              <a:rPr>
                <a:solidFill>
                  <a:srgbClr val="F67400"/>
                </a:solidFill>
                <a:latin typeface="Courier"/>
              </a:rPr>
              <a:t>2</a:t>
            </a:r>
            <a:r>
              <a:rPr>
                <a:solidFill>
                  <a:srgbClr val="CFCFC2"/>
                </a:solidFill>
                <a:latin typeface="Courier"/>
              </a:rPr>
              <a:t>, </a:t>
            </a:r>
            <a:r>
              <a:rPr>
                <a:solidFill>
                  <a:srgbClr val="F67400"/>
                </a:solidFill>
                <a:latin typeface="Courier"/>
              </a:rPr>
              <a:t>3</a:t>
            </a:r>
            <a:r>
              <a:rPr>
                <a:solidFill>
                  <a:srgbClr val="CFCFC2"/>
                </a:solidFill>
                <a:latin typeface="Courier"/>
              </a:rPr>
              <a:t>, </a:t>
            </a:r>
            <a:r>
              <a:rPr>
                <a:solidFill>
                  <a:srgbClr val="F67400"/>
                </a:solidFill>
                <a:latin typeface="Courier"/>
              </a:rPr>
              <a:t>4</a:t>
            </a:r>
            <a:r>
              <a:rPr>
                <a:solidFill>
                  <a:srgbClr val="CFCFC2"/>
                </a:solidFill>
                <a:latin typeface="Courier"/>
              </a:rPr>
              <a:t>), </a:t>
            </a:r>
            <a:r>
              <a:rPr>
                <a:solidFill>
                  <a:srgbClr val="2980B9"/>
                </a:solidFill>
                <a:latin typeface="Courier"/>
              </a:rPr>
              <a:t>dim =</a:t>
            </a:r>
            <a:r>
              <a:rPr>
                <a:solidFill>
                  <a:srgbClr val="CFCFC2"/>
                </a:solidFill>
                <a:latin typeface="Courier"/>
              </a:rPr>
              <a:t> </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CFCFC2"/>
                </a:solidFill>
                <a:latin typeface="Courier"/>
              </a:rPr>
              <a:t>, </a:t>
            </a:r>
            <a:r>
              <a:rPr>
                <a:solidFill>
                  <a:srgbClr val="F67400"/>
                </a:solidFill>
                <a:latin typeface="Courier"/>
              </a:rPr>
              <a:t>2</a:t>
            </a:r>
            <a:r>
              <a:rPr>
                <a:solidFill>
                  <a:srgbClr val="CFCFC2"/>
                </a:solidFill>
                <a:latin typeface="Courier"/>
              </a:rPr>
              <a:t>, </a:t>
            </a:r>
            <a:r>
              <a:rPr>
                <a:solidFill>
                  <a:srgbClr val="F67400"/>
                </a:solidFill>
                <a:latin typeface="Courier"/>
              </a:rPr>
              <a:t>2</a:t>
            </a:r>
            <a:r>
              <a:rPr>
                <a:solidFill>
                  <a:srgbClr val="CFCFC2"/>
                </a:solidFill>
                <a:latin typeface="Courier"/>
              </a:rPr>
              <a:t>))</a:t>
            </a:r>
          </a:p>
          <a:p>
            <a:pPr lvl="0" indent="0">
              <a:buNone/>
            </a:pPr>
            <a:r>
              <a:rPr>
                <a:latin typeface="Courier"/>
              </a:rPr>
              <a:t>## , , 1
## 
##      [,1] [,2]
## [1,]    1    2
## 
## , , 2
## 
##      [,1] [,2]
## [1,]    3    4</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Identifying Data Structures</a:t>
            </a:r>
          </a:p>
        </p:txBody>
      </p:sp>
      <p:sp>
        <p:nvSpPr>
          <p:cNvPr id="3" name="Content Placeholder 2"/>
          <p:cNvSpPr>
            <a:spLocks noGrp="1"/>
          </p:cNvSpPr>
          <p:nvPr>
            <p:ph idx="1"/>
          </p:nvPr>
        </p:nvSpPr>
        <p:spPr/>
        <p:txBody>
          <a:bodyPr/>
          <a:lstStyle/>
          <a:p>
            <a:pPr lvl="0" indent="0">
              <a:buNone/>
            </a:pPr>
            <a:r>
              <a:rPr>
                <a:solidFill>
                  <a:srgbClr val="8E44AD"/>
                </a:solidFill>
                <a:latin typeface="Courier"/>
              </a:rPr>
              <a:t>class</a:t>
            </a:r>
            <a:r>
              <a:rPr>
                <a:solidFill>
                  <a:srgbClr val="CFCFC2"/>
                </a:solidFill>
                <a:latin typeface="Courier"/>
              </a:rPr>
              <a:t>(</a:t>
            </a:r>
            <a:r>
              <a:rPr>
                <a:solidFill>
                  <a:srgbClr val="8E44AD"/>
                </a:solidFill>
                <a:latin typeface="Courier"/>
              </a:rPr>
              <a:t>c</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a:t>
            </a:r>
          </a:p>
          <a:p>
            <a:pPr lvl="0" indent="0">
              <a:buNone/>
            </a:pPr>
            <a:r>
              <a:rPr>
                <a:latin typeface="Courier"/>
              </a:rPr>
              <a:t>## [1] "integer"</a:t>
            </a:r>
          </a:p>
          <a:p>
            <a:pPr lvl="0" indent="0">
              <a:buNone/>
            </a:pPr>
            <a:r>
              <a:rPr>
                <a:solidFill>
                  <a:srgbClr val="8E44AD"/>
                </a:solidFill>
                <a:latin typeface="Courier"/>
              </a:rPr>
              <a:t>class</a:t>
            </a:r>
            <a:r>
              <a:rPr>
                <a:solidFill>
                  <a:srgbClr val="CFCFC2"/>
                </a:solidFill>
                <a:latin typeface="Courier"/>
              </a:rPr>
              <a:t>(</a:t>
            </a:r>
            <a:r>
              <a:rPr>
                <a:solidFill>
                  <a:srgbClr val="8E44AD"/>
                </a:solidFill>
                <a:latin typeface="Courier"/>
              </a:rPr>
              <a:t>matrix</a:t>
            </a:r>
            <a:r>
              <a:rPr>
                <a:solidFill>
                  <a:srgbClr val="CFCFC2"/>
                </a:solidFill>
                <a:latin typeface="Courier"/>
              </a:rPr>
              <a:t>(</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 </a:t>
            </a:r>
            <a:r>
              <a:rPr>
                <a:solidFill>
                  <a:srgbClr val="2980B9"/>
                </a:solidFill>
                <a:latin typeface="Courier"/>
              </a:rPr>
              <a:t>ncol =</a:t>
            </a:r>
            <a:r>
              <a:rPr>
                <a:solidFill>
                  <a:srgbClr val="CFCFC2"/>
                </a:solidFill>
                <a:latin typeface="Courier"/>
              </a:rPr>
              <a:t> </a:t>
            </a:r>
            <a:r>
              <a:rPr>
                <a:solidFill>
                  <a:srgbClr val="F67400"/>
                </a:solidFill>
                <a:latin typeface="Courier"/>
              </a:rPr>
              <a:t>2</a:t>
            </a:r>
            <a:r>
              <a:rPr>
                <a:solidFill>
                  <a:srgbClr val="CFCFC2"/>
                </a:solidFill>
                <a:latin typeface="Courier"/>
              </a:rPr>
              <a:t>))</a:t>
            </a:r>
          </a:p>
          <a:p>
            <a:pPr lvl="0" indent="0">
              <a:buNone/>
            </a:pPr>
            <a:r>
              <a:rPr>
                <a:latin typeface="Courier"/>
              </a:rPr>
              <a:t>## [1] "matrix" "array"</a:t>
            </a:r>
          </a:p>
          <a:p>
            <a:pPr lvl="0" indent="0">
              <a:buNone/>
            </a:pPr>
            <a:r>
              <a:rPr>
                <a:solidFill>
                  <a:srgbClr val="8E44AD"/>
                </a:solidFill>
                <a:latin typeface="Courier"/>
              </a:rPr>
              <a:t>class</a:t>
            </a:r>
            <a:r>
              <a:rPr>
                <a:solidFill>
                  <a:srgbClr val="CFCFC2"/>
                </a:solidFill>
                <a:latin typeface="Courier"/>
              </a:rPr>
              <a:t>(</a:t>
            </a:r>
            <a:r>
              <a:rPr>
                <a:solidFill>
                  <a:srgbClr val="8E44AD"/>
                </a:solidFill>
                <a:latin typeface="Courier"/>
              </a:rPr>
              <a:t>data.frame</a:t>
            </a:r>
            <a:r>
              <a:rPr>
                <a:solidFill>
                  <a:srgbClr val="CFCFC2"/>
                </a:solidFill>
                <a:latin typeface="Courier"/>
              </a:rPr>
              <a:t>(</a:t>
            </a:r>
            <a:r>
              <a:rPr>
                <a:solidFill>
                  <a:srgbClr val="2980B9"/>
                </a:solidFill>
                <a:latin typeface="Courier"/>
              </a:rPr>
              <a:t>var_1 =</a:t>
            </a:r>
            <a:r>
              <a:rPr>
                <a:solidFill>
                  <a:srgbClr val="CFCFC2"/>
                </a:solidFill>
                <a:latin typeface="Courier"/>
              </a:rPr>
              <a:t> letters,</a:t>
            </a:r>
            <a:r>
              <a:rPr>
                <a:solidFill>
                  <a:srgbClr val="2980B9"/>
                </a:solidFill>
                <a:latin typeface="Courier"/>
              </a:rPr>
              <a:t>var_2 =</a:t>
            </a:r>
            <a:r>
              <a:rPr>
                <a:solidFill>
                  <a:srgbClr val="CFCFC2"/>
                </a:solidFill>
                <a:latin typeface="Courier"/>
              </a:rPr>
              <a:t> </a:t>
            </a:r>
            <a:r>
              <a:rPr>
                <a:solidFill>
                  <a:srgbClr val="F67400"/>
                </a:solidFill>
                <a:latin typeface="Courier"/>
              </a:rPr>
              <a:t>1</a:t>
            </a:r>
            <a:r>
              <a:rPr>
                <a:solidFill>
                  <a:srgbClr val="3DAEE9"/>
                </a:solidFill>
                <a:latin typeface="Courier"/>
              </a:rPr>
              <a:t>:</a:t>
            </a:r>
            <a:r>
              <a:rPr>
                <a:solidFill>
                  <a:srgbClr val="F67400"/>
                </a:solidFill>
                <a:latin typeface="Courier"/>
              </a:rPr>
              <a:t>26</a:t>
            </a:r>
            <a:r>
              <a:rPr>
                <a:solidFill>
                  <a:srgbClr val="CFCFC2"/>
                </a:solidFill>
                <a:latin typeface="Courier"/>
              </a:rPr>
              <a:t>))</a:t>
            </a:r>
          </a:p>
          <a:p>
            <a:pPr lvl="0" indent="0">
              <a:buNone/>
            </a:pPr>
            <a:r>
              <a:rPr>
                <a:latin typeface="Courier"/>
              </a:rPr>
              <a:t>## [1] "data.frame"</a:t>
            </a:r>
          </a:p>
          <a:p>
            <a:pPr lvl="0" indent="0">
              <a:buNone/>
            </a:pPr>
            <a:r>
              <a:rPr>
                <a:solidFill>
                  <a:srgbClr val="8E44AD"/>
                </a:solidFill>
                <a:latin typeface="Courier"/>
              </a:rPr>
              <a:t>class</a:t>
            </a:r>
            <a:r>
              <a:rPr>
                <a:solidFill>
                  <a:srgbClr val="CFCFC2"/>
                </a:solidFill>
                <a:latin typeface="Courier"/>
              </a:rPr>
              <a:t>(</a:t>
            </a:r>
            <a:r>
              <a:rPr>
                <a:solidFill>
                  <a:srgbClr val="8E44AD"/>
                </a:solidFill>
                <a:latin typeface="Courier"/>
              </a:rPr>
              <a:t>list</a:t>
            </a:r>
            <a:r>
              <a:rPr>
                <a:solidFill>
                  <a:srgbClr val="CFCFC2"/>
                </a:solidFill>
                <a:latin typeface="Courier"/>
              </a:rPr>
              <a:t>(</a:t>
            </a:r>
            <a:r>
              <a:rPr>
                <a:solidFill>
                  <a:srgbClr val="2980B9"/>
                </a:solidFill>
                <a:latin typeface="Courier"/>
              </a:rPr>
              <a:t>item_1 =</a:t>
            </a:r>
            <a:r>
              <a:rPr>
                <a:solidFill>
                  <a:srgbClr val="CFCFC2"/>
                </a:solidFill>
                <a:latin typeface="Courier"/>
              </a:rPr>
              <a:t> letters,</a:t>
            </a:r>
            <a:r>
              <a:rPr>
                <a:solidFill>
                  <a:srgbClr val="2980B9"/>
                </a:solidFill>
                <a:latin typeface="Courier"/>
              </a:rPr>
              <a:t>item_2 =</a:t>
            </a:r>
            <a:r>
              <a:rPr>
                <a:solidFill>
                  <a:srgbClr val="CFCFC2"/>
                </a:solidFill>
                <a:latin typeface="Courier"/>
              </a:rPr>
              <a:t> </a:t>
            </a:r>
            <a:r>
              <a:rPr>
                <a:solidFill>
                  <a:srgbClr val="F67400"/>
                </a:solidFill>
                <a:latin typeface="Courier"/>
              </a:rPr>
              <a:t>1</a:t>
            </a:r>
            <a:r>
              <a:rPr>
                <a:solidFill>
                  <a:srgbClr val="3DAEE9"/>
                </a:solidFill>
                <a:latin typeface="Courier"/>
              </a:rPr>
              <a:t>:</a:t>
            </a:r>
            <a:r>
              <a:rPr>
                <a:solidFill>
                  <a:srgbClr val="F67400"/>
                </a:solidFill>
                <a:latin typeface="Courier"/>
              </a:rPr>
              <a:t>10</a:t>
            </a:r>
            <a:r>
              <a:rPr>
                <a:solidFill>
                  <a:srgbClr val="CFCFC2"/>
                </a:solidFill>
                <a:latin typeface="Courier"/>
              </a:rPr>
              <a:t>,</a:t>
            </a:r>
            <a:r>
              <a:rPr>
                <a:solidFill>
                  <a:srgbClr val="2980B9"/>
                </a:solidFill>
                <a:latin typeface="Courier"/>
              </a:rPr>
              <a:t>item_3 =</a:t>
            </a:r>
            <a:r>
              <a:rPr>
                <a:solidFill>
                  <a:srgbClr val="CFCFC2"/>
                </a:solidFill>
                <a:latin typeface="Courier"/>
              </a:rPr>
              <a:t> </a:t>
            </a:r>
            <a:r>
              <a:rPr>
                <a:solidFill>
                  <a:srgbClr val="8E44AD"/>
                </a:solidFill>
                <a:latin typeface="Courier"/>
              </a:rPr>
              <a:t>c</a:t>
            </a:r>
            <a:r>
              <a:rPr>
                <a:solidFill>
                  <a:srgbClr val="CFCFC2"/>
                </a:solidFill>
                <a:latin typeface="Courier"/>
              </a:rPr>
              <a:t>(</a:t>
            </a:r>
            <a:r>
              <a:rPr b="1">
                <a:solidFill>
                  <a:srgbClr val="27AEAE"/>
                </a:solidFill>
                <a:latin typeface="Courier"/>
              </a:rPr>
              <a:t>TRUE</a:t>
            </a:r>
            <a:r>
              <a:rPr>
                <a:solidFill>
                  <a:srgbClr val="CFCFC2"/>
                </a:solidFill>
                <a:latin typeface="Courier"/>
              </a:rPr>
              <a:t>, </a:t>
            </a:r>
            <a:r>
              <a:rPr b="1">
                <a:solidFill>
                  <a:srgbClr val="27AEAE"/>
                </a:solidFill>
                <a:latin typeface="Courier"/>
              </a:rPr>
              <a:t>FALSE</a:t>
            </a:r>
            <a:r>
              <a:rPr>
                <a:solidFill>
                  <a:srgbClr val="CFCFC2"/>
                </a:solidFill>
                <a:latin typeface="Courier"/>
              </a:rPr>
              <a:t>)))</a:t>
            </a:r>
          </a:p>
          <a:p>
            <a:pPr lvl="0" indent="0">
              <a:buNone/>
            </a:pPr>
            <a:r>
              <a:rPr>
                <a:latin typeface="Courier"/>
              </a:rPr>
              <a:t>## [1] "list"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7A7C7D"/>
                </a:solidFill>
                <a:latin typeface="Courier"/>
              </a:rPr>
              <a:t># again we'll load the health data set</a:t>
            </a:r>
            <a:br/>
            <a:r>
              <a:rPr>
                <a:solidFill>
                  <a:srgbClr val="CFCFC2"/>
                </a:solidFill>
                <a:latin typeface="Courier"/>
              </a:rPr>
              <a:t>health_df </a:t>
            </a:r>
            <a:r>
              <a:rPr>
                <a:solidFill>
                  <a:srgbClr val="27AE60"/>
                </a:solidFill>
                <a:latin typeface="Courier"/>
              </a:rPr>
              <a:t>&lt;-</a:t>
            </a:r>
            <a:r>
              <a:rPr>
                <a:solidFill>
                  <a:srgbClr val="CFCFC2"/>
                </a:solidFill>
                <a:latin typeface="Courier"/>
              </a:rPr>
              <a:t> </a:t>
            </a:r>
            <a:r>
              <a:rPr>
                <a:solidFill>
                  <a:srgbClr val="8E44AD"/>
                </a:solidFill>
                <a:latin typeface="Courier"/>
              </a:rPr>
              <a:t>read.csv</a:t>
            </a:r>
            <a:r>
              <a:rPr>
                <a:solidFill>
                  <a:srgbClr val="CFCFC2"/>
                </a:solidFill>
                <a:latin typeface="Courier"/>
              </a:rPr>
              <a:t>(</a:t>
            </a:r>
            <a:r>
              <a:rPr>
                <a:solidFill>
                  <a:srgbClr val="F44F4F"/>
                </a:solidFill>
                <a:latin typeface="Courier"/>
              </a:rPr>
              <a:t>"../data/health_data.csv"</a:t>
            </a:r>
            <a:r>
              <a:rPr>
                <a:solidFill>
                  <a:srgbClr val="CFCFC2"/>
                </a:solidFill>
                <a:latin typeface="Courier"/>
              </a:rPr>
              <a:t>)</a:t>
            </a:r>
            <a:br/>
            <a:r>
              <a:rPr>
                <a:solidFill>
                  <a:srgbClr val="CFCFC2"/>
                </a:solidFill>
                <a:latin typeface="Courier"/>
              </a:rPr>
              <a:t>health_names </a:t>
            </a:r>
            <a:r>
              <a:rPr>
                <a:solidFill>
                  <a:srgbClr val="27AE60"/>
                </a:solidFill>
                <a:latin typeface="Courier"/>
              </a:rPr>
              <a:t>&lt;-</a:t>
            </a:r>
            <a:r>
              <a:rPr>
                <a:solidFill>
                  <a:srgbClr val="CFCFC2"/>
                </a:solidFill>
                <a:latin typeface="Courier"/>
              </a:rPr>
              <a:t> </a:t>
            </a:r>
            <a:r>
              <a:rPr>
                <a:solidFill>
                  <a:srgbClr val="8E44AD"/>
                </a:solidFill>
                <a:latin typeface="Courier"/>
              </a:rPr>
              <a:t>names</a:t>
            </a:r>
            <a:r>
              <a:rPr>
                <a:solidFill>
                  <a:srgbClr val="CFCFC2"/>
                </a:solidFill>
                <a:latin typeface="Courier"/>
              </a:rPr>
              <a:t>(health_df) </a:t>
            </a:r>
            <a:r>
              <a:rPr>
                <a:solidFill>
                  <a:srgbClr val="7A7C7D"/>
                </a:solidFill>
                <a:latin typeface="Courier"/>
              </a:rPr>
              <a:t># this will load the column names</a:t>
            </a:r>
            <a:br/>
            <a:r>
              <a:rPr>
                <a:solidFill>
                  <a:srgbClr val="CFCFC2"/>
                </a:solidFill>
                <a:latin typeface="Courier"/>
              </a:rPr>
              <a:t>health_names[</a:t>
            </a:r>
            <a:r>
              <a:rPr>
                <a:solidFill>
                  <a:srgbClr val="F67400"/>
                </a:solidFill>
                <a:latin typeface="Courier"/>
              </a:rPr>
              <a:t>1</a:t>
            </a:r>
            <a:r>
              <a:rPr>
                <a:solidFill>
                  <a:srgbClr val="3DAEE9"/>
                </a:solidFill>
                <a:latin typeface="Courier"/>
              </a:rPr>
              <a:t>:</a:t>
            </a:r>
            <a:r>
              <a:rPr>
                <a:solidFill>
                  <a:srgbClr val="F67400"/>
                </a:solidFill>
                <a:latin typeface="Courier"/>
              </a:rPr>
              <a:t>3</a:t>
            </a:r>
            <a:r>
              <a:rPr>
                <a:solidFill>
                  <a:srgbClr val="CFCFC2"/>
                </a:solidFill>
                <a:latin typeface="Courier"/>
              </a:rPr>
              <a:t>]</a:t>
            </a:r>
          </a:p>
          <a:p>
            <a:pPr lvl="0" indent="0">
              <a:buNone/>
            </a:pPr>
            <a:r>
              <a:rPr>
                <a:latin typeface="Courier"/>
              </a:rPr>
              <a:t>## [1] "id"     "group"  "gender"</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Help</a:t>
            </a:r>
          </a:p>
        </p:txBody>
      </p:sp>
      <p:sp>
        <p:nvSpPr>
          <p:cNvPr id="3" name="Content Placeholder 2"/>
          <p:cNvSpPr>
            <a:spLocks noGrp="1"/>
          </p:cNvSpPr>
          <p:nvPr>
            <p:ph idx="1"/>
          </p:nvPr>
        </p:nvSpPr>
        <p:spPr/>
        <p:txBody>
          <a:bodyPr/>
          <a:lstStyle/>
          <a:p>
            <a:pPr lvl="0"/>
            <a:r>
              <a:rPr/>
              <a:t>The </a:t>
            </a:r>
            <a:r>
              <a:rPr>
                <a:latin typeface="Courier"/>
              </a:rPr>
              <a:t>learnr</a:t>
            </a:r>
            <a:r>
              <a:rPr/>
              <a:t> package is a resource for learning how to navigate R!</a:t>
            </a:r>
          </a:p>
          <a:p>
            <a:pPr lvl="0" indent="0">
              <a:buNone/>
            </a:pPr>
            <a:r>
              <a:rPr>
                <a:solidFill>
                  <a:srgbClr val="CFCFC2"/>
                </a:solidFill>
                <a:latin typeface="Courier"/>
              </a:rPr>
              <a:t>?</a:t>
            </a:r>
            <a:r>
              <a:rPr>
                <a:solidFill>
                  <a:srgbClr val="8E44AD"/>
                </a:solidFill>
                <a:latin typeface="Courier"/>
              </a:rPr>
              <a:t>sqrt</a:t>
            </a:r>
            <a:r>
              <a:rPr>
                <a:solidFill>
                  <a:srgbClr val="CFCFC2"/>
                </a:solidFill>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RStudio</a:t>
            </a:r>
          </a:p>
        </p:txBody>
      </p:sp>
      <p:pic>
        <p:nvPicPr>
          <p:cNvPr descr="../docs/assets/images/rstudio.png" id="0" name="Picture 1"/>
          <p:cNvPicPr>
            <a:picLocks noGrp="1" noChangeAspect="1"/>
          </p:cNvPicPr>
          <p:nvPr/>
        </p:nvPicPr>
        <p:blipFill>
          <a:blip r:embed="rId3"/>
          <a:stretch>
            <a:fillRect/>
          </a:stretch>
        </p:blipFill>
        <p:spPr bwMode="auto">
          <a:xfrm>
            <a:off x="2324100" y="1841500"/>
            <a:ext cx="7607300" cy="40132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aRrgh: a newcomer’s (angry) guide to R, by Tim Smith and Kevin Ushey - </a:t>
            </a:r>
            <a:r>
              <a:rPr>
                <a:hlinkClick r:id="rId2"/>
              </a:rPr>
              <a:t>http://arrgh.tim-smith.us/</a:t>
            </a:r>
          </a:p>
          <a:p>
            <a:pPr lvl="0"/>
            <a:r>
              <a:rPr/>
              <a:t>YaRrr! The Pirate’s Guide to R, by Nathaniel D. Phillips - </a:t>
            </a:r>
            <a:r>
              <a:rPr>
                <a:hlinkClick r:id="rId3"/>
              </a:rPr>
              <a:t>https://bookdown.org/ndphillips/YaRrr/</a:t>
            </a:r>
          </a:p>
          <a:p>
            <a:pPr lvl="0"/>
            <a:r>
              <a:rPr/>
              <a:t>R for Graduate Students, by Wendy Huynh. - </a:t>
            </a:r>
            <a:r>
              <a:rPr>
                <a:hlinkClick r:id="rId4"/>
              </a:rPr>
              <a:t>https://bookdown.org/yih_huynh/Guide-to-R-Book/</a:t>
            </a:r>
          </a:p>
          <a:p>
            <a:pPr lvl="0"/>
            <a:r>
              <a:rPr/>
              <a:t>Advanced R, by Hadley Wickham - </a:t>
            </a:r>
            <a:r>
              <a:rPr>
                <a:hlinkClick r:id="rId5"/>
              </a:rPr>
              <a:t>http://adv-r.had.co.nz/Introduction.html</a:t>
            </a:r>
            <a:r>
              <a:rPr/>
              <a:t> And through the library, the </a:t>
            </a:r>
            <a:r>
              <a:rPr>
                <a:hlinkClick r:id="rId6"/>
              </a:rPr>
              <a:t>O’Reilly platform</a:t>
            </a:r>
            <a:r>
              <a:rPr/>
              <a:t> hosts a plethora of titles related to R.</a:t>
            </a:r>
          </a:p>
          <a:p>
            <a:pPr lvl="0"/>
            <a:r>
              <a:rPr>
                <a:hlinkClick r:id="rId7"/>
              </a:rPr>
              <a:t>https://www.w3schools.com/r/r_data_types.asp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packages</a:t>
            </a:r>
          </a:p>
        </p:txBody>
      </p:sp>
      <p:sp>
        <p:nvSpPr>
          <p:cNvPr id="3" name="Content Placeholder 2"/>
          <p:cNvSpPr>
            <a:spLocks noGrp="1"/>
          </p:cNvSpPr>
          <p:nvPr>
            <p:ph idx="1"/>
          </p:nvPr>
        </p:nvSpPr>
        <p:spPr/>
        <p:txBody>
          <a:bodyPr/>
          <a:lstStyle/>
          <a:p>
            <a:pPr lvl="0" indent="0">
              <a:buNone/>
            </a:pPr>
            <a:r>
              <a:rPr>
                <a:solidFill>
                  <a:srgbClr val="7A7C7D"/>
                </a:solidFill>
                <a:latin typeface="Courier"/>
              </a:rPr>
              <a:t># install.packages("dplyr") # This call installs a package </a:t>
            </a:r>
            <a:br/>
            <a:r>
              <a:rPr>
                <a:solidFill>
                  <a:srgbClr val="7A7C7D"/>
                </a:solidFill>
                <a:latin typeface="Courier"/>
              </a:rPr>
              <a:t># library(dplyr) # This loads a package</a:t>
            </a:r>
            <a:br/>
            <a:r>
              <a:rPr>
                <a:solidFill>
                  <a:srgbClr val="7A7C7D"/>
                </a:solidFill>
                <a:latin typeface="Courier"/>
              </a:rPr>
              <a:t># devtools packages</a:t>
            </a:r>
            <a:br/>
            <a:r>
              <a:rPr>
                <a:solidFill>
                  <a:srgbClr val="7A7C7D"/>
                </a:solidFill>
                <a:latin typeface="Courier"/>
              </a:rPr>
              <a:t># install.packages("devtools")</a:t>
            </a:r>
            <a:br/>
            <a:r>
              <a:rPr>
                <a:solidFill>
                  <a:srgbClr val="7A7C7D"/>
                </a:solidFill>
                <a:latin typeface="Courier"/>
              </a:rPr>
              <a:t># install_github("username/repositoryname")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in Data in Base R</a:t>
            </a:r>
          </a:p>
        </p:txBody>
      </p:sp>
      <p:sp>
        <p:nvSpPr>
          <p:cNvPr id="3" name="Content Placeholder 2"/>
          <p:cNvSpPr>
            <a:spLocks noGrp="1"/>
          </p:cNvSpPr>
          <p:nvPr>
            <p:ph idx="1"/>
          </p:nvPr>
        </p:nvSpPr>
        <p:spPr/>
        <p:txBody>
          <a:bodyPr/>
          <a:lstStyle/>
          <a:p>
            <a:pPr lvl="0" indent="0">
              <a:buNone/>
            </a:pPr>
            <a:r>
              <a:rPr>
                <a:solidFill>
                  <a:srgbClr val="CFCFC2"/>
                </a:solidFill>
                <a:latin typeface="Courier"/>
              </a:rPr>
              <a:t>badTable </a:t>
            </a:r>
            <a:r>
              <a:rPr>
                <a:solidFill>
                  <a:srgbClr val="27AE60"/>
                </a:solidFill>
                <a:latin typeface="Courier"/>
              </a:rPr>
              <a:t>&lt;-</a:t>
            </a:r>
            <a:r>
              <a:rPr>
                <a:solidFill>
                  <a:srgbClr val="CFCFC2"/>
                </a:solidFill>
                <a:latin typeface="Courier"/>
              </a:rPr>
              <a:t> </a:t>
            </a:r>
            <a:r>
              <a:rPr>
                <a:solidFill>
                  <a:srgbClr val="8E44AD"/>
                </a:solidFill>
                <a:latin typeface="Courier"/>
              </a:rPr>
              <a:t>read.table</a:t>
            </a:r>
            <a:r>
              <a:rPr>
                <a:solidFill>
                  <a:srgbClr val="CFCFC2"/>
                </a:solidFill>
                <a:latin typeface="Courier"/>
              </a:rPr>
              <a:t>(</a:t>
            </a:r>
            <a:r>
              <a:rPr>
                <a:solidFill>
                  <a:srgbClr val="F44F4F"/>
                </a:solidFill>
                <a:latin typeface="Courier"/>
              </a:rPr>
              <a:t>"../data/health_data.csv"</a:t>
            </a:r>
            <a:r>
              <a:rPr>
                <a:solidFill>
                  <a:srgbClr val="CFCFC2"/>
                </a:solidFill>
                <a:latin typeface="Courier"/>
              </a:rPr>
              <a:t>) </a:t>
            </a:r>
            <a:r>
              <a:rPr>
                <a:solidFill>
                  <a:srgbClr val="7A7C7D"/>
                </a:solidFill>
                <a:latin typeface="Courier"/>
              </a:rPr>
              <a:t># this will be an ugly mess of strings--trust me</a:t>
            </a:r>
            <a:br/>
            <a:r>
              <a:rPr>
                <a:solidFill>
                  <a:srgbClr val="CFCFC2"/>
                </a:solidFill>
                <a:latin typeface="Courier"/>
              </a:rPr>
              <a:t>badTable[</a:t>
            </a:r>
            <a:r>
              <a:rPr>
                <a:solidFill>
                  <a:srgbClr val="F67400"/>
                </a:solidFill>
                <a:latin typeface="Courier"/>
              </a:rPr>
              <a:t>1</a:t>
            </a:r>
            <a:r>
              <a:rPr>
                <a:solidFill>
                  <a:srgbClr val="CFCFC2"/>
                </a:solidFill>
                <a:latin typeface="Courier"/>
              </a:rPr>
              <a:t>,]</a:t>
            </a:r>
          </a:p>
          <a:p>
            <a:pPr lvl="0" indent="0">
              <a:buNone/>
            </a:pPr>
            <a:r>
              <a:rPr>
                <a:latin typeface="Courier"/>
              </a:rPr>
              <a:t>## [1] "id,group,gender,age,smoker,weight_pre,weight_post,bmi_pre,bmi_post,vo2max_pre,vo2max_post,improved"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in Data in Base R Cont’d</a:t>
            </a:r>
          </a:p>
        </p:txBody>
      </p:sp>
      <p:sp>
        <p:nvSpPr>
          <p:cNvPr id="3" name="Content Placeholder 2"/>
          <p:cNvSpPr>
            <a:spLocks noGrp="1"/>
          </p:cNvSpPr>
          <p:nvPr>
            <p:ph idx="1"/>
          </p:nvPr>
        </p:nvSpPr>
        <p:spPr/>
        <p:txBody>
          <a:bodyPr/>
          <a:lstStyle/>
          <a:p>
            <a:pPr lvl="0" indent="0">
              <a:buNone/>
            </a:pPr>
            <a:r>
              <a:rPr>
                <a:solidFill>
                  <a:srgbClr val="8E44AD"/>
                </a:solidFill>
                <a:latin typeface="Courier"/>
              </a:rPr>
              <a:t>head</a:t>
            </a:r>
            <a:r>
              <a:rPr>
                <a:solidFill>
                  <a:srgbClr val="CFCFC2"/>
                </a:solidFill>
                <a:latin typeface="Courier"/>
              </a:rPr>
              <a:t>(</a:t>
            </a:r>
            <a:r>
              <a:rPr>
                <a:solidFill>
                  <a:srgbClr val="8E44AD"/>
                </a:solidFill>
                <a:latin typeface="Courier"/>
              </a:rPr>
              <a:t>read.table</a:t>
            </a:r>
            <a:r>
              <a:rPr>
                <a:solidFill>
                  <a:srgbClr val="CFCFC2"/>
                </a:solidFill>
                <a:latin typeface="Courier"/>
              </a:rPr>
              <a:t>(</a:t>
            </a:r>
            <a:r>
              <a:rPr>
                <a:solidFill>
                  <a:srgbClr val="F44F4F"/>
                </a:solidFill>
                <a:latin typeface="Courier"/>
              </a:rPr>
              <a:t>"../data/health_data.csv"</a:t>
            </a:r>
            <a:r>
              <a:rPr>
                <a:solidFill>
                  <a:srgbClr val="CFCFC2"/>
                </a:solidFill>
                <a:latin typeface="Courier"/>
              </a:rPr>
              <a:t>, </a:t>
            </a:r>
            <a:r>
              <a:rPr>
                <a:solidFill>
                  <a:srgbClr val="2980B9"/>
                </a:solidFill>
                <a:latin typeface="Courier"/>
              </a:rPr>
              <a:t>sep =</a:t>
            </a:r>
            <a:r>
              <a:rPr>
                <a:solidFill>
                  <a:srgbClr val="CFCFC2"/>
                </a:solidFill>
                <a:latin typeface="Courier"/>
              </a:rPr>
              <a:t> </a:t>
            </a:r>
            <a:r>
              <a:rPr>
                <a:solidFill>
                  <a:srgbClr val="F44F4F"/>
                </a:solidFill>
                <a:latin typeface="Courier"/>
              </a:rPr>
              <a:t>","</a:t>
            </a:r>
            <a:r>
              <a:rPr>
                <a:solidFill>
                  <a:srgbClr val="CFCFC2"/>
                </a:solidFill>
                <a:latin typeface="Courier"/>
              </a:rPr>
              <a:t>, </a:t>
            </a:r>
            <a:r>
              <a:rPr>
                <a:solidFill>
                  <a:srgbClr val="2980B9"/>
                </a:solidFill>
                <a:latin typeface="Courier"/>
              </a:rPr>
              <a:t>header=</a:t>
            </a:r>
            <a:r>
              <a:rPr b="1">
                <a:solidFill>
                  <a:srgbClr val="27AEAE"/>
                </a:solidFill>
                <a:latin typeface="Courier"/>
              </a:rPr>
              <a:t>TRUE</a:t>
            </a:r>
            <a:r>
              <a:rPr>
                <a:solidFill>
                  <a:srgbClr val="CFCFC2"/>
                </a:solidFill>
                <a:latin typeface="Courier"/>
              </a:rPr>
              <a:t>))</a:t>
            </a:r>
          </a:p>
          <a:p>
            <a:pPr lvl="0" indent="0">
              <a:buNone/>
            </a:pPr>
            <a:r>
              <a:rPr>
                <a:latin typeface="Courier"/>
              </a:rPr>
              <a:t>##   id   group gender age smoker weight_pre weight_post bmi_pre bmi_post
## 1  1 Control Female  28     No       78.3        78.4    26.2     26.3
## 2  2 Control   Male  24     No       73.9        72.0    24.5     23.4
## 3  3 Control Female  14     No       62.6        62.0    21.8     21.1
## 4  4 Control   Male  29    Yes       72.7        71.7    24.1     23.1
## 5  5 Control Female  37     No       93.3        92.6    24.6     25.6
## 6  6 Control   Male  40    Yes       93.0        93.2    25.1     25.0
##   vo2max_pre vo2max_post improved
## 1       46.4        45.4    False
## 2       42.5        42.4    False
## 3       32.6        37.3     True
## 4       43.3        43.3     True
## 5       30.0        31.2     True
## 6       42.4        44.1     True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quick note on </a:t>
            </a:r>
            <a:r>
              <a:rPr>
                <a:latin typeface="Courier"/>
              </a:rPr>
              <a:t>read_excel</a:t>
            </a:r>
            <a:r>
              <a:rPr/>
              <a:t> from the </a:t>
            </a:r>
            <a:r>
              <a:rPr>
                <a:latin typeface="Courier"/>
              </a:rPr>
              <a:t>Tidyverse</a:t>
            </a:r>
          </a:p>
        </p:txBody>
      </p:sp>
      <p:sp>
        <p:nvSpPr>
          <p:cNvPr id="3" name="Content Placeholder 2"/>
          <p:cNvSpPr>
            <a:spLocks noGrp="1"/>
          </p:cNvSpPr>
          <p:nvPr>
            <p:ph idx="1"/>
          </p:nvPr>
        </p:nvSpPr>
        <p:spPr/>
        <p:txBody>
          <a:bodyPr/>
          <a:lstStyle/>
          <a:p>
            <a:pPr lvl="0" indent="0">
              <a:buNone/>
            </a:pPr>
            <a:r>
              <a:rPr>
                <a:solidFill>
                  <a:srgbClr val="8E44AD"/>
                </a:solidFill>
                <a:latin typeface="Courier"/>
              </a:rPr>
              <a:t>suppressWarnings</a:t>
            </a:r>
            <a:r>
              <a:rPr>
                <a:solidFill>
                  <a:srgbClr val="CFCFC2"/>
                </a:solidFill>
                <a:latin typeface="Courier"/>
              </a:rPr>
              <a:t>(</a:t>
            </a:r>
            <a:r>
              <a:rPr>
                <a:solidFill>
                  <a:srgbClr val="8E44AD"/>
                </a:solidFill>
                <a:latin typeface="Courier"/>
              </a:rPr>
              <a:t>library</a:t>
            </a:r>
            <a:r>
              <a:rPr>
                <a:solidFill>
                  <a:srgbClr val="CFCFC2"/>
                </a:solidFill>
                <a:latin typeface="Courier"/>
              </a:rPr>
              <a:t>(readxl))</a:t>
            </a:r>
            <a:br/>
            <a:r>
              <a:rPr>
                <a:solidFill>
                  <a:srgbClr val="CFCFC2"/>
                </a:solidFill>
                <a:latin typeface="Courier"/>
              </a:rPr>
              <a:t>data_xls </a:t>
            </a:r>
            <a:r>
              <a:rPr>
                <a:solidFill>
                  <a:srgbClr val="27AE60"/>
                </a:solidFill>
                <a:latin typeface="Courier"/>
              </a:rPr>
              <a:t>&lt;-</a:t>
            </a:r>
            <a:r>
              <a:rPr>
                <a:solidFill>
                  <a:srgbClr val="CFCFC2"/>
                </a:solidFill>
                <a:latin typeface="Courier"/>
              </a:rPr>
              <a:t> </a:t>
            </a:r>
            <a:r>
              <a:rPr>
                <a:solidFill>
                  <a:srgbClr val="8E44AD"/>
                </a:solidFill>
                <a:latin typeface="Courier"/>
              </a:rPr>
              <a:t>suppressWarnings</a:t>
            </a:r>
            <a:r>
              <a:rPr>
                <a:solidFill>
                  <a:srgbClr val="CFCFC2"/>
                </a:solidFill>
                <a:latin typeface="Courier"/>
              </a:rPr>
              <a:t>(</a:t>
            </a:r>
            <a:r>
              <a:rPr>
                <a:solidFill>
                  <a:srgbClr val="8E44AD"/>
                </a:solidFill>
                <a:latin typeface="Courier"/>
              </a:rPr>
              <a:t>read_excel</a:t>
            </a:r>
            <a:r>
              <a:rPr>
                <a:solidFill>
                  <a:srgbClr val="CFCFC2"/>
                </a:solidFill>
                <a:latin typeface="Courier"/>
              </a:rPr>
              <a:t>(</a:t>
            </a:r>
            <a:r>
              <a:rPr>
                <a:solidFill>
                  <a:srgbClr val="F44F4F"/>
                </a:solidFill>
                <a:latin typeface="Courier"/>
              </a:rPr>
              <a:t>"../data/gapminder.xlsx"</a:t>
            </a:r>
            <a:r>
              <a:rPr>
                <a:solidFill>
                  <a:srgbClr val="CFCFC2"/>
                </a:solidFill>
                <a:latin typeface="Courier"/>
              </a:rPr>
              <a:t>))</a:t>
            </a:r>
            <a:br/>
            <a:r>
              <a:rPr>
                <a:solidFill>
                  <a:srgbClr val="7A7C7D"/>
                </a:solidFill>
                <a:latin typeface="Courier"/>
              </a:rPr>
              <a:t># `read_excel` also supports reading in specific </a:t>
            </a:r>
            <a:br/>
            <a:r>
              <a:rPr>
                <a:solidFill>
                  <a:srgbClr val="CFCFC2"/>
                </a:solidFill>
                <a:latin typeface="Courier"/>
              </a:rPr>
              <a:t>data_xls </a:t>
            </a:r>
            <a:r>
              <a:rPr>
                <a:solidFill>
                  <a:srgbClr val="27AE60"/>
                </a:solidFill>
                <a:latin typeface="Courier"/>
              </a:rPr>
              <a:t>&lt;-</a:t>
            </a:r>
            <a:r>
              <a:rPr>
                <a:solidFill>
                  <a:srgbClr val="CFCFC2"/>
                </a:solidFill>
                <a:latin typeface="Courier"/>
              </a:rPr>
              <a:t> </a:t>
            </a:r>
            <a:r>
              <a:rPr>
                <a:solidFill>
                  <a:srgbClr val="8E44AD"/>
                </a:solidFill>
                <a:latin typeface="Courier"/>
              </a:rPr>
              <a:t>read_excel</a:t>
            </a:r>
            <a:r>
              <a:rPr>
                <a:solidFill>
                  <a:srgbClr val="CFCFC2"/>
                </a:solidFill>
                <a:latin typeface="Courier"/>
              </a:rPr>
              <a:t>(</a:t>
            </a:r>
            <a:r>
              <a:rPr>
                <a:solidFill>
                  <a:srgbClr val="F44F4F"/>
                </a:solidFill>
                <a:latin typeface="Courier"/>
              </a:rPr>
              <a:t>"../data/gapminder.xlsx"</a:t>
            </a:r>
            <a:r>
              <a:rPr>
                <a:solidFill>
                  <a:srgbClr val="CFCFC2"/>
                </a:solidFill>
                <a:latin typeface="Courier"/>
              </a:rPr>
              <a:t>, </a:t>
            </a:r>
            <a:r>
              <a:rPr>
                <a:solidFill>
                  <a:srgbClr val="2980B9"/>
                </a:solidFill>
                <a:latin typeface="Courier"/>
              </a:rPr>
              <a:t>sheet =</a:t>
            </a:r>
            <a:r>
              <a:rPr>
                <a:solidFill>
                  <a:srgbClr val="CFCFC2"/>
                </a:solidFill>
                <a:latin typeface="Courier"/>
              </a:rPr>
              <a:t> </a:t>
            </a:r>
            <a:r>
              <a:rPr>
                <a:solidFill>
                  <a:srgbClr val="F44F4F"/>
                </a:solidFill>
                <a:latin typeface="Courier"/>
              </a:rPr>
              <a:t>'1952'</a:t>
            </a:r>
            <a:r>
              <a:rPr>
                <a:solidFill>
                  <a:srgbClr val="CFCFC2"/>
                </a:solidFill>
                <a:latin typeface="Courier"/>
              </a:rPr>
              <a:t>, </a:t>
            </a:r>
            <a:r>
              <a:rPr>
                <a:solidFill>
                  <a:srgbClr val="2980B9"/>
                </a:solidFill>
                <a:latin typeface="Courier"/>
              </a:rPr>
              <a:t>range =</a:t>
            </a:r>
            <a:r>
              <a:rPr>
                <a:solidFill>
                  <a:srgbClr val="CFCFC2"/>
                </a:solidFill>
                <a:latin typeface="Courier"/>
              </a:rPr>
              <a:t> </a:t>
            </a:r>
            <a:r>
              <a:rPr>
                <a:solidFill>
                  <a:srgbClr val="F44F4F"/>
                </a:solidFill>
                <a:latin typeface="Courier"/>
              </a:rPr>
              <a:t>"A1:D5"</a:t>
            </a:r>
            <a:r>
              <a:rPr>
                <a:solidFill>
                  <a:srgbClr val="CFCFC2"/>
                </a:solidFill>
                <a:latin typeface="Courie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7A7C7D"/>
                </a:solidFill>
                <a:latin typeface="Courier"/>
              </a:rPr>
              <a:t># a set of possible NA values</a:t>
            </a:r>
            <a:br/>
            <a:r>
              <a:rPr>
                <a:solidFill>
                  <a:srgbClr val="CFCFC2"/>
                </a:solidFill>
                <a:latin typeface="Courier"/>
              </a:rPr>
              <a:t>na_values </a:t>
            </a:r>
            <a:r>
              <a:rPr>
                <a:solidFill>
                  <a:srgbClr val="27AE60"/>
                </a:solidFill>
                <a:latin typeface="Courier"/>
              </a:rPr>
              <a:t>&lt;-</a:t>
            </a:r>
            <a:r>
              <a:rPr>
                <a:solidFill>
                  <a:srgbClr val="CFCFC2"/>
                </a:solidFill>
                <a:latin typeface="Courier"/>
              </a:rPr>
              <a:t> </a:t>
            </a:r>
            <a:r>
              <a:rPr>
                <a:solidFill>
                  <a:srgbClr val="8E44AD"/>
                </a:solidFill>
                <a:latin typeface="Courier"/>
              </a:rPr>
              <a:t>c</a:t>
            </a:r>
            <a:r>
              <a:rPr>
                <a:solidFill>
                  <a:srgbClr val="CFCFC2"/>
                </a:solidFill>
                <a:latin typeface="Courier"/>
              </a:rPr>
              <a:t>(</a:t>
            </a:r>
            <a:r>
              <a:rPr>
                <a:solidFill>
                  <a:srgbClr val="F44F4F"/>
                </a:solidFill>
                <a:latin typeface="Courier"/>
              </a:rPr>
              <a:t>"NULL"</a:t>
            </a:r>
            <a:r>
              <a:rPr>
                <a:solidFill>
                  <a:srgbClr val="CFCFC2"/>
                </a:solidFill>
                <a:latin typeface="Courier"/>
              </a:rPr>
              <a:t>, </a:t>
            </a:r>
            <a:r>
              <a:rPr>
                <a:solidFill>
                  <a:srgbClr val="F44F4F"/>
                </a:solidFill>
                <a:latin typeface="Courier"/>
              </a:rPr>
              <a:t>"NA"</a:t>
            </a:r>
            <a:r>
              <a:rPr>
                <a:solidFill>
                  <a:srgbClr val="CFCFC2"/>
                </a:solidFill>
                <a:latin typeface="Courier"/>
              </a:rPr>
              <a:t>, </a:t>
            </a:r>
            <a:r>
              <a:rPr>
                <a:solidFill>
                  <a:srgbClr val="F44F4F"/>
                </a:solidFill>
                <a:latin typeface="Courier"/>
              </a:rPr>
              <a:t>"N/A"</a:t>
            </a:r>
            <a:r>
              <a:rPr>
                <a:solidFill>
                  <a:srgbClr val="CFCFC2"/>
                </a:solidFill>
                <a:latin typeface="Courier"/>
              </a:rPr>
              <a:t>, </a:t>
            </a:r>
            <a:r>
              <a:rPr>
                <a:solidFill>
                  <a:srgbClr val="F44F4F"/>
                </a:solidFill>
                <a:latin typeface="Courier"/>
              </a:rPr>
              <a:t>"99"</a:t>
            </a:r>
            <a:r>
              <a:rPr>
                <a:solidFill>
                  <a:srgbClr val="CFCFC2"/>
                </a:solidFill>
                <a:latin typeface="Courier"/>
              </a:rPr>
              <a:t>, </a:t>
            </a:r>
            <a:r>
              <a:rPr>
                <a:solidFill>
                  <a:srgbClr val="F44F4F"/>
                </a:solidFill>
                <a:latin typeface="Courier"/>
              </a:rPr>
              <a:t>""</a:t>
            </a:r>
            <a:r>
              <a:rPr>
                <a:solidFill>
                  <a:srgbClr val="CFCFC2"/>
                </a:solidFill>
                <a:latin typeface="Courier"/>
              </a:rPr>
              <a:t>, </a:t>
            </a:r>
            <a:r>
              <a:rPr>
                <a:solidFill>
                  <a:srgbClr val="F44F4F"/>
                </a:solidFill>
                <a:latin typeface="Courier"/>
              </a:rPr>
              <a:t>" "</a:t>
            </a:r>
            <a:r>
              <a:rPr>
                <a:solidFill>
                  <a:srgbClr val="CFCFC2"/>
                </a:solidFill>
                <a:latin typeface="Courier"/>
              </a:rPr>
              <a:t>)</a:t>
            </a:r>
            <a:br/>
            <a:r>
              <a:rPr>
                <a:solidFill>
                  <a:srgbClr val="CFCFC2"/>
                </a:solidFill>
                <a:latin typeface="Courier"/>
              </a:rPr>
              <a:t>data_custom_na </a:t>
            </a:r>
            <a:r>
              <a:rPr>
                <a:solidFill>
                  <a:srgbClr val="27AE60"/>
                </a:solidFill>
                <a:latin typeface="Courier"/>
              </a:rPr>
              <a:t>&lt;-</a:t>
            </a:r>
            <a:r>
              <a:rPr>
                <a:solidFill>
                  <a:srgbClr val="CFCFC2"/>
                </a:solidFill>
                <a:latin typeface="Courier"/>
              </a:rPr>
              <a:t> </a:t>
            </a:r>
            <a:r>
              <a:rPr>
                <a:solidFill>
                  <a:srgbClr val="8E44AD"/>
                </a:solidFill>
                <a:latin typeface="Courier"/>
              </a:rPr>
              <a:t>read.csv</a:t>
            </a:r>
            <a:r>
              <a:rPr>
                <a:solidFill>
                  <a:srgbClr val="CFCFC2"/>
                </a:solidFill>
                <a:latin typeface="Courier"/>
              </a:rPr>
              <a:t>(</a:t>
            </a:r>
            <a:r>
              <a:rPr>
                <a:solidFill>
                  <a:srgbClr val="F44F4F"/>
                </a:solidFill>
                <a:latin typeface="Courier"/>
              </a:rPr>
              <a:t>"../data/gapminder.csv"</a:t>
            </a:r>
            <a:r>
              <a:rPr>
                <a:solidFill>
                  <a:srgbClr val="CFCFC2"/>
                </a:solidFill>
                <a:latin typeface="Courier"/>
              </a:rPr>
              <a:t>, </a:t>
            </a:r>
            <a:r>
              <a:rPr>
                <a:solidFill>
                  <a:srgbClr val="2980B9"/>
                </a:solidFill>
                <a:latin typeface="Courier"/>
              </a:rPr>
              <a:t>na.strings =</a:t>
            </a:r>
            <a:r>
              <a:rPr>
                <a:solidFill>
                  <a:srgbClr val="CFCFC2"/>
                </a:solidFill>
                <a:latin typeface="Courier"/>
              </a:rPr>
              <a:t> na_values)</a:t>
            </a:r>
            <a:br/>
            <a:br/>
            <a:r>
              <a:rPr>
                <a:solidFill>
                  <a:srgbClr val="7A7C7D"/>
                </a:solidFill>
                <a:latin typeface="Courier"/>
              </a:rPr>
              <a:t># a file with no header</a:t>
            </a:r>
            <a:br/>
            <a:r>
              <a:rPr>
                <a:solidFill>
                  <a:srgbClr val="CFCFC2"/>
                </a:solidFill>
                <a:latin typeface="Courier"/>
              </a:rPr>
              <a:t>data_no_header </a:t>
            </a:r>
            <a:r>
              <a:rPr>
                <a:solidFill>
                  <a:srgbClr val="27AE60"/>
                </a:solidFill>
                <a:latin typeface="Courier"/>
              </a:rPr>
              <a:t>&lt;-</a:t>
            </a:r>
            <a:r>
              <a:rPr>
                <a:solidFill>
                  <a:srgbClr val="CFCFC2"/>
                </a:solidFill>
                <a:latin typeface="Courier"/>
              </a:rPr>
              <a:t> </a:t>
            </a:r>
            <a:r>
              <a:rPr>
                <a:solidFill>
                  <a:srgbClr val="8E44AD"/>
                </a:solidFill>
                <a:latin typeface="Courier"/>
              </a:rPr>
              <a:t>read.csv</a:t>
            </a:r>
            <a:r>
              <a:rPr>
                <a:solidFill>
                  <a:srgbClr val="CFCFC2"/>
                </a:solidFill>
                <a:latin typeface="Courier"/>
              </a:rPr>
              <a:t>(</a:t>
            </a:r>
            <a:r>
              <a:rPr>
                <a:solidFill>
                  <a:srgbClr val="F44F4F"/>
                </a:solidFill>
                <a:latin typeface="Courier"/>
              </a:rPr>
              <a:t>"../data/gapminder.csv"</a:t>
            </a:r>
            <a:r>
              <a:rPr>
                <a:solidFill>
                  <a:srgbClr val="CFCFC2"/>
                </a:solidFill>
                <a:latin typeface="Courier"/>
              </a:rPr>
              <a:t>, </a:t>
            </a:r>
            <a:r>
              <a:rPr>
                <a:solidFill>
                  <a:srgbClr val="2980B9"/>
                </a:solidFill>
                <a:latin typeface="Courier"/>
              </a:rPr>
              <a:t>header =</a:t>
            </a:r>
            <a:r>
              <a:rPr>
                <a:solidFill>
                  <a:srgbClr val="CFCFC2"/>
                </a:solidFill>
                <a:latin typeface="Courier"/>
              </a:rPr>
              <a:t> </a:t>
            </a:r>
            <a:r>
              <a:rPr b="1">
                <a:solidFill>
                  <a:srgbClr val="27AEAE"/>
                </a:solidFill>
                <a:latin typeface="Courier"/>
              </a:rPr>
              <a:t>FALSE</a:t>
            </a:r>
            <a:r>
              <a:rPr>
                <a:solidFill>
                  <a:srgbClr val="CFCFC2"/>
                </a:solidFill>
                <a:latin typeface="Courier"/>
              </a:rPr>
              <a:t>)</a:t>
            </a:r>
            <a:br/>
            <a:br/>
            <a:r>
              <a:rPr>
                <a:solidFill>
                  <a:srgbClr val="CFCFC2"/>
                </a:solidFill>
                <a:latin typeface="Courier"/>
              </a:rPr>
              <a:t>data_nows </a:t>
            </a:r>
            <a:r>
              <a:rPr>
                <a:solidFill>
                  <a:srgbClr val="27AE60"/>
                </a:solidFill>
                <a:latin typeface="Courier"/>
              </a:rPr>
              <a:t>&lt;-</a:t>
            </a:r>
            <a:r>
              <a:rPr>
                <a:solidFill>
                  <a:srgbClr val="CFCFC2"/>
                </a:solidFill>
                <a:latin typeface="Courier"/>
              </a:rPr>
              <a:t> </a:t>
            </a:r>
            <a:r>
              <a:rPr>
                <a:solidFill>
                  <a:srgbClr val="8E44AD"/>
                </a:solidFill>
                <a:latin typeface="Courier"/>
              </a:rPr>
              <a:t>read.csv</a:t>
            </a:r>
            <a:r>
              <a:rPr>
                <a:solidFill>
                  <a:srgbClr val="CFCFC2"/>
                </a:solidFill>
                <a:latin typeface="Courier"/>
              </a:rPr>
              <a:t>(</a:t>
            </a:r>
            <a:r>
              <a:rPr>
                <a:solidFill>
                  <a:srgbClr val="F44F4F"/>
                </a:solidFill>
                <a:latin typeface="Courier"/>
              </a:rPr>
              <a:t>"../data/gapminder.csv"</a:t>
            </a:r>
            <a:r>
              <a:rPr>
                <a:solidFill>
                  <a:srgbClr val="CFCFC2"/>
                </a:solidFill>
                <a:latin typeface="Courier"/>
              </a:rPr>
              <a:t>, </a:t>
            </a:r>
            <a:r>
              <a:rPr>
                <a:solidFill>
                  <a:srgbClr val="2980B9"/>
                </a:solidFill>
                <a:latin typeface="Courier"/>
              </a:rPr>
              <a:t>strip.white =</a:t>
            </a:r>
            <a:r>
              <a:rPr>
                <a:solidFill>
                  <a:srgbClr val="CFCFC2"/>
                </a:solidFill>
                <a:latin typeface="Courier"/>
              </a:rPr>
              <a:t> </a:t>
            </a:r>
            <a:r>
              <a:rPr b="1">
                <a:solidFill>
                  <a:srgbClr val="27AEAE"/>
                </a:solidFill>
                <a:latin typeface="Courier"/>
              </a:rPr>
              <a:t>TRUE</a:t>
            </a:r>
            <a:r>
              <a:rPr>
                <a:solidFill>
                  <a:srgbClr val="CFCFC2"/>
                </a:solidFill>
                <a:latin typeface="Courier"/>
              </a:rPr>
              <a:t>)</a:t>
            </a:r>
          </a:p>
          <a:p>
            <a:pPr lvl="0" indent="0" marL="0">
              <a:buNone/>
            </a:pPr>
            <a:r>
              <a:rPr/>
              <a:t>TRUE and FALSE can be denoted with either </a:t>
            </a:r>
            <a:r>
              <a:rPr>
                <a:latin typeface="Courier"/>
              </a:rPr>
              <a:t>T</a:t>
            </a:r>
            <a:r>
              <a:rPr/>
              <a:t> and </a:t>
            </a:r>
            <a:r>
              <a:rPr>
                <a:latin typeface="Courier"/>
              </a:rPr>
              <a:t>F</a:t>
            </a:r>
            <a:r>
              <a:rPr/>
              <a:t> or </a:t>
            </a:r>
            <a:r>
              <a:rPr>
                <a:latin typeface="Courier"/>
              </a:rPr>
              <a:t>TRUE</a:t>
            </a:r>
            <a:r>
              <a:rPr/>
              <a:t> and </a:t>
            </a:r>
            <a:r>
              <a:rPr>
                <a:latin typeface="Courier"/>
              </a:rPr>
              <a:t>FALSE</a:t>
            </a:r>
            <a:r>
              <a:rPr/>
              <a:t>. However, </a:t>
            </a:r>
            <a:r>
              <a:rPr>
                <a:latin typeface="Courier"/>
              </a:rPr>
              <a:t>T</a:t>
            </a:r>
            <a:r>
              <a:rPr/>
              <a:t> and </a:t>
            </a:r>
            <a:r>
              <a:rPr>
                <a:latin typeface="Courier"/>
              </a:rPr>
              <a:t>F</a:t>
            </a:r>
            <a:r>
              <a:rPr/>
              <a:t> as variable names can be overwritten to point to other objects, whereas </a:t>
            </a:r>
            <a:r>
              <a:rPr>
                <a:latin typeface="Courier"/>
              </a:rPr>
              <a:t>TRUE</a:t>
            </a:r>
            <a:r>
              <a:rPr/>
              <a:t> and </a:t>
            </a:r>
            <a:r>
              <a:rPr>
                <a:latin typeface="Courier"/>
              </a:rPr>
              <a:t>FALSE</a:t>
            </a:r>
            <a:r>
              <a:rPr/>
              <a:t> cannot. It is advisable to always use </a:t>
            </a:r>
            <a:r>
              <a:rPr>
                <a:latin typeface="Courier"/>
              </a:rPr>
              <a:t>TRUE</a:t>
            </a:r>
            <a:r>
              <a:rPr/>
              <a:t> and </a:t>
            </a:r>
            <a:r>
              <a:rPr>
                <a:latin typeface="Courier"/>
              </a:rPr>
              <a:t>FALSE</a:t>
            </a:r>
            <a:r>
              <a:rPr/>
              <a:t>. notes using </a:t>
            </a:r>
            <a:r>
              <a:rPr>
                <a:latin typeface="Courier"/>
              </a:rPr>
              <a:t>read.csv()</a:t>
            </a:r>
            <a:r>
              <a:rPr/>
              <a:t> is as simple as specifying a directory or url from which to import data…By default, it assumes your file has a header and that any blank values contain the characters </a:t>
            </a:r>
            <a:r>
              <a:rPr>
                <a:latin typeface="Courier"/>
              </a:rPr>
              <a:t>NA</a:t>
            </a:r>
            <a:r>
              <a:rPr/>
              <a:t>. Depending on our data source, however, we may need to adjust these parameters… Additional options and their defaults can be found with </a:t>
            </a:r>
            <a:r>
              <a:rPr>
                <a:latin typeface="Courier"/>
              </a:rPr>
              <a:t>?read.table()</a:t>
            </a:r>
            <a:r>
              <a:rPr/>
              <a:t>.</a:t>
            </a:r>
          </a:p>
          <a:p>
            <a:pPr lvl="0" indent="0" marL="0">
              <a:buNone/>
            </a:pPr>
            <a:r>
              <a:rPr/>
              <a:t>It may also be a good idea to trim excess white space, which is not done by default…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Tidyverse</a:t>
            </a:r>
          </a:p>
        </p:txBody>
      </p:sp>
      <p:sp>
        <p:nvSpPr>
          <p:cNvPr id="3" name="Content Placeholder 2"/>
          <p:cNvSpPr>
            <a:spLocks noGrp="1"/>
          </p:cNvSpPr>
          <p:nvPr>
            <p:ph idx="1"/>
          </p:nvPr>
        </p:nvSpPr>
        <p:spPr/>
        <p:txBody>
          <a:bodyPr/>
          <a:lstStyle/>
          <a:p>
            <a:pPr lvl="0" indent="0">
              <a:buNone/>
            </a:pPr>
            <a:r>
              <a:rPr>
                <a:solidFill>
                  <a:srgbClr val="8E44AD"/>
                </a:solidFill>
                <a:latin typeface="Courier"/>
              </a:rPr>
              <a:t>suppressWarnings</a:t>
            </a:r>
            <a:r>
              <a:rPr>
                <a:solidFill>
                  <a:srgbClr val="CFCFC2"/>
                </a:solidFill>
                <a:latin typeface="Courier"/>
              </a:rPr>
              <a:t>(</a:t>
            </a:r>
            <a:r>
              <a:rPr>
                <a:solidFill>
                  <a:srgbClr val="8E44AD"/>
                </a:solidFill>
                <a:latin typeface="Courier"/>
              </a:rPr>
              <a:t>library</a:t>
            </a:r>
            <a:r>
              <a:rPr>
                <a:solidFill>
                  <a:srgbClr val="CFCFC2"/>
                </a:solidFill>
                <a:latin typeface="Courier"/>
              </a:rPr>
              <a:t>(readr))</a:t>
            </a:r>
            <a:br/>
            <a:r>
              <a:rPr>
                <a:solidFill>
                  <a:srgbClr val="CFCFC2"/>
                </a:solidFill>
                <a:latin typeface="Courier"/>
              </a:rPr>
              <a:t>data_readr </a:t>
            </a:r>
            <a:r>
              <a:rPr>
                <a:solidFill>
                  <a:srgbClr val="27AE60"/>
                </a:solidFill>
                <a:latin typeface="Courier"/>
              </a:rPr>
              <a:t>&lt;-</a:t>
            </a:r>
            <a:r>
              <a:rPr>
                <a:solidFill>
                  <a:srgbClr val="CFCFC2"/>
                </a:solidFill>
                <a:latin typeface="Courier"/>
              </a:rPr>
              <a:t> </a:t>
            </a:r>
            <a:r>
              <a:rPr>
                <a:solidFill>
                  <a:srgbClr val="8E44AD"/>
                </a:solidFill>
                <a:latin typeface="Courier"/>
              </a:rPr>
              <a:t>suppressWarnings</a:t>
            </a:r>
            <a:r>
              <a:rPr>
                <a:solidFill>
                  <a:srgbClr val="CFCFC2"/>
                </a:solidFill>
                <a:latin typeface="Courier"/>
              </a:rPr>
              <a:t>(</a:t>
            </a:r>
            <a:r>
              <a:rPr>
                <a:solidFill>
                  <a:srgbClr val="8E44AD"/>
                </a:solidFill>
                <a:latin typeface="Courier"/>
              </a:rPr>
              <a:t>read_csv</a:t>
            </a:r>
            <a:r>
              <a:rPr>
                <a:solidFill>
                  <a:srgbClr val="CFCFC2"/>
                </a:solidFill>
                <a:latin typeface="Courier"/>
              </a:rPr>
              <a:t>(</a:t>
            </a:r>
            <a:r>
              <a:rPr>
                <a:solidFill>
                  <a:srgbClr val="F44F4F"/>
                </a:solidFill>
                <a:latin typeface="Courier"/>
              </a:rPr>
              <a:t>"../data/gapminder.csv"</a:t>
            </a:r>
            <a:r>
              <a:rPr>
                <a:solidFill>
                  <a:srgbClr val="CFCFC2"/>
                </a:solidFill>
                <a:latin typeface="Courier"/>
              </a:rPr>
              <a:t>,</a:t>
            </a:r>
            <a:br/>
            <a:r>
              <a:rPr>
                <a:solidFill>
                  <a:srgbClr val="CFCFC2"/>
                </a:solidFill>
                <a:latin typeface="Courier"/>
              </a:rPr>
              <a:t>                                        </a:t>
            </a:r>
            <a:r>
              <a:rPr>
                <a:solidFill>
                  <a:srgbClr val="2980B9"/>
                </a:solidFill>
                <a:latin typeface="Courier"/>
              </a:rPr>
              <a:t>show_col_types =</a:t>
            </a:r>
            <a:r>
              <a:rPr>
                <a:solidFill>
                  <a:srgbClr val="CFCFC2"/>
                </a:solidFill>
                <a:latin typeface="Courier"/>
              </a:rPr>
              <a:t> </a:t>
            </a:r>
            <a:r>
              <a:rPr b="1">
                <a:solidFill>
                  <a:srgbClr val="27AEAE"/>
                </a:solidFill>
                <a:latin typeface="Courier"/>
              </a:rPr>
              <a:t>FALSE</a:t>
            </a:r>
            <a:r>
              <a:rPr>
                <a:solidFill>
                  <a:srgbClr val="CFCFC2"/>
                </a:solidFill>
                <a:latin typeface="Courier"/>
              </a:rPr>
              <a:t>))</a:t>
            </a:r>
          </a:p>
        </p:txBody>
      </p:sp>
    </p:spTree>
  </p:cSl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56</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Fundamental Concepts with RStudio</dc:title>
  <dc:creator/>
  <cp:keywords/>
  <dcterms:created xsi:type="dcterms:W3CDTF">2025-10-16T23:57:29Z</dcterms:created>
  <dcterms:modified xsi:type="dcterms:W3CDTF">2025-10-16T23:57:29Z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2025-10-16 16:57:27</vt:lpwstr>
  </property>
  <property fmtid="{D5CDD505-2E9C-101B-9397-08002B2CF9AE}" pid="3" name="name">
    <vt:lpwstr>Alex Jack</vt:lpwstr>
  </property>
  <property fmtid="{D5CDD505-2E9C-101B-9397-08002B2CF9AE}" pid="4" name="output">
    <vt:lpwstr/>
  </property>
</Properties>
</file>