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9" d="100"/>
          <a:sy n="69" d="100"/>
        </p:scale>
        <p:origin x="56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10/14/2025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R is great for interactive computational analysis, allowing for easy exploration and iteration. Using an IDE - Integrated Development Environment - such as RStudio, facilitates this interactivity, providing you with easy access to a place to quickly code (the console), a place to write saveable scripts (source editor), a place to view the objects that you create (environment pane), and a place to interact with your file system, visual outputs from your code, and help documentation (the miscellaneous pane, for lack of a better word).</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In general, these will be the most likely data structures that you’ll encounter and the most familiar, as they are designed for tabular data and look like a spreadsheet.</a:t>
            </a:r>
          </a:p>
          <a:p>
            <a:pPr marL="0" lvl="0" indent="0">
              <a:buNone/>
            </a:pPr>
            <a:endParaRPr/>
          </a:p>
          <a:p>
            <a:pPr marL="0" lvl="0" indent="0">
              <a:buNone/>
            </a:pPr>
            <a:r>
              <a:t>Data frames are collections of vectors, where each vector must be of the same length, but can be of a different data type. If you import data from an Excel or csv file, these will be read in as a data frame. You can also create them with the </a:t>
            </a:r>
            <a:r>
              <a:rPr>
                <a:latin typeface="Courier"/>
              </a:rPr>
              <a:t>data.frame()</a:t>
            </a:r>
            <a:r>
              <a:t> function.</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Like data frames, lists are collections of vectors. However, unlike data frames, the length of these vectors can change. So far, this is the only non-rectangular data structure that we have to work with.</a:t>
            </a:r>
          </a:p>
          <a:p>
            <a:pPr marL="0" lvl="0" indent="0">
              <a:buNone/>
            </a:pPr>
            <a:endParaRPr/>
          </a:p>
          <a:p>
            <a:pPr marL="0" lvl="0" indent="0">
              <a:buNone/>
            </a:pPr>
            <a:r>
              <a:t>If you are importing tabular data, you are unlikely to create a list yourself, however, when performing operations (using functions) on your data, the output, or result, might be in the form of a list. For demonstration puropses, a list can be created with the </a:t>
            </a:r>
            <a:r>
              <a:rPr>
                <a:latin typeface="Courier"/>
              </a:rPr>
              <a:t>list()</a:t>
            </a:r>
            <a:r>
              <a:t> function.</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Arrays are an n-dimensional generalization of the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function </a:t>
            </a:r>
            <a:r>
              <a:rPr>
                <a:latin typeface="Courier"/>
              </a:rPr>
              <a:t>class()</a:t>
            </a:r>
            <a:r>
              <a:t> will tell you what kind of structure your data are held in. </a:t>
            </a:r>
            <a:r>
              <a:rPr>
                <a:latin typeface="Courier"/>
              </a:rPr>
              <a:t>class()</a:t>
            </a:r>
            <a:r>
              <a:t>, when called on a vector, will report on the data type, which should be read as the type of atomic vector you have. An array is a multi-dimensional vector, a matrix is the special case where there are only two dimensions.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These pages can be both enlightening and frustrating, as they assume some pre-existing familiarity with certain concepts as well as reading this kind of documentation.</a:t>
            </a:r>
          </a:p>
          <a:p>
            <a:pPr marL="0" lvl="0" indent="0">
              <a:buNone/>
            </a:pPr>
            <a:endParaRPr/>
          </a:p>
          <a:p>
            <a:pPr marL="0" lvl="0" indent="0">
              <a:buNone/>
            </a:pPr>
            <a:r>
              <a:t>The second is from forums. These are useful when you have a specific issue that you’re trying to resolve, and can often provide a quick fix, but the explanations also often require a degree of familiarity to make sense.</a:t>
            </a:r>
          </a:p>
          <a:p>
            <a:pPr marL="0" lvl="0" indent="0">
              <a:buNone/>
            </a:pPr>
            <a:endParaRPr/>
          </a:p>
          <a:p>
            <a:pPr marL="0" lvl="0" indent="0">
              <a:buNone/>
            </a:pPr>
            <a:r>
              <a:t>The third is blog posts and course supports posted on line. These generally provide more context than forum posts, and are useful when tyring to learn a new approach or a new library.</a:t>
            </a:r>
          </a:p>
          <a:p>
            <a:pPr marL="0" lvl="0" indent="0">
              <a:buNone/>
            </a:pPr>
            <a:endParaRPr/>
          </a:p>
          <a:p>
            <a:pPr marL="0" lvl="0" indent="0">
              <a:buNone/>
            </a:pPr>
            <a:r>
              <a:t>The fourth is journal publications that accompany the release of specific packages or libraries. These offer in depth descriptions of the packages and their arguments, often with examples.</a:t>
            </a:r>
          </a:p>
          <a:p>
            <a:pPr marL="0" lvl="0" indent="0">
              <a:buNone/>
            </a:pPr>
            <a:endParaRPr/>
          </a:p>
          <a:p>
            <a:pPr marL="0" lvl="0" indent="0">
              <a:buNone/>
            </a:pPr>
            <a:r>
              <a:t>The fourth is more in depth texts. Many of these are available publicly online, and include titles such as: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Base R (as it’s affectionately called) is great, but the cool thing about R is it’s huge ecosystem of packages which are constantly being expanded both on the central repository for the R programming language Comprehensive R Archive Network (CRAN) and outside of CRAN. As of the writing of this RMD there are over 22,000 packages on CRAN.</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At it’s most basic, R is a glorified calculator, capable of any operation might wish to throw at it…</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At least initially, everything you do in R will be applying functions to data. In the above section, the mathematical operators, </a:t>
            </a:r>
            <a:r>
              <a:rPr>
                <a:latin typeface="Courier"/>
              </a:rPr>
              <a:t>sqrt()</a:t>
            </a:r>
            <a:r>
              <a:t>, and </a:t>
            </a:r>
            <a:r>
              <a:rPr>
                <a:latin typeface="Courier"/>
              </a:rPr>
              <a:t>log10()</a:t>
            </a:r>
            <a:r>
              <a:t>, are all functions. Functions take in data (or values) and process them, providing an output. The output is displayed in your console by default.</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While having outputs directed to the console is convenient for interactive analysis, often we need to store data and / or outputs for later use. We do this with variable assignment, where the greater than and dash are used to assign the values (object) on the right to the name (variable) on the left. When naming variables in R, keep in mind that variable names: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Should first and foremost be meaningful. This is not a rule, just best practice. Cannot start with a number or a dot followed by a number. Cannot contain spaces or hyphens. Can contain letters, numbers, dots, and underscores.</a:t>
            </a:r>
          </a:p>
          <a:p>
            <a:pPr marL="0" lvl="0" indent="0">
              <a:buNone/>
            </a:pPr>
            <a:endParaRPr/>
          </a:p>
          <a:p>
            <a:pPr marL="0" lvl="0" indent="0">
              <a:buNone/>
            </a:pPr>
            <a:r>
              <a:t>Additionally, some words are reserved and cannot be used, such as if and for. More details can be found with </a:t>
            </a:r>
            <a:r>
              <a:rPr>
                <a:latin typeface="Courier"/>
              </a:rPr>
              <a:t>?make.names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Data types are elemental data constructs that R is able to distinguish between. The most common data types in R are numeric, character, and boolean. These come with intrinsic properties, for example, numeric data can be computed (added, divided, etc), character data can be strung together (character data, especially groups of characters are referred to as strings), and boolean data facilitates working with dichotomous values.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most basic is a </a:t>
            </a:r>
            <a:r>
              <a:rPr>
                <a:latin typeface="Courier"/>
              </a:rPr>
              <a:t>vector</a:t>
            </a:r>
            <a:r>
              <a:t>. In fact, everything in R is a vector, and all other data structures are composed of vectors in various ways. It’s convenient to think of a vector as a simple list of like things; everything in a vector needs to be of the same data type. So, a vector can be:</a:t>
            </a:r>
          </a:p>
          <a:p>
            <a:pPr marL="0" lvl="0" indent="0">
              <a:buNone/>
            </a:pPr>
            <a:endParaRPr/>
          </a:p>
          <a:p>
            <a:pPr lvl="0"/>
            <a:r>
              <a:t>numeric, holding numeric data;</a:t>
            </a:r>
          </a:p>
          <a:p>
            <a:pPr marL="0" lvl="0" indent="0">
              <a:buNone/>
            </a:pPr>
            <a:endParaRPr/>
          </a:p>
          <a:p>
            <a:pPr lvl="0"/>
            <a:r>
              <a:t>character, holding character data; or</a:t>
            </a:r>
          </a:p>
          <a:p>
            <a:pPr marL="0" lvl="0" indent="0">
              <a:buNone/>
            </a:pPr>
            <a:endParaRPr/>
          </a:p>
          <a:p>
            <a:pPr lvl="0"/>
            <a:r>
              <a:t>logical, holding boolean data.</a:t>
            </a:r>
          </a:p>
          <a:p>
            <a:pPr marL="0" lvl="0" indent="0">
              <a:buNone/>
            </a:pPr>
            <a:endParaRPr/>
          </a:p>
          <a:p>
            <a:pPr marL="0" lvl="0" indent="0">
              <a:buNone/>
            </a:pPr>
            <a:r>
              <a:t>A vector can be created with </a:t>
            </a:r>
            <a:r>
              <a:rPr>
                <a:latin typeface="Courier"/>
              </a:rPr>
              <a:t>c()</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matrix is a vector with 2 dimensions; while a vector only has a length, a matrix is a grid with both length and width, or alternatively, rows and columns.</a:t>
            </a:r>
          </a:p>
          <a:p>
            <a:pPr marL="0" lvl="0" indent="0">
              <a:buNone/>
            </a:pPr>
            <a:endParaRPr/>
          </a:p>
          <a:p>
            <a:pPr marL="0" lvl="0" indent="0">
              <a:buNone/>
            </a:pPr>
            <a:r>
              <a:t>You can create a matrix with the </a:t>
            </a:r>
            <a:r>
              <a:rPr>
                <a:latin typeface="Courier"/>
              </a:rPr>
              <a:t>matrix()</a:t>
            </a:r>
            <a:r>
              <a:t> function, providing it first with a series of values followed by an argument for the number of rows or columns you’d like. A matrix must be perfectly rectangular, that is, each column must be of equal length. R will recycle values to ensure this condition is met. A matrix must also be atomic - the data type must be the same throughout.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5A4276-9034-4F68-8B2D-8D580C8476C4}"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9AB11-5268-4777-85B6-D98FC480BF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0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A4276-9034-4F68-8B2D-8D580C8476C4}"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9AB11-5268-4777-85B6-D98FC480BF1C}" type="slidenum">
              <a:rPr lang="en-US" smtClean="0"/>
              <a:t>‹#›</a:t>
            </a:fld>
            <a:endParaRPr lang="en-US"/>
          </a:p>
        </p:txBody>
      </p:sp>
    </p:spTree>
    <p:extLst>
      <p:ext uri="{BB962C8B-B14F-4D97-AF65-F5344CB8AC3E}">
        <p14:creationId xmlns:p14="http://schemas.microsoft.com/office/powerpoint/2010/main" val="29550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A4276-9034-4F68-8B2D-8D580C8476C4}"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9AB11-5268-4777-85B6-D98FC480BF1C}" type="slidenum">
              <a:rPr lang="en-US" smtClean="0"/>
              <a:t>‹#›</a:t>
            </a:fld>
            <a:endParaRPr lang="en-US"/>
          </a:p>
        </p:txBody>
      </p:sp>
    </p:spTree>
    <p:extLst>
      <p:ext uri="{BB962C8B-B14F-4D97-AF65-F5344CB8AC3E}">
        <p14:creationId xmlns:p14="http://schemas.microsoft.com/office/powerpoint/2010/main" val="365769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A4276-9034-4F68-8B2D-8D580C8476C4}"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9AB11-5268-4777-85B6-D98FC480BF1C}" type="slidenum">
              <a:rPr lang="en-US" smtClean="0"/>
              <a:t>‹#›</a:t>
            </a:fld>
            <a:endParaRPr lang="en-US"/>
          </a:p>
        </p:txBody>
      </p:sp>
    </p:spTree>
    <p:extLst>
      <p:ext uri="{BB962C8B-B14F-4D97-AF65-F5344CB8AC3E}">
        <p14:creationId xmlns:p14="http://schemas.microsoft.com/office/powerpoint/2010/main" val="4145143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A4276-9034-4F68-8B2D-8D580C8476C4}"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9AB11-5268-4777-85B6-D98FC480BF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90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5A4276-9034-4F68-8B2D-8D580C8476C4}" type="datetimeFigureOut">
              <a:rPr lang="en-US" smtClean="0"/>
              <a:t>10/14/2025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9AB11-5268-4777-85B6-D98FC480BF1C}" type="slidenum">
              <a:rPr lang="en-US" smtClean="0"/>
              <a:t>‹#›</a:t>
            </a:fld>
            <a:endParaRPr lang="en-US"/>
          </a:p>
        </p:txBody>
      </p:sp>
    </p:spTree>
    <p:extLst>
      <p:ext uri="{BB962C8B-B14F-4D97-AF65-F5344CB8AC3E}">
        <p14:creationId xmlns:p14="http://schemas.microsoft.com/office/powerpoint/2010/main" val="24235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5A4276-9034-4F68-8B2D-8D580C8476C4}" type="datetimeFigureOut">
              <a:rPr lang="en-US" smtClean="0"/>
              <a:t>10/14/2025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9AB11-5268-4777-85B6-D98FC480BF1C}" type="slidenum">
              <a:rPr lang="en-US" smtClean="0"/>
              <a:t>‹#›</a:t>
            </a:fld>
            <a:endParaRPr lang="en-US"/>
          </a:p>
        </p:txBody>
      </p:sp>
    </p:spTree>
    <p:extLst>
      <p:ext uri="{BB962C8B-B14F-4D97-AF65-F5344CB8AC3E}">
        <p14:creationId xmlns:p14="http://schemas.microsoft.com/office/powerpoint/2010/main" val="36847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5A4276-9034-4F68-8B2D-8D580C8476C4}" type="datetimeFigureOut">
              <a:rPr lang="en-US" smtClean="0"/>
              <a:t>10/14/2025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9AB11-5268-4777-85B6-D98FC480BF1C}" type="slidenum">
              <a:rPr lang="en-US" smtClean="0"/>
              <a:t>‹#›</a:t>
            </a:fld>
            <a:endParaRPr lang="en-US"/>
          </a:p>
        </p:txBody>
      </p:sp>
    </p:spTree>
    <p:extLst>
      <p:ext uri="{BB962C8B-B14F-4D97-AF65-F5344CB8AC3E}">
        <p14:creationId xmlns:p14="http://schemas.microsoft.com/office/powerpoint/2010/main" val="2738474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C5A4276-9034-4F68-8B2D-8D580C8476C4}" type="datetimeFigureOut">
              <a:rPr lang="en-US" smtClean="0"/>
              <a:t>10/14/2025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1F9AB11-5268-4777-85B6-D98FC480BF1C}" type="slidenum">
              <a:rPr lang="en-US" smtClean="0"/>
              <a:t>‹#›</a:t>
            </a:fld>
            <a:endParaRPr lang="en-US"/>
          </a:p>
        </p:txBody>
      </p:sp>
    </p:spTree>
    <p:extLst>
      <p:ext uri="{BB962C8B-B14F-4D97-AF65-F5344CB8AC3E}">
        <p14:creationId xmlns:p14="http://schemas.microsoft.com/office/powerpoint/2010/main" val="167552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C5A4276-9034-4F68-8B2D-8D580C8476C4}" type="datetimeFigureOut">
              <a:rPr lang="en-US" smtClean="0"/>
              <a:t>10/14/2025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F9AB11-5268-4777-85B6-D98FC480BF1C}" type="slidenum">
              <a:rPr lang="en-US" smtClean="0"/>
              <a:t>‹#›</a:t>
            </a:fld>
            <a:endParaRPr lang="en-US"/>
          </a:p>
        </p:txBody>
      </p:sp>
    </p:spTree>
    <p:extLst>
      <p:ext uri="{BB962C8B-B14F-4D97-AF65-F5344CB8AC3E}">
        <p14:creationId xmlns:p14="http://schemas.microsoft.com/office/powerpoint/2010/main" val="151086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5A4276-9034-4F68-8B2D-8D580C8476C4}" type="datetimeFigureOut">
              <a:rPr lang="en-US" smtClean="0"/>
              <a:t>10/14/2025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9AB11-5268-4777-85B6-D98FC480BF1C}" type="slidenum">
              <a:rPr lang="en-US" smtClean="0"/>
              <a:t>‹#›</a:t>
            </a:fld>
            <a:endParaRPr lang="en-US"/>
          </a:p>
        </p:txBody>
      </p:sp>
    </p:spTree>
    <p:extLst>
      <p:ext uri="{BB962C8B-B14F-4D97-AF65-F5344CB8AC3E}">
        <p14:creationId xmlns:p14="http://schemas.microsoft.com/office/powerpoint/2010/main" val="165137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C5A4276-9034-4F68-8B2D-8D580C8476C4}" type="datetimeFigureOut">
              <a:rPr lang="en-US" smtClean="0"/>
              <a:t>10/14/2025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F9AB11-5268-4777-85B6-D98FC480BF1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84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bookdown.org/ndphillips/YaRrr/" TargetMode="External"/><Relationship Id="rId7" Type="http://schemas.openxmlformats.org/officeDocument/2006/relationships/hyperlink" Target="W3%20Schools" TargetMode="External"/><Relationship Id="rId2" Type="http://schemas.openxmlformats.org/officeDocument/2006/relationships/hyperlink" Target="http://arrgh.tim-smith.us/" TargetMode="External"/><Relationship Id="rId1" Type="http://schemas.openxmlformats.org/officeDocument/2006/relationships/slideLayout" Target="../slideLayouts/slideLayout2.xml"/><Relationship Id="rId6" Type="http://schemas.openxmlformats.org/officeDocument/2006/relationships/hyperlink" Target="https://resources.library.ubc.ca/page.php?details=oreilly-for-higher-education&amp;id=2460" TargetMode="External"/><Relationship Id="rId5" Type="http://schemas.openxmlformats.org/officeDocument/2006/relationships/hyperlink" Target="http://adv-r.had.co.nz/Introduction.html" TargetMode="External"/><Relationship Id="rId4" Type="http://schemas.openxmlformats.org/officeDocument/2006/relationships/hyperlink" Target="https://bookdown.org/yih_huynh/Guide-to-R-Boo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lstStyle/>
          <a:p>
            <a:pPr marL="0" lvl="0" indent="0">
              <a:buNone/>
            </a:pPr>
            <a:r>
              <a:t>R: Fundamental Concepts with RStudio</a:t>
            </a:r>
          </a:p>
        </p:txBody>
      </p:sp>
      <p:sp>
        <p:nvSpPr>
          <p:cNvPr id="3" name="Subtitle 2"/>
          <p:cNvSpPr>
            <a:spLocks noGrp="1"/>
          </p:cNvSpPr>
          <p:nvPr>
            <p:ph type="subTitle" idx="1"/>
          </p:nvPr>
        </p:nvSpPr>
        <p:spPr>
          <a:xfrm>
            <a:off x="1100051" y="4455620"/>
            <a:ext cx="10058400" cy="1143000"/>
          </a:xfrm>
        </p:spPr>
        <p:txBody>
          <a:bodyPr/>
          <a:lstStyle/>
          <a:p>
            <a:pPr marL="0" lvl="0" indent="0">
              <a:buNone/>
            </a:pPr>
            <a:br/>
            <a:br/>
            <a:endParaRPr/>
          </a:p>
        </p:txBody>
      </p:sp>
      <p:sp>
        <p:nvSpPr>
          <p:cNvPr id="4" name="Date Placeholder 3"/>
          <p:cNvSpPr>
            <a:spLocks noGrp="1"/>
          </p:cNvSpPr>
          <p:nvPr>
            <p:ph type="dt" sz="half" idx="10"/>
          </p:nvPr>
        </p:nvSpPr>
        <p:spPr/>
        <p:txBody>
          <a:bodyPr/>
          <a:lstStyle/>
          <a:p>
            <a:pPr marL="0" lvl="0" indent="0">
              <a:buNone/>
            </a:pPr>
            <a:r>
              <a:t>2025-10-14 14:09:32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Boolean (Logical Data)</a:t>
            </a:r>
          </a:p>
        </p:txBody>
      </p:sp>
      <p:sp>
        <p:nvSpPr>
          <p:cNvPr id="3" name="Content Placeholder 2"/>
          <p:cNvSpPr>
            <a:spLocks noGrp="1"/>
          </p:cNvSpPr>
          <p:nvPr>
            <p:ph idx="1"/>
          </p:nvPr>
        </p:nvSpPr>
        <p:spPr/>
        <p:txBody>
          <a:bodyPr/>
          <a:lstStyle/>
          <a:p>
            <a:pPr lvl="0"/>
            <a:r>
              <a:rPr>
                <a:latin typeface="Courier"/>
              </a:rPr>
              <a:t>boolean</a:t>
            </a:r>
            <a:r>
              <a:t> data are generally referred to as </a:t>
            </a:r>
            <a:r>
              <a:rPr>
                <a:latin typeface="Courier"/>
              </a:rPr>
              <a:t>logical</a:t>
            </a:r>
          </a:p>
          <a:p>
            <a:pPr lvl="0" indent="0">
              <a:buNone/>
            </a:pPr>
            <a:r>
              <a:rPr>
                <a:latin typeface="Courier"/>
              </a:rPr>
              <a:t>myBool </a:t>
            </a:r>
            <a:r>
              <a:rPr>
                <a:solidFill>
                  <a:srgbClr val="007020"/>
                </a:solidFill>
                <a:latin typeface="Courier"/>
              </a:rPr>
              <a:t>&lt;-</a:t>
            </a:r>
            <a:r>
              <a:rPr>
                <a:latin typeface="Courier"/>
              </a:rPr>
              <a:t> </a:t>
            </a:r>
            <a:r>
              <a:rPr>
                <a:solidFill>
                  <a:srgbClr val="880000"/>
                </a:solidFill>
                <a:latin typeface="Courier"/>
              </a:rPr>
              <a:t>TRUE</a:t>
            </a:r>
            <a:r>
              <a:rPr>
                <a:latin typeface="Courier"/>
              </a:rPr>
              <a:t> </a:t>
            </a:r>
            <a:r>
              <a:rPr i="1">
                <a:solidFill>
                  <a:srgbClr val="60A0B0"/>
                </a:solidFill>
                <a:latin typeface="Courier"/>
              </a:rPr>
              <a:t># this is camel case</a:t>
            </a:r>
            <a:br/>
            <a:r>
              <a:rPr>
                <a:solidFill>
                  <a:srgbClr val="06287E"/>
                </a:solidFill>
                <a:latin typeface="Courier"/>
              </a:rPr>
              <a:t>typeof</a:t>
            </a:r>
            <a:r>
              <a:rPr>
                <a:latin typeface="Courier"/>
              </a:rPr>
              <a:t>(myBool)</a:t>
            </a:r>
          </a:p>
          <a:p>
            <a:pPr lvl="0" indent="0">
              <a:buNone/>
            </a:pPr>
            <a:r>
              <a:rPr>
                <a:latin typeface="Courier"/>
              </a:rPr>
              <a:t>## [1] "logical"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Numeric (Double)</a:t>
            </a:r>
          </a:p>
        </p:txBody>
      </p:sp>
      <p:sp>
        <p:nvSpPr>
          <p:cNvPr id="3" name="Content Placeholder 2"/>
          <p:cNvSpPr>
            <a:spLocks noGrp="1"/>
          </p:cNvSpPr>
          <p:nvPr>
            <p:ph idx="1"/>
          </p:nvPr>
        </p:nvSpPr>
        <p:spPr/>
        <p:txBody>
          <a:bodyPr/>
          <a:lstStyle/>
          <a:p>
            <a:pPr lvl="0"/>
            <a:r>
              <a:rPr>
                <a:latin typeface="Courier"/>
              </a:rPr>
              <a:t>numeric</a:t>
            </a:r>
            <a:r>
              <a:t> data are subdivided into </a:t>
            </a:r>
            <a:r>
              <a:rPr>
                <a:latin typeface="Courier"/>
              </a:rPr>
              <a:t>double</a:t>
            </a:r>
            <a:r>
              <a:t> and </a:t>
            </a:r>
            <a:r>
              <a:rPr>
                <a:latin typeface="Courier"/>
              </a:rPr>
              <a:t>integer</a:t>
            </a:r>
            <a:r>
              <a:t>; the difference is generally of little significance, as R manages the distinctions for you, but be wary if you’re dealing with particularly large numbers</a:t>
            </a:r>
          </a:p>
          <a:p>
            <a:pPr lvl="0" indent="0">
              <a:buNone/>
            </a:pPr>
            <a:r>
              <a:rPr>
                <a:latin typeface="Courier"/>
              </a:rPr>
              <a:t>myDouble </a:t>
            </a:r>
            <a:r>
              <a:rPr>
                <a:solidFill>
                  <a:srgbClr val="007020"/>
                </a:solidFill>
                <a:latin typeface="Courier"/>
              </a:rPr>
              <a:t>&lt;-</a:t>
            </a:r>
            <a:r>
              <a:rPr>
                <a:latin typeface="Courier"/>
              </a:rPr>
              <a:t> </a:t>
            </a:r>
            <a:r>
              <a:rPr>
                <a:solidFill>
                  <a:srgbClr val="40A070"/>
                </a:solidFill>
                <a:latin typeface="Courier"/>
              </a:rPr>
              <a:t>10.5</a:t>
            </a:r>
            <a:br/>
            <a:r>
              <a:rPr>
                <a:solidFill>
                  <a:srgbClr val="06287E"/>
                </a:solidFill>
                <a:latin typeface="Courier"/>
              </a:rPr>
              <a:t>typeof</a:t>
            </a:r>
            <a:r>
              <a:rPr>
                <a:latin typeface="Courier"/>
              </a:rPr>
              <a:t>(myDouble)</a:t>
            </a:r>
          </a:p>
          <a:p>
            <a:pPr lvl="0" indent="0">
              <a:buNone/>
            </a:pPr>
            <a:r>
              <a:rPr>
                <a:latin typeface="Courier"/>
              </a:rPr>
              <a:t>## [1] "double"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Numeric (Integer)</a:t>
            </a:r>
          </a:p>
        </p:txBody>
      </p:sp>
      <p:sp>
        <p:nvSpPr>
          <p:cNvPr id="3" name="Content Placeholder 2"/>
          <p:cNvSpPr>
            <a:spLocks noGrp="1"/>
          </p:cNvSpPr>
          <p:nvPr>
            <p:ph idx="1"/>
          </p:nvPr>
        </p:nvSpPr>
        <p:spPr/>
        <p:txBody>
          <a:bodyPr/>
          <a:lstStyle/>
          <a:p>
            <a:pPr lvl="0" indent="0">
              <a:buNone/>
            </a:pPr>
            <a:r>
              <a:rPr>
                <a:latin typeface="Courier"/>
              </a:rPr>
              <a:t>myInteger </a:t>
            </a:r>
            <a:r>
              <a:rPr>
                <a:solidFill>
                  <a:srgbClr val="007020"/>
                </a:solidFill>
                <a:latin typeface="Courier"/>
              </a:rPr>
              <a:t>&lt;-</a:t>
            </a:r>
            <a:r>
              <a:rPr>
                <a:latin typeface="Courier"/>
              </a:rPr>
              <a:t> 10L</a:t>
            </a:r>
            <a:br/>
            <a:r>
              <a:rPr>
                <a:solidFill>
                  <a:srgbClr val="06287E"/>
                </a:solidFill>
                <a:latin typeface="Courier"/>
              </a:rPr>
              <a:t>typeof</a:t>
            </a:r>
            <a:r>
              <a:rPr>
                <a:latin typeface="Courier"/>
              </a:rPr>
              <a:t>(myInteger)</a:t>
            </a:r>
          </a:p>
          <a:p>
            <a:pPr lvl="0" indent="0">
              <a:buNone/>
            </a:pPr>
            <a:r>
              <a:rPr>
                <a:latin typeface="Courier"/>
              </a:rPr>
              <a:t>## [1] "integer"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Characters</a:t>
            </a:r>
          </a:p>
        </p:txBody>
      </p:sp>
      <p:sp>
        <p:nvSpPr>
          <p:cNvPr id="3" name="Content Placeholder 2"/>
          <p:cNvSpPr>
            <a:spLocks noGrp="1"/>
          </p:cNvSpPr>
          <p:nvPr>
            <p:ph idx="1"/>
          </p:nvPr>
        </p:nvSpPr>
        <p:spPr/>
        <p:txBody>
          <a:bodyPr/>
          <a:lstStyle/>
          <a:p>
            <a:pPr lvl="0"/>
            <a:r>
              <a:rPr>
                <a:latin typeface="Courier"/>
              </a:rPr>
              <a:t>character</a:t>
            </a:r>
            <a:r>
              <a:t> data always needs to be wrapped in single or double quotations.</a:t>
            </a:r>
          </a:p>
          <a:p>
            <a:pPr lvl="0" indent="0">
              <a:buNone/>
            </a:pPr>
            <a:r>
              <a:rPr>
                <a:latin typeface="Courier"/>
              </a:rPr>
              <a:t>myChar </a:t>
            </a:r>
            <a:r>
              <a:rPr>
                <a:solidFill>
                  <a:srgbClr val="007020"/>
                </a:solidFill>
                <a:latin typeface="Courier"/>
              </a:rPr>
              <a:t>&lt;-</a:t>
            </a:r>
            <a:r>
              <a:rPr>
                <a:latin typeface="Courier"/>
              </a:rPr>
              <a:t> </a:t>
            </a:r>
            <a:r>
              <a:rPr>
                <a:solidFill>
                  <a:srgbClr val="4070A0"/>
                </a:solidFill>
                <a:latin typeface="Courier"/>
              </a:rPr>
              <a:t>"a"</a:t>
            </a:r>
            <a:r>
              <a:rPr>
                <a:latin typeface="Courier"/>
              </a:rPr>
              <a:t> </a:t>
            </a:r>
            <a:r>
              <a:rPr i="1">
                <a:solidFill>
                  <a:srgbClr val="60A0B0"/>
                </a:solidFill>
                <a:latin typeface="Courier"/>
              </a:rPr>
              <a:t># Note that R does not distinguish between '' and "" but the use has to match</a:t>
            </a:r>
            <a:br/>
            <a:r>
              <a:rPr>
                <a:solidFill>
                  <a:srgbClr val="06287E"/>
                </a:solidFill>
                <a:latin typeface="Courier"/>
              </a:rPr>
              <a:t>typeof</a:t>
            </a:r>
            <a:r>
              <a:rPr>
                <a:latin typeface="Courier"/>
              </a:rPr>
              <a:t>(myChar)</a:t>
            </a:r>
          </a:p>
          <a:p>
            <a:pPr lvl="0" indent="0">
              <a:buNone/>
            </a:pPr>
            <a:r>
              <a:rPr>
                <a:latin typeface="Courier"/>
              </a:rPr>
              <a:t>## [1] "character"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Complex</a:t>
            </a:r>
          </a:p>
        </p:txBody>
      </p:sp>
      <p:sp>
        <p:nvSpPr>
          <p:cNvPr id="3" name="Content Placeholder 2"/>
          <p:cNvSpPr>
            <a:spLocks noGrp="1"/>
          </p:cNvSpPr>
          <p:nvPr>
            <p:ph idx="1"/>
          </p:nvPr>
        </p:nvSpPr>
        <p:spPr/>
        <p:txBody>
          <a:bodyPr/>
          <a:lstStyle/>
          <a:p>
            <a:pPr lvl="0" indent="0">
              <a:buNone/>
            </a:pPr>
            <a:r>
              <a:rPr>
                <a:latin typeface="Courier"/>
              </a:rPr>
              <a:t>myComplexNum </a:t>
            </a:r>
            <a:r>
              <a:rPr>
                <a:solidFill>
                  <a:srgbClr val="007020"/>
                </a:solidFill>
                <a:latin typeface="Courier"/>
              </a:rPr>
              <a:t>&lt;-</a:t>
            </a:r>
            <a:r>
              <a:rPr>
                <a:latin typeface="Courier"/>
              </a:rPr>
              <a:t> </a:t>
            </a:r>
            <a:r>
              <a:rPr>
                <a:solidFill>
                  <a:srgbClr val="40A070"/>
                </a:solidFill>
                <a:latin typeface="Courier"/>
              </a:rPr>
              <a:t>9</a:t>
            </a:r>
            <a:r>
              <a:rPr>
                <a:latin typeface="Courier"/>
              </a:rPr>
              <a:t> </a:t>
            </a:r>
            <a:r>
              <a:rPr>
                <a:solidFill>
                  <a:srgbClr val="4070A0"/>
                </a:solidFill>
                <a:latin typeface="Courier"/>
              </a:rPr>
              <a:t>+</a:t>
            </a:r>
            <a:r>
              <a:rPr>
                <a:latin typeface="Courier"/>
              </a:rPr>
              <a:t> 3i</a:t>
            </a:r>
            <a:br/>
            <a:r>
              <a:rPr>
                <a:solidFill>
                  <a:srgbClr val="06287E"/>
                </a:solidFill>
                <a:latin typeface="Courier"/>
              </a:rPr>
              <a:t>typeof</a:t>
            </a:r>
            <a:r>
              <a:rPr>
                <a:latin typeface="Courier"/>
              </a:rPr>
              <a:t>(myComplexNum)</a:t>
            </a:r>
          </a:p>
          <a:p>
            <a:pPr lvl="0" indent="0">
              <a:buNone/>
            </a:pPr>
            <a:r>
              <a:rPr>
                <a:latin typeface="Courier"/>
              </a:rPr>
              <a:t>## [1] "complex"</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Structures</a:t>
            </a:r>
          </a:p>
        </p:txBody>
      </p:sp>
      <p:sp>
        <p:nvSpPr>
          <p:cNvPr id="3" name="Content Placeholder 2"/>
          <p:cNvSpPr>
            <a:spLocks noGrp="1"/>
          </p:cNvSpPr>
          <p:nvPr>
            <p:ph idx="1"/>
          </p:nvPr>
        </p:nvSpPr>
        <p:spPr/>
        <p:txBody>
          <a:bodyPr/>
          <a:lstStyle/>
          <a:p>
            <a:pPr marL="0" lvl="0" indent="0">
              <a:buNone/>
            </a:pPr>
            <a:r>
              <a:t>Data structures are ways to hold multiple pieces of data together in a meaningful way. R has four convenient ways of storing multiple pieces of data: vectors, matrices, data frames, and lists.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Vectors</a:t>
            </a:r>
          </a:p>
        </p:txBody>
      </p:sp>
      <p:sp>
        <p:nvSpPr>
          <p:cNvPr id="3" name="Content Placeholder 2"/>
          <p:cNvSpPr>
            <a:spLocks noGrp="1"/>
          </p:cNvSpPr>
          <p:nvPr>
            <p:ph idx="1"/>
          </p:nvPr>
        </p:nvSpPr>
        <p:spPr/>
        <p:txBody>
          <a:bodyPr/>
          <a:lstStyle/>
          <a:p>
            <a:pPr lvl="0" indent="0">
              <a:buNone/>
            </a:pPr>
            <a:r>
              <a:rPr i="1">
                <a:solidFill>
                  <a:srgbClr val="60A0B0"/>
                </a:solidFill>
                <a:latin typeface="Courier"/>
              </a:rPr>
              <a:t># numeric vector</a:t>
            </a:r>
            <a:br/>
            <a:r>
              <a:rPr>
                <a:solidFill>
                  <a:srgbClr val="06287E"/>
                </a:solidFill>
                <a:latin typeface="Courier"/>
              </a:rPr>
              <a:t>c</a:t>
            </a:r>
            <a:r>
              <a:rPr>
                <a:latin typeface="Courier"/>
              </a:rPr>
              <a:t>(</a:t>
            </a:r>
            <a:r>
              <a:rPr>
                <a:solidFill>
                  <a:srgbClr val="40A070"/>
                </a:solidFill>
                <a:latin typeface="Courier"/>
              </a:rPr>
              <a:t>1</a:t>
            </a:r>
            <a:r>
              <a:rPr>
                <a:solidFill>
                  <a:srgbClr val="4070A0"/>
                </a:solidFill>
                <a:latin typeface="Courier"/>
              </a:rPr>
              <a:t>:</a:t>
            </a:r>
            <a:r>
              <a:rPr>
                <a:solidFill>
                  <a:srgbClr val="40A070"/>
                </a:solidFill>
                <a:latin typeface="Courier"/>
              </a:rPr>
              <a:t>10</a:t>
            </a:r>
            <a:r>
              <a:rPr>
                <a:latin typeface="Courier"/>
              </a:rPr>
              <a:t>)</a:t>
            </a:r>
          </a:p>
          <a:p>
            <a:pPr lvl="0" indent="0">
              <a:buNone/>
            </a:pPr>
            <a:r>
              <a:rPr>
                <a:latin typeface="Courier"/>
              </a:rPr>
              <a:t>##  [1]  1  2  3  4  5  6  7  8  9 10</a:t>
            </a:r>
          </a:p>
          <a:p>
            <a:pPr lvl="0" indent="0">
              <a:buNone/>
            </a:pPr>
            <a:r>
              <a:rPr i="1">
                <a:solidFill>
                  <a:srgbClr val="60A0B0"/>
                </a:solidFill>
                <a:latin typeface="Courier"/>
              </a:rPr>
              <a:t># character vector</a:t>
            </a:r>
            <a:br/>
            <a:r>
              <a:rPr>
                <a:solidFill>
                  <a:srgbClr val="06287E"/>
                </a:solidFill>
                <a:latin typeface="Courier"/>
              </a:rPr>
              <a:t>c</a:t>
            </a:r>
            <a:r>
              <a:rPr>
                <a:latin typeface="Courier"/>
              </a:rPr>
              <a:t>(</a:t>
            </a:r>
            <a:r>
              <a:rPr>
                <a:solidFill>
                  <a:srgbClr val="4070A0"/>
                </a:solidFill>
                <a:latin typeface="Courier"/>
              </a:rPr>
              <a:t>"a"</a:t>
            </a:r>
            <a:r>
              <a:rPr>
                <a:latin typeface="Courier"/>
              </a:rPr>
              <a:t>, </a:t>
            </a:r>
            <a:r>
              <a:rPr>
                <a:solidFill>
                  <a:srgbClr val="4070A0"/>
                </a:solidFill>
                <a:latin typeface="Courier"/>
              </a:rPr>
              <a:t>"b"</a:t>
            </a:r>
            <a:r>
              <a:rPr>
                <a:latin typeface="Courier"/>
              </a:rPr>
              <a:t>, </a:t>
            </a:r>
            <a:r>
              <a:rPr>
                <a:solidFill>
                  <a:srgbClr val="4070A0"/>
                </a:solidFill>
                <a:latin typeface="Courier"/>
              </a:rPr>
              <a:t>"c"</a:t>
            </a:r>
            <a:r>
              <a:rPr>
                <a:latin typeface="Courier"/>
              </a:rPr>
              <a:t>)</a:t>
            </a:r>
          </a:p>
          <a:p>
            <a:pPr lvl="0" indent="0">
              <a:buNone/>
            </a:pPr>
            <a:r>
              <a:rPr>
                <a:latin typeface="Courier"/>
              </a:rPr>
              <a:t>## [1] "a" "b" "c"</a:t>
            </a:r>
          </a:p>
          <a:p>
            <a:pPr lvl="0" indent="0">
              <a:buNone/>
            </a:pPr>
            <a:r>
              <a:rPr i="1">
                <a:solidFill>
                  <a:srgbClr val="60A0B0"/>
                </a:solidFill>
                <a:latin typeface="Courier"/>
              </a:rPr>
              <a:t># logical vector</a:t>
            </a:r>
            <a:br/>
            <a:r>
              <a:rPr>
                <a:solidFill>
                  <a:srgbClr val="06287E"/>
                </a:solidFill>
                <a:latin typeface="Courier"/>
              </a:rPr>
              <a:t>c</a:t>
            </a:r>
            <a:r>
              <a:rPr>
                <a:latin typeface="Courier"/>
              </a:rPr>
              <a:t>(</a:t>
            </a:r>
            <a:r>
              <a:rPr>
                <a:solidFill>
                  <a:srgbClr val="880000"/>
                </a:solidFill>
                <a:latin typeface="Courier"/>
              </a:rPr>
              <a:t>TRUE</a:t>
            </a:r>
            <a:r>
              <a:rPr>
                <a:latin typeface="Courier"/>
              </a:rPr>
              <a:t>, </a:t>
            </a:r>
            <a:r>
              <a:rPr>
                <a:solidFill>
                  <a:srgbClr val="880000"/>
                </a:solidFill>
                <a:latin typeface="Courier"/>
              </a:rPr>
              <a:t>TRUE</a:t>
            </a:r>
            <a:r>
              <a:rPr>
                <a:latin typeface="Courier"/>
              </a:rPr>
              <a:t>, </a:t>
            </a:r>
            <a:r>
              <a:rPr>
                <a:solidFill>
                  <a:srgbClr val="880000"/>
                </a:solidFill>
                <a:latin typeface="Courier"/>
              </a:rPr>
              <a:t>FALSE</a:t>
            </a:r>
            <a:r>
              <a:rPr>
                <a:latin typeface="Courier"/>
              </a:rPr>
              <a:t>)</a:t>
            </a:r>
          </a:p>
          <a:p>
            <a:pPr lvl="0" indent="0">
              <a:buNone/>
            </a:pPr>
            <a:r>
              <a:rPr>
                <a:latin typeface="Courier"/>
              </a:rPr>
              <a:t>## [1]  TRUE  TRUE FALSE</a:t>
            </a:r>
          </a:p>
          <a:p>
            <a:pPr lvl="0" indent="0">
              <a:buNone/>
            </a:pPr>
            <a:r>
              <a:rPr i="1">
                <a:solidFill>
                  <a:srgbClr val="60A0B0"/>
                </a:solidFill>
                <a:latin typeface="Courier"/>
              </a:rPr>
              <a:t># note that vectors do not allow you to mix types</a:t>
            </a:r>
            <a:br/>
            <a:r>
              <a:rPr i="1">
                <a:solidFill>
                  <a:srgbClr val="60A0B0"/>
                </a:solidFill>
                <a:latin typeface="Courier"/>
              </a:rPr>
              <a:t># c(TRUE, 10) # this will convert TRUE to 1</a:t>
            </a:r>
            <a:br/>
            <a:r>
              <a:rPr i="1">
                <a:solidFill>
                  <a:srgbClr val="60A0B0"/>
                </a:solidFill>
                <a:latin typeface="Courier"/>
              </a:rPr>
              <a:t># c(TRUE, "10") # this will convert TRUE to "TRUE"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Matrices</a:t>
            </a:r>
          </a:p>
        </p:txBody>
      </p:sp>
      <p:sp>
        <p:nvSpPr>
          <p:cNvPr id="3" name="Content Placeholder 2"/>
          <p:cNvSpPr>
            <a:spLocks noGrp="1"/>
          </p:cNvSpPr>
          <p:nvPr>
            <p:ph idx="1"/>
          </p:nvPr>
        </p:nvSpPr>
        <p:spPr/>
        <p:txBody>
          <a:bodyPr/>
          <a:lstStyle/>
          <a:p>
            <a:pPr lvl="0" indent="0">
              <a:buNone/>
            </a:pPr>
            <a:r>
              <a:rPr>
                <a:solidFill>
                  <a:srgbClr val="06287E"/>
                </a:solidFill>
                <a:latin typeface="Courier"/>
              </a:rPr>
              <a:t>matrix</a:t>
            </a:r>
            <a:r>
              <a:rPr>
                <a:latin typeface="Courier"/>
              </a:rPr>
              <a:t>(</a:t>
            </a:r>
            <a:r>
              <a:rPr>
                <a:solidFill>
                  <a:srgbClr val="40A070"/>
                </a:solidFill>
                <a:latin typeface="Courier"/>
              </a:rPr>
              <a:t>1</a:t>
            </a:r>
            <a:r>
              <a:rPr>
                <a:solidFill>
                  <a:srgbClr val="4070A0"/>
                </a:solidFill>
                <a:latin typeface="Courier"/>
              </a:rPr>
              <a:t>:</a:t>
            </a:r>
            <a:r>
              <a:rPr>
                <a:solidFill>
                  <a:srgbClr val="40A070"/>
                </a:solidFill>
                <a:latin typeface="Courier"/>
              </a:rPr>
              <a:t>10</a:t>
            </a:r>
            <a:r>
              <a:rPr>
                <a:latin typeface="Courier"/>
              </a:rPr>
              <a:t>, </a:t>
            </a:r>
            <a:r>
              <a:rPr>
                <a:solidFill>
                  <a:srgbClr val="7D9029"/>
                </a:solidFill>
                <a:latin typeface="Courier"/>
              </a:rPr>
              <a:t>nrow =</a:t>
            </a:r>
            <a:r>
              <a:rPr>
                <a:latin typeface="Courier"/>
              </a:rPr>
              <a:t> </a:t>
            </a:r>
            <a:r>
              <a:rPr>
                <a:solidFill>
                  <a:srgbClr val="40A070"/>
                </a:solidFill>
                <a:latin typeface="Courier"/>
              </a:rPr>
              <a:t>2</a:t>
            </a:r>
            <a:r>
              <a:rPr>
                <a:latin typeface="Courier"/>
              </a:rPr>
              <a:t>)</a:t>
            </a:r>
          </a:p>
          <a:p>
            <a:pPr lvl="0" indent="0">
              <a:buNone/>
            </a:pPr>
            <a:r>
              <a:rPr>
                <a:latin typeface="Courier"/>
              </a:rPr>
              <a:t>##      [,1] [,2] [,3] [,4] [,5]
## [1,]    1    3    5    7    9
## [2,]    2    4    6    8   10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frames</a:t>
            </a:r>
          </a:p>
        </p:txBody>
      </p:sp>
      <p:sp>
        <p:nvSpPr>
          <p:cNvPr id="3" name="Content Placeholder 2"/>
          <p:cNvSpPr>
            <a:spLocks noGrp="1"/>
          </p:cNvSpPr>
          <p:nvPr>
            <p:ph idx="1"/>
          </p:nvPr>
        </p:nvSpPr>
        <p:spPr/>
        <p:txBody>
          <a:bodyPr/>
          <a:lstStyle/>
          <a:p>
            <a:pPr lvl="0" indent="0">
              <a:buNone/>
            </a:pPr>
            <a:r>
              <a:rPr>
                <a:solidFill>
                  <a:srgbClr val="06287E"/>
                </a:solidFill>
                <a:latin typeface="Courier"/>
              </a:rPr>
              <a:t>data.frame</a:t>
            </a:r>
            <a:r>
              <a:rPr>
                <a:latin typeface="Courier"/>
              </a:rPr>
              <a:t>(</a:t>
            </a:r>
            <a:r>
              <a:rPr>
                <a:solidFill>
                  <a:srgbClr val="7D9029"/>
                </a:solidFill>
                <a:latin typeface="Courier"/>
              </a:rPr>
              <a:t>letter =</a:t>
            </a:r>
            <a:r>
              <a:rPr>
                <a:latin typeface="Courier"/>
              </a:rPr>
              <a:t> letters[</a:t>
            </a:r>
            <a:r>
              <a:rPr>
                <a:solidFill>
                  <a:srgbClr val="40A070"/>
                </a:solidFill>
                <a:latin typeface="Courier"/>
              </a:rPr>
              <a:t>1</a:t>
            </a:r>
            <a:r>
              <a:rPr>
                <a:solidFill>
                  <a:srgbClr val="4070A0"/>
                </a:solidFill>
                <a:latin typeface="Courier"/>
              </a:rPr>
              <a:t>:</a:t>
            </a:r>
            <a:r>
              <a:rPr>
                <a:solidFill>
                  <a:srgbClr val="40A070"/>
                </a:solidFill>
                <a:latin typeface="Courier"/>
              </a:rPr>
              <a:t>5</a:t>
            </a:r>
            <a:r>
              <a:rPr>
                <a:latin typeface="Courier"/>
              </a:rPr>
              <a:t>],</a:t>
            </a:r>
            <a:br/>
            <a:r>
              <a:rPr>
                <a:latin typeface="Courier"/>
              </a:rPr>
              <a:t>           </a:t>
            </a:r>
            <a:r>
              <a:rPr>
                <a:solidFill>
                  <a:srgbClr val="7D9029"/>
                </a:solidFill>
                <a:latin typeface="Courier"/>
              </a:rPr>
              <a:t>nol =</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5</a:t>
            </a:r>
            <a:r>
              <a:rPr>
                <a:latin typeface="Courier"/>
              </a:rPr>
              <a:t>) </a:t>
            </a:r>
            <a:r>
              <a:rPr i="1">
                <a:solidFill>
                  <a:srgbClr val="60A0B0"/>
                </a:solidFill>
                <a:latin typeface="Courier"/>
              </a:rPr>
              <a:t># nol mean number of letter</a:t>
            </a:r>
          </a:p>
          <a:p>
            <a:pPr lvl="0" indent="0">
              <a:buNone/>
            </a:pPr>
            <a:r>
              <a:rPr>
                <a:latin typeface="Courier"/>
              </a:rPr>
              <a:t>##   letter nol
## 1      a   1
## 2      b   2
## 3      c   3
## 4      d   4
## 5      e   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Lists</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list</a:t>
            </a:r>
            <a:r>
              <a:rPr>
                <a:latin typeface="Courier"/>
              </a:rPr>
              <a:t>(</a:t>
            </a:r>
            <a:r>
              <a:rPr>
                <a:solidFill>
                  <a:srgbClr val="7D9029"/>
                </a:solidFill>
                <a:latin typeface="Courier"/>
              </a:rPr>
              <a:t>item_1 =</a:t>
            </a:r>
            <a:r>
              <a:rPr>
                <a:latin typeface="Courier"/>
              </a:rPr>
              <a:t> myAlphabet,</a:t>
            </a:r>
            <a:br/>
            <a:r>
              <a:rPr>
                <a:latin typeface="Courier"/>
              </a:rPr>
              <a:t>     </a:t>
            </a:r>
            <a:r>
              <a:rPr>
                <a:solidFill>
                  <a:srgbClr val="7D9029"/>
                </a:solidFill>
                <a:latin typeface="Courier"/>
              </a:rPr>
              <a:t>item_2 =</a:t>
            </a:r>
            <a:r>
              <a:rPr>
                <a:latin typeface="Courier"/>
              </a:rPr>
              <a:t> </a:t>
            </a:r>
            <a:r>
              <a:rPr>
                <a:solidFill>
                  <a:srgbClr val="06287E"/>
                </a:solidFill>
                <a:latin typeface="Courier"/>
              </a:rPr>
              <a:t>c</a:t>
            </a:r>
            <a:r>
              <a:rPr>
                <a:latin typeface="Courier"/>
              </a:rPr>
              <a:t>(</a:t>
            </a:r>
            <a:r>
              <a:rPr>
                <a:solidFill>
                  <a:srgbClr val="40A070"/>
                </a:solidFill>
                <a:latin typeface="Courier"/>
              </a:rPr>
              <a:t>1</a:t>
            </a:r>
            <a:r>
              <a:rPr>
                <a:solidFill>
                  <a:srgbClr val="4070A0"/>
                </a:solidFill>
                <a:latin typeface="Courier"/>
              </a:rPr>
              <a:t>:</a:t>
            </a:r>
            <a:r>
              <a:rPr>
                <a:solidFill>
                  <a:srgbClr val="40A070"/>
                </a:solidFill>
                <a:latin typeface="Courier"/>
              </a:rPr>
              <a:t>3</a:t>
            </a:r>
            <a:r>
              <a:rPr>
                <a:latin typeface="Courier"/>
              </a:rPr>
              <a:t>))</a:t>
            </a:r>
          </a:p>
          <a:p>
            <a:pPr lvl="0" indent="0">
              <a:buNone/>
            </a:pPr>
            <a:r>
              <a:rPr>
                <a:latin typeface="Courier"/>
              </a:rPr>
              <a:t>## $item_1
## [1] "a" "b" "c" "d" "e"
## 
## $item_2
## [1] 1 2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2286000"/>
          </a:xfrm>
        </p:spPr>
        <p:txBody>
          <a:bodyPr/>
          <a:lstStyle/>
          <a:p>
            <a:pPr marL="0" lvl="0" indent="0">
              <a:buNone/>
            </a:pPr>
            <a:r>
              <a:t>RStudio</a:t>
            </a:r>
          </a:p>
        </p:txBody>
      </p:sp>
      <p:pic>
        <p:nvPicPr>
          <p:cNvPr id="3" name="Picture 1" descr="../docs/assets/images/rstudio.png"/>
          <p:cNvPicPr>
            <a:picLocks noGrp="1" noChangeAspect="1"/>
          </p:cNvPicPr>
          <p:nvPr/>
        </p:nvPicPr>
        <p:blipFill>
          <a:blip r:embed="rId3"/>
          <a:stretch>
            <a:fillRect/>
          </a:stretch>
        </p:blipFill>
        <p:spPr bwMode="auto">
          <a:xfrm>
            <a:off x="4800600" y="1638300"/>
            <a:ext cx="6489700" cy="3429000"/>
          </a:xfrm>
          <a:prstGeom prst="rect">
            <a:avLst/>
          </a:prstGeom>
          <a:noFill/>
          <a:ln w="9525">
            <a:noFill/>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Arrays</a:t>
            </a:r>
          </a:p>
        </p:txBody>
      </p:sp>
      <p:sp>
        <p:nvSpPr>
          <p:cNvPr id="3" name="Content Placeholder 2"/>
          <p:cNvSpPr>
            <a:spLocks noGrp="1"/>
          </p:cNvSpPr>
          <p:nvPr>
            <p:ph idx="1"/>
          </p:nvPr>
        </p:nvSpPr>
        <p:spPr/>
        <p:txBody>
          <a:bodyPr/>
          <a:lstStyle/>
          <a:p>
            <a:pPr lvl="0" indent="0">
              <a:buNone/>
            </a:pPr>
            <a:r>
              <a:rPr>
                <a:solidFill>
                  <a:srgbClr val="06287E"/>
                </a:solidFill>
                <a:latin typeface="Courier"/>
              </a:rPr>
              <a:t>array</a:t>
            </a:r>
            <a:r>
              <a:rPr>
                <a:latin typeface="Courier"/>
              </a:rPr>
              <a:t>(</a:t>
            </a:r>
            <a:r>
              <a:rPr>
                <a:solidFill>
                  <a:srgbClr val="06287E"/>
                </a:solidFill>
                <a:latin typeface="Courier"/>
              </a:rPr>
              <a:t>c</a:t>
            </a:r>
            <a:r>
              <a:rPr>
                <a:latin typeface="Courier"/>
              </a:rPr>
              <a:t>(</a:t>
            </a:r>
            <a:r>
              <a:rPr>
                <a:solidFill>
                  <a:srgbClr val="40A070"/>
                </a:solidFill>
                <a:latin typeface="Courier"/>
              </a:rPr>
              <a:t>1</a:t>
            </a:r>
            <a:r>
              <a:rPr>
                <a:latin typeface="Courier"/>
              </a:rPr>
              <a:t>, </a:t>
            </a:r>
            <a:r>
              <a:rPr>
                <a:solidFill>
                  <a:srgbClr val="40A070"/>
                </a:solidFill>
                <a:latin typeface="Courier"/>
              </a:rPr>
              <a:t>2</a:t>
            </a:r>
            <a:r>
              <a:rPr>
                <a:latin typeface="Courier"/>
              </a:rPr>
              <a:t>, </a:t>
            </a:r>
            <a:r>
              <a:rPr>
                <a:solidFill>
                  <a:srgbClr val="40A070"/>
                </a:solidFill>
                <a:latin typeface="Courier"/>
              </a:rPr>
              <a:t>3</a:t>
            </a:r>
            <a:r>
              <a:rPr>
                <a:latin typeface="Courier"/>
              </a:rPr>
              <a:t>, </a:t>
            </a:r>
            <a:r>
              <a:rPr>
                <a:solidFill>
                  <a:srgbClr val="40A070"/>
                </a:solidFill>
                <a:latin typeface="Courier"/>
              </a:rPr>
              <a:t>4</a:t>
            </a:r>
            <a:r>
              <a:rPr>
                <a:latin typeface="Courier"/>
              </a:rPr>
              <a:t>), </a:t>
            </a:r>
            <a:r>
              <a:rPr>
                <a:solidFill>
                  <a:srgbClr val="7D9029"/>
                </a:solidFill>
                <a:latin typeface="Courier"/>
              </a:rPr>
              <a:t>dim =</a:t>
            </a:r>
            <a:r>
              <a:rPr>
                <a:latin typeface="Courier"/>
              </a:rPr>
              <a:t> </a:t>
            </a:r>
            <a:r>
              <a:rPr>
                <a:solidFill>
                  <a:srgbClr val="06287E"/>
                </a:solidFill>
                <a:latin typeface="Courier"/>
              </a:rPr>
              <a:t>c</a:t>
            </a:r>
            <a:r>
              <a:rPr>
                <a:latin typeface="Courier"/>
              </a:rPr>
              <a:t>(</a:t>
            </a:r>
            <a:r>
              <a:rPr>
                <a:solidFill>
                  <a:srgbClr val="40A070"/>
                </a:solidFill>
                <a:latin typeface="Courier"/>
              </a:rPr>
              <a:t>1</a:t>
            </a:r>
            <a:r>
              <a:rPr>
                <a:latin typeface="Courier"/>
              </a:rPr>
              <a:t>, </a:t>
            </a:r>
            <a:r>
              <a:rPr>
                <a:solidFill>
                  <a:srgbClr val="40A070"/>
                </a:solidFill>
                <a:latin typeface="Courier"/>
              </a:rPr>
              <a:t>2</a:t>
            </a:r>
            <a:r>
              <a:rPr>
                <a:latin typeface="Courier"/>
              </a:rPr>
              <a:t>, </a:t>
            </a:r>
            <a:r>
              <a:rPr>
                <a:solidFill>
                  <a:srgbClr val="40A070"/>
                </a:solidFill>
                <a:latin typeface="Courier"/>
              </a:rPr>
              <a:t>2</a:t>
            </a:r>
            <a:r>
              <a:rPr>
                <a:latin typeface="Courier"/>
              </a:rPr>
              <a:t>))</a:t>
            </a:r>
          </a:p>
          <a:p>
            <a:pPr lvl="0" indent="0">
              <a:buNone/>
            </a:pPr>
            <a:r>
              <a:rPr>
                <a:latin typeface="Courier"/>
              </a:rPr>
              <a:t>## , , 1
## 
##      [,1] [,2]
## [1,]    1    2
## 
## , , 2
## 
##      [,1] [,2]
## [1,]    3    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Identifying Data Structures</a:t>
            </a:r>
          </a:p>
        </p:txBody>
      </p:sp>
      <p:sp>
        <p:nvSpPr>
          <p:cNvPr id="3" name="Content Placeholder 2"/>
          <p:cNvSpPr>
            <a:spLocks noGrp="1"/>
          </p:cNvSpPr>
          <p:nvPr>
            <p:ph idx="1"/>
          </p:nvPr>
        </p:nvSpPr>
        <p:spPr/>
        <p:txBody>
          <a:bodyPr/>
          <a:lstStyle/>
          <a:p>
            <a:pPr lvl="0" indent="0">
              <a:buNone/>
            </a:pPr>
            <a:r>
              <a:rPr dirty="0">
                <a:solidFill>
                  <a:srgbClr val="06287E"/>
                </a:solidFill>
                <a:latin typeface="Courier"/>
              </a:rPr>
              <a:t>class</a:t>
            </a:r>
            <a:r>
              <a:rPr dirty="0">
                <a:latin typeface="Courier"/>
              </a:rPr>
              <a:t>(</a:t>
            </a:r>
            <a:r>
              <a:rPr dirty="0">
                <a:solidFill>
                  <a:srgbClr val="06287E"/>
                </a:solidFill>
                <a:latin typeface="Courier"/>
              </a:rPr>
              <a:t>c</a:t>
            </a:r>
            <a:r>
              <a:rPr dirty="0">
                <a:latin typeface="Courier"/>
              </a:rPr>
              <a:t>(</a:t>
            </a:r>
            <a:r>
              <a:rPr dirty="0">
                <a:solidFill>
                  <a:srgbClr val="40A070"/>
                </a:solidFill>
                <a:latin typeface="Courier"/>
              </a:rPr>
              <a:t>1</a:t>
            </a:r>
            <a:r>
              <a:rPr dirty="0">
                <a:solidFill>
                  <a:srgbClr val="4070A0"/>
                </a:solidFill>
                <a:latin typeface="Courier"/>
              </a:rPr>
              <a:t>:</a:t>
            </a:r>
            <a:r>
              <a:rPr dirty="0">
                <a:solidFill>
                  <a:srgbClr val="40A070"/>
                </a:solidFill>
                <a:latin typeface="Courier"/>
              </a:rPr>
              <a:t>10</a:t>
            </a:r>
            <a:r>
              <a:rPr dirty="0">
                <a:latin typeface="Courier"/>
              </a:rPr>
              <a:t>))</a:t>
            </a:r>
          </a:p>
          <a:p>
            <a:pPr lvl="0" indent="0">
              <a:buNone/>
            </a:pPr>
            <a:r>
              <a:rPr dirty="0">
                <a:latin typeface="Courier"/>
              </a:rPr>
              <a:t>## [1] "integer"</a:t>
            </a:r>
          </a:p>
          <a:p>
            <a:pPr lvl="0" indent="0">
              <a:buNone/>
            </a:pPr>
            <a:r>
              <a:rPr dirty="0">
                <a:solidFill>
                  <a:srgbClr val="06287E"/>
                </a:solidFill>
                <a:latin typeface="Courier"/>
              </a:rPr>
              <a:t>class</a:t>
            </a:r>
            <a:r>
              <a:rPr dirty="0">
                <a:latin typeface="Courier"/>
              </a:rPr>
              <a:t>(</a:t>
            </a:r>
            <a:r>
              <a:rPr dirty="0">
                <a:solidFill>
                  <a:srgbClr val="06287E"/>
                </a:solidFill>
                <a:latin typeface="Courier"/>
              </a:rPr>
              <a:t>matrix</a:t>
            </a:r>
            <a:r>
              <a:rPr dirty="0">
                <a:latin typeface="Courier"/>
              </a:rPr>
              <a:t>(</a:t>
            </a:r>
            <a:r>
              <a:rPr dirty="0">
                <a:solidFill>
                  <a:srgbClr val="40A070"/>
                </a:solidFill>
                <a:latin typeface="Courier"/>
              </a:rPr>
              <a:t>1</a:t>
            </a:r>
            <a:r>
              <a:rPr dirty="0">
                <a:solidFill>
                  <a:srgbClr val="4070A0"/>
                </a:solidFill>
                <a:latin typeface="Courier"/>
              </a:rPr>
              <a:t>:</a:t>
            </a:r>
            <a:r>
              <a:rPr dirty="0">
                <a:solidFill>
                  <a:srgbClr val="40A070"/>
                </a:solidFill>
                <a:latin typeface="Courier"/>
              </a:rPr>
              <a:t>10</a:t>
            </a:r>
            <a:r>
              <a:rPr dirty="0">
                <a:latin typeface="Courier"/>
              </a:rPr>
              <a:t>, </a:t>
            </a:r>
            <a:r>
              <a:rPr dirty="0" err="1">
                <a:solidFill>
                  <a:srgbClr val="7D9029"/>
                </a:solidFill>
                <a:latin typeface="Courier"/>
              </a:rPr>
              <a:t>ncol</a:t>
            </a:r>
            <a:r>
              <a:rPr dirty="0">
                <a:solidFill>
                  <a:srgbClr val="7D9029"/>
                </a:solidFill>
                <a:latin typeface="Courier"/>
              </a:rPr>
              <a:t> =</a:t>
            </a:r>
            <a:r>
              <a:rPr dirty="0">
                <a:latin typeface="Courier"/>
              </a:rPr>
              <a:t> </a:t>
            </a:r>
            <a:r>
              <a:rPr dirty="0">
                <a:solidFill>
                  <a:srgbClr val="40A070"/>
                </a:solidFill>
                <a:latin typeface="Courier"/>
              </a:rPr>
              <a:t>2</a:t>
            </a:r>
            <a:r>
              <a:rPr dirty="0">
                <a:latin typeface="Courier"/>
              </a:rPr>
              <a:t>))</a:t>
            </a:r>
          </a:p>
          <a:p>
            <a:pPr lvl="0" indent="0">
              <a:buNone/>
            </a:pPr>
            <a:r>
              <a:rPr dirty="0">
                <a:latin typeface="Courier"/>
              </a:rPr>
              <a:t>## [1] "matrix" "array"</a:t>
            </a:r>
          </a:p>
          <a:p>
            <a:pPr lvl="0" indent="0">
              <a:buNone/>
            </a:pPr>
            <a:r>
              <a:rPr dirty="0">
                <a:solidFill>
                  <a:srgbClr val="06287E"/>
                </a:solidFill>
                <a:latin typeface="Courier"/>
              </a:rPr>
              <a:t>class</a:t>
            </a:r>
            <a:r>
              <a:rPr dirty="0">
                <a:latin typeface="Courier"/>
              </a:rPr>
              <a:t>(</a:t>
            </a:r>
            <a:r>
              <a:rPr dirty="0" err="1">
                <a:solidFill>
                  <a:srgbClr val="06287E"/>
                </a:solidFill>
                <a:latin typeface="Courier"/>
              </a:rPr>
              <a:t>data.frame</a:t>
            </a:r>
            <a:r>
              <a:rPr dirty="0">
                <a:latin typeface="Courier"/>
              </a:rPr>
              <a:t>(</a:t>
            </a:r>
            <a:r>
              <a:rPr dirty="0">
                <a:solidFill>
                  <a:srgbClr val="7D9029"/>
                </a:solidFill>
                <a:latin typeface="Courier"/>
              </a:rPr>
              <a:t>var_1 =</a:t>
            </a:r>
            <a:r>
              <a:rPr dirty="0">
                <a:latin typeface="Courier"/>
              </a:rPr>
              <a:t> letters,</a:t>
            </a:r>
            <a:r>
              <a:rPr dirty="0">
                <a:solidFill>
                  <a:srgbClr val="7D9029"/>
                </a:solidFill>
                <a:latin typeface="Courier"/>
              </a:rPr>
              <a:t>var_2 =</a:t>
            </a:r>
            <a:r>
              <a:rPr dirty="0">
                <a:latin typeface="Courier"/>
              </a:rPr>
              <a:t> </a:t>
            </a:r>
            <a:r>
              <a:rPr dirty="0">
                <a:solidFill>
                  <a:srgbClr val="40A070"/>
                </a:solidFill>
                <a:latin typeface="Courier"/>
              </a:rPr>
              <a:t>1</a:t>
            </a:r>
            <a:r>
              <a:rPr dirty="0">
                <a:solidFill>
                  <a:srgbClr val="4070A0"/>
                </a:solidFill>
                <a:latin typeface="Courier"/>
              </a:rPr>
              <a:t>:</a:t>
            </a:r>
            <a:r>
              <a:rPr dirty="0">
                <a:solidFill>
                  <a:srgbClr val="40A070"/>
                </a:solidFill>
                <a:latin typeface="Courier"/>
              </a:rPr>
              <a:t>26</a:t>
            </a:r>
            <a:r>
              <a:rPr dirty="0">
                <a:latin typeface="Courier"/>
              </a:rPr>
              <a:t>))</a:t>
            </a:r>
          </a:p>
          <a:p>
            <a:pPr lvl="0" indent="0">
              <a:buNone/>
            </a:pPr>
            <a:r>
              <a:rPr dirty="0">
                <a:latin typeface="Courier"/>
              </a:rPr>
              <a:t>## [1] "</a:t>
            </a:r>
            <a:r>
              <a:rPr dirty="0" err="1">
                <a:latin typeface="Courier"/>
              </a:rPr>
              <a:t>data.frame</a:t>
            </a:r>
            <a:r>
              <a:rPr dirty="0">
                <a:latin typeface="Courier"/>
              </a:rPr>
              <a:t>"</a:t>
            </a:r>
          </a:p>
          <a:p>
            <a:pPr lvl="0" indent="0">
              <a:buNone/>
            </a:pPr>
            <a:r>
              <a:rPr dirty="0">
                <a:solidFill>
                  <a:srgbClr val="06287E"/>
                </a:solidFill>
                <a:latin typeface="Courier"/>
              </a:rPr>
              <a:t>class</a:t>
            </a:r>
            <a:r>
              <a:rPr dirty="0">
                <a:latin typeface="Courier"/>
              </a:rPr>
              <a:t>(</a:t>
            </a:r>
            <a:r>
              <a:rPr dirty="0">
                <a:solidFill>
                  <a:srgbClr val="06287E"/>
                </a:solidFill>
                <a:latin typeface="Courier"/>
              </a:rPr>
              <a:t>list</a:t>
            </a:r>
            <a:r>
              <a:rPr dirty="0">
                <a:latin typeface="Courier"/>
              </a:rPr>
              <a:t>(</a:t>
            </a:r>
            <a:r>
              <a:rPr dirty="0">
                <a:solidFill>
                  <a:srgbClr val="7D9029"/>
                </a:solidFill>
                <a:latin typeface="Courier"/>
              </a:rPr>
              <a:t>item_1 =</a:t>
            </a:r>
            <a:r>
              <a:rPr dirty="0">
                <a:latin typeface="Courier"/>
              </a:rPr>
              <a:t> letters,</a:t>
            </a:r>
            <a:r>
              <a:rPr dirty="0">
                <a:solidFill>
                  <a:srgbClr val="7D9029"/>
                </a:solidFill>
                <a:latin typeface="Courier"/>
              </a:rPr>
              <a:t>item_2 =</a:t>
            </a:r>
            <a:r>
              <a:rPr dirty="0">
                <a:latin typeface="Courier"/>
              </a:rPr>
              <a:t> </a:t>
            </a:r>
            <a:r>
              <a:rPr dirty="0">
                <a:solidFill>
                  <a:srgbClr val="40A070"/>
                </a:solidFill>
                <a:latin typeface="Courier"/>
              </a:rPr>
              <a:t>1</a:t>
            </a:r>
            <a:r>
              <a:rPr dirty="0">
                <a:solidFill>
                  <a:srgbClr val="4070A0"/>
                </a:solidFill>
                <a:latin typeface="Courier"/>
              </a:rPr>
              <a:t>:</a:t>
            </a:r>
            <a:r>
              <a:rPr dirty="0">
                <a:solidFill>
                  <a:srgbClr val="40A070"/>
                </a:solidFill>
                <a:latin typeface="Courier"/>
              </a:rPr>
              <a:t>10</a:t>
            </a:r>
            <a:r>
              <a:rPr dirty="0">
                <a:latin typeface="Courier"/>
              </a:rPr>
              <a:t>,</a:t>
            </a:r>
            <a:r>
              <a:rPr dirty="0">
                <a:solidFill>
                  <a:srgbClr val="7D9029"/>
                </a:solidFill>
                <a:latin typeface="Courier"/>
              </a:rPr>
              <a:t>item_3 =</a:t>
            </a:r>
            <a:r>
              <a:rPr dirty="0">
                <a:latin typeface="Courier"/>
              </a:rPr>
              <a:t> </a:t>
            </a:r>
            <a:r>
              <a:rPr dirty="0">
                <a:solidFill>
                  <a:srgbClr val="06287E"/>
                </a:solidFill>
                <a:latin typeface="Courier"/>
              </a:rPr>
              <a:t>c</a:t>
            </a:r>
            <a:r>
              <a:rPr dirty="0">
                <a:latin typeface="Courier"/>
              </a:rPr>
              <a:t>(</a:t>
            </a:r>
            <a:r>
              <a:rPr dirty="0">
                <a:solidFill>
                  <a:srgbClr val="880000"/>
                </a:solidFill>
                <a:latin typeface="Courier"/>
              </a:rPr>
              <a:t>TRUE</a:t>
            </a:r>
            <a:r>
              <a:rPr dirty="0">
                <a:latin typeface="Courier"/>
              </a:rPr>
              <a:t>, </a:t>
            </a:r>
            <a:r>
              <a:rPr dirty="0">
                <a:solidFill>
                  <a:srgbClr val="880000"/>
                </a:solidFill>
                <a:latin typeface="Courier"/>
              </a:rPr>
              <a:t>FALSE</a:t>
            </a:r>
            <a:r>
              <a:rPr dirty="0">
                <a:latin typeface="Courier"/>
              </a:rPr>
              <a:t>)))</a:t>
            </a:r>
          </a:p>
          <a:p>
            <a:pPr lvl="0" indent="0">
              <a:buNone/>
            </a:pPr>
            <a:r>
              <a:rPr dirty="0">
                <a:latin typeface="Courier"/>
              </a:rPr>
              <a:t>## [1] "list"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Getting Help</a:t>
            </a:r>
          </a:p>
        </p:txBody>
      </p:sp>
      <p:sp>
        <p:nvSpPr>
          <p:cNvPr id="3" name="Content Placeholder 2"/>
          <p:cNvSpPr>
            <a:spLocks noGrp="1"/>
          </p:cNvSpPr>
          <p:nvPr>
            <p:ph idx="1"/>
          </p:nvPr>
        </p:nvSpPr>
        <p:spPr/>
        <p:txBody>
          <a:bodyPr/>
          <a:lstStyle/>
          <a:p>
            <a:pPr lvl="0"/>
            <a:r>
              <a:t>The </a:t>
            </a:r>
            <a:r>
              <a:rPr>
                <a:latin typeface="Courier"/>
              </a:rPr>
              <a:t>learnr</a:t>
            </a:r>
            <a:r>
              <a:t> package is a resource for learning how to navigate R!</a:t>
            </a:r>
          </a:p>
          <a:p>
            <a:pPr lvl="0" indent="0">
              <a:buNone/>
            </a:pPr>
            <a:r>
              <a:rPr>
                <a:latin typeface="Courier"/>
              </a:rPr>
              <a:t>?</a:t>
            </a:r>
            <a:r>
              <a:rPr>
                <a:solidFill>
                  <a:srgbClr val="06287E"/>
                </a:solidFill>
                <a:latin typeface="Courier"/>
              </a:rPr>
              <a:t>sqrt</a:t>
            </a:r>
            <a:r>
              <a:rPr>
                <a:latin typeface="Courier"/>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lstStyle/>
          <a:p>
            <a:pPr lvl="0"/>
            <a:r>
              <a:t>aRrgh: a newcomer’s (angry) guide to R, by Tim Smith and Kevin Ushey - </a:t>
            </a:r>
            <a:r>
              <a:rPr>
                <a:hlinkClick r:id="rId2"/>
              </a:rPr>
              <a:t>http://arrgh.tim-smith.us/</a:t>
            </a:r>
          </a:p>
          <a:p>
            <a:pPr lvl="0"/>
            <a:r>
              <a:t>YaRrr! The Pirate’s Guide to R, by Nathaniel D. Phillips - </a:t>
            </a:r>
            <a:r>
              <a:rPr>
                <a:hlinkClick r:id="rId3"/>
              </a:rPr>
              <a:t>https://bookdown.org/ndphillips/YaRrr/</a:t>
            </a:r>
          </a:p>
          <a:p>
            <a:pPr lvl="0"/>
            <a:r>
              <a:t>R for Graduate Students, by Wendy Huynh. - </a:t>
            </a:r>
            <a:r>
              <a:rPr>
                <a:hlinkClick r:id="rId4"/>
              </a:rPr>
              <a:t>https://bookdown.org/yih_huynh/Guide-to-R-Book/</a:t>
            </a:r>
          </a:p>
          <a:p>
            <a:pPr lvl="0"/>
            <a:r>
              <a:t>Advanced R, by Hadley Wickham - </a:t>
            </a:r>
            <a:r>
              <a:rPr>
                <a:hlinkClick r:id="rId5"/>
              </a:rPr>
              <a:t>http://adv-r.had.co.nz/Introduction.html</a:t>
            </a:r>
          </a:p>
          <a:p>
            <a:pPr marL="0" lvl="0" indent="0">
              <a:buNone/>
            </a:pPr>
            <a:r>
              <a:t>And through the library, the </a:t>
            </a:r>
            <a:r>
              <a:rPr>
                <a:hlinkClick r:id="rId6"/>
              </a:rPr>
              <a:t>O’Reilly platform</a:t>
            </a:r>
            <a:r>
              <a:t> hosts a plethora of titles related to R.</a:t>
            </a:r>
          </a:p>
          <a:p>
            <a:pPr lvl="0"/>
            <a:r>
              <a:rPr>
                <a:hlinkClick r:id="rId7"/>
              </a:rPr>
              <a:t>https://www.w3schools.com/r/r_data_types.asp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Installing packages</a:t>
            </a:r>
          </a:p>
        </p:txBody>
      </p:sp>
      <p:sp>
        <p:nvSpPr>
          <p:cNvPr id="3" name="Content Placeholder 2"/>
          <p:cNvSpPr>
            <a:spLocks noGrp="1"/>
          </p:cNvSpPr>
          <p:nvPr>
            <p:ph idx="1"/>
          </p:nvPr>
        </p:nvSpPr>
        <p:spPr/>
        <p:txBody>
          <a:bodyPr/>
          <a:lstStyle/>
          <a:p>
            <a:pPr lvl="0" indent="0">
              <a:buNone/>
            </a:pPr>
            <a:r>
              <a:rPr i="1">
                <a:solidFill>
                  <a:srgbClr val="60A0B0"/>
                </a:solidFill>
                <a:latin typeface="Courier"/>
              </a:rPr>
              <a:t># install.packages("dplyr") # This call installs a package </a:t>
            </a:r>
            <a:br/>
            <a:r>
              <a:rPr i="1">
                <a:solidFill>
                  <a:srgbClr val="60A0B0"/>
                </a:solidFill>
                <a:latin typeface="Courier"/>
              </a:rPr>
              <a:t># library(dplyr) # This loads a package</a:t>
            </a:r>
            <a:br/>
            <a:r>
              <a:rPr i="1">
                <a:solidFill>
                  <a:srgbClr val="60A0B0"/>
                </a:solidFill>
                <a:latin typeface="Courier"/>
              </a:rPr>
              <a:t># devtools packages</a:t>
            </a:r>
            <a:br/>
            <a:r>
              <a:rPr i="1">
                <a:solidFill>
                  <a:srgbClr val="60A0B0"/>
                </a:solidFill>
                <a:latin typeface="Courier"/>
              </a:rPr>
              <a:t># install.packages("devtools")</a:t>
            </a:r>
            <a:br/>
            <a:r>
              <a:rPr i="1">
                <a:solidFill>
                  <a:srgbClr val="60A0B0"/>
                </a:solidFill>
                <a:latin typeface="Courier"/>
              </a:rPr>
              <a:t># install_github("username/repositoryname")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Simple Math</a:t>
            </a:r>
          </a:p>
        </p:txBody>
      </p:sp>
      <p:sp>
        <p:nvSpPr>
          <p:cNvPr id="3" name="Content Placeholder 2"/>
          <p:cNvSpPr>
            <a:spLocks noGrp="1"/>
          </p:cNvSpPr>
          <p:nvPr>
            <p:ph idx="1"/>
          </p:nvPr>
        </p:nvSpPr>
        <p:spPr/>
        <p:txBody>
          <a:bodyPr/>
          <a:lstStyle/>
          <a:p>
            <a:pPr lvl="0" indent="0">
              <a:buNone/>
            </a:pPr>
            <a:r>
              <a:rPr>
                <a:solidFill>
                  <a:srgbClr val="40A070"/>
                </a:solidFill>
                <a:latin typeface="Courier"/>
              </a:rPr>
              <a:t>2</a:t>
            </a:r>
            <a:r>
              <a:rPr>
                <a:latin typeface="Courier"/>
              </a:rPr>
              <a:t> </a:t>
            </a:r>
            <a:r>
              <a:rPr>
                <a:solidFill>
                  <a:srgbClr val="4070A0"/>
                </a:solidFill>
                <a:latin typeface="Courier"/>
              </a:rPr>
              <a:t>+</a:t>
            </a:r>
            <a:r>
              <a:rPr>
                <a:latin typeface="Courier"/>
              </a:rPr>
              <a:t> </a:t>
            </a:r>
            <a:r>
              <a:rPr>
                <a:solidFill>
                  <a:srgbClr val="40A070"/>
                </a:solidFill>
                <a:latin typeface="Courier"/>
              </a:rPr>
              <a:t>2</a:t>
            </a:r>
            <a:r>
              <a:rPr>
                <a:latin typeface="Courier"/>
              </a:rPr>
              <a:t> </a:t>
            </a:r>
            <a:r>
              <a:rPr i="1">
                <a:solidFill>
                  <a:srgbClr val="60A0B0"/>
                </a:solidFill>
                <a:latin typeface="Courier"/>
              </a:rPr>
              <a:t># add</a:t>
            </a:r>
          </a:p>
          <a:p>
            <a:pPr lvl="0" indent="0">
              <a:buNone/>
            </a:pPr>
            <a:r>
              <a:rPr>
                <a:latin typeface="Courier"/>
              </a:rPr>
              <a:t>## [1] 4</a:t>
            </a:r>
          </a:p>
          <a:p>
            <a:pPr lvl="0" indent="0">
              <a:buNone/>
            </a:pPr>
            <a:r>
              <a:rPr>
                <a:solidFill>
                  <a:srgbClr val="40A070"/>
                </a:solidFill>
                <a:latin typeface="Courier"/>
              </a:rPr>
              <a:t>3</a:t>
            </a:r>
            <a:r>
              <a:rPr>
                <a:latin typeface="Courier"/>
              </a:rPr>
              <a:t> </a:t>
            </a:r>
            <a:r>
              <a:rPr>
                <a:solidFill>
                  <a:srgbClr val="4070A0"/>
                </a:solidFill>
                <a:latin typeface="Courier"/>
              </a:rPr>
              <a:t>-</a:t>
            </a:r>
            <a:r>
              <a:rPr>
                <a:latin typeface="Courier"/>
              </a:rPr>
              <a:t> </a:t>
            </a:r>
            <a:r>
              <a:rPr>
                <a:solidFill>
                  <a:srgbClr val="40A070"/>
                </a:solidFill>
                <a:latin typeface="Courier"/>
              </a:rPr>
              <a:t>2</a:t>
            </a:r>
            <a:r>
              <a:rPr>
                <a:latin typeface="Courier"/>
              </a:rPr>
              <a:t> </a:t>
            </a:r>
            <a:r>
              <a:rPr i="1">
                <a:solidFill>
                  <a:srgbClr val="60A0B0"/>
                </a:solidFill>
                <a:latin typeface="Courier"/>
              </a:rPr>
              <a:t># subtract</a:t>
            </a:r>
          </a:p>
          <a:p>
            <a:pPr lvl="0" indent="0">
              <a:buNone/>
            </a:pPr>
            <a:r>
              <a:rPr>
                <a:latin typeface="Courier"/>
              </a:rPr>
              <a:t>## [1] 1</a:t>
            </a:r>
          </a:p>
          <a:p>
            <a:pPr lvl="0" indent="0">
              <a:buNone/>
            </a:pPr>
            <a:r>
              <a:rPr>
                <a:solidFill>
                  <a:srgbClr val="40A070"/>
                </a:solidFill>
                <a:latin typeface="Courier"/>
              </a:rPr>
              <a:t>3</a:t>
            </a:r>
            <a:r>
              <a:rPr>
                <a:latin typeface="Courier"/>
              </a:rPr>
              <a:t> </a:t>
            </a:r>
            <a:r>
              <a:rPr>
                <a:solidFill>
                  <a:srgbClr val="4070A0"/>
                </a:solidFill>
                <a:latin typeface="Courier"/>
              </a:rPr>
              <a:t>*</a:t>
            </a:r>
            <a:r>
              <a:rPr>
                <a:latin typeface="Courier"/>
              </a:rPr>
              <a:t> </a:t>
            </a:r>
            <a:r>
              <a:rPr>
                <a:solidFill>
                  <a:srgbClr val="40A070"/>
                </a:solidFill>
                <a:latin typeface="Courier"/>
              </a:rPr>
              <a:t>3</a:t>
            </a:r>
            <a:r>
              <a:rPr>
                <a:latin typeface="Courier"/>
              </a:rPr>
              <a:t> </a:t>
            </a:r>
            <a:r>
              <a:rPr i="1">
                <a:solidFill>
                  <a:srgbClr val="60A0B0"/>
                </a:solidFill>
                <a:latin typeface="Courier"/>
              </a:rPr>
              <a:t># multiply</a:t>
            </a:r>
          </a:p>
          <a:p>
            <a:pPr lvl="0" indent="0">
              <a:buNone/>
            </a:pPr>
            <a:r>
              <a:rPr>
                <a:latin typeface="Courier"/>
              </a:rPr>
              <a:t>## [1] 9</a:t>
            </a:r>
          </a:p>
          <a:p>
            <a:pPr lvl="0" indent="0">
              <a:buNone/>
            </a:pPr>
            <a:r>
              <a:rPr>
                <a:solidFill>
                  <a:srgbClr val="40A070"/>
                </a:solidFill>
                <a:latin typeface="Courier"/>
              </a:rPr>
              <a:t>4</a:t>
            </a:r>
            <a:r>
              <a:rPr>
                <a:latin typeface="Courier"/>
              </a:rPr>
              <a:t> </a:t>
            </a:r>
            <a:r>
              <a:rPr>
                <a:solidFill>
                  <a:srgbClr val="4070A0"/>
                </a:solidFill>
                <a:latin typeface="Courier"/>
              </a:rPr>
              <a:t>/</a:t>
            </a:r>
            <a:r>
              <a:rPr>
                <a:latin typeface="Courier"/>
              </a:rPr>
              <a:t> </a:t>
            </a:r>
            <a:r>
              <a:rPr>
                <a:solidFill>
                  <a:srgbClr val="40A070"/>
                </a:solidFill>
                <a:latin typeface="Courier"/>
              </a:rPr>
              <a:t>2</a:t>
            </a:r>
            <a:r>
              <a:rPr>
                <a:latin typeface="Courier"/>
              </a:rPr>
              <a:t> </a:t>
            </a:r>
            <a:r>
              <a:rPr i="1">
                <a:solidFill>
                  <a:srgbClr val="60A0B0"/>
                </a:solidFill>
                <a:latin typeface="Courier"/>
              </a:rPr>
              <a:t># division</a:t>
            </a:r>
          </a:p>
          <a:p>
            <a:pPr lvl="0" indent="0">
              <a:buNone/>
            </a:pPr>
            <a:r>
              <a:rPr>
                <a:latin typeface="Courier"/>
              </a:rPr>
              <a:t>## [1] 2</a:t>
            </a:r>
          </a:p>
          <a:p>
            <a:pPr lvl="0" indent="0">
              <a:buNone/>
            </a:pPr>
            <a:r>
              <a:rPr>
                <a:solidFill>
                  <a:srgbClr val="06287E"/>
                </a:solidFill>
                <a:latin typeface="Courier"/>
              </a:rPr>
              <a:t>sqrt</a:t>
            </a:r>
            <a:r>
              <a:rPr>
                <a:latin typeface="Courier"/>
              </a:rPr>
              <a:t>(</a:t>
            </a:r>
            <a:r>
              <a:rPr>
                <a:solidFill>
                  <a:srgbClr val="40A070"/>
                </a:solidFill>
                <a:latin typeface="Courier"/>
              </a:rPr>
              <a:t>9</a:t>
            </a:r>
            <a:r>
              <a:rPr>
                <a:latin typeface="Courier"/>
              </a:rPr>
              <a:t>) </a:t>
            </a:r>
            <a:r>
              <a:rPr i="1">
                <a:solidFill>
                  <a:srgbClr val="60A0B0"/>
                </a:solidFill>
                <a:latin typeface="Courier"/>
              </a:rPr>
              <a:t># square root</a:t>
            </a:r>
          </a:p>
          <a:p>
            <a:pPr lvl="0" indent="0">
              <a:buNone/>
            </a:pPr>
            <a:r>
              <a:rPr>
                <a:latin typeface="Courier"/>
              </a:rPr>
              <a:t>## [1]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Functions</a:t>
            </a:r>
          </a:p>
        </p:txBody>
      </p:sp>
      <p:sp>
        <p:nvSpPr>
          <p:cNvPr id="3" name="Content Placeholder 2"/>
          <p:cNvSpPr>
            <a:spLocks noGrp="1"/>
          </p:cNvSpPr>
          <p:nvPr>
            <p:ph idx="1"/>
          </p:nvPr>
        </p:nvSpPr>
        <p:spPr/>
        <p:txBody>
          <a:bodyPr/>
          <a:lstStyle/>
          <a:p>
            <a:pPr lvl="0" indent="0">
              <a:buNone/>
            </a:pPr>
            <a:r>
              <a:rPr i="1">
                <a:solidFill>
                  <a:srgbClr val="60A0B0"/>
                </a:solidFill>
                <a:latin typeface="Courier"/>
              </a:rPr>
              <a:t># c() is a common function for concatenating things together</a:t>
            </a:r>
            <a:br/>
            <a:r>
              <a:rPr>
                <a:solidFill>
                  <a:srgbClr val="06287E"/>
                </a:solidFill>
                <a:latin typeface="Courier"/>
              </a:rPr>
              <a:t>c</a:t>
            </a:r>
            <a:r>
              <a:rPr>
                <a:latin typeface="Courier"/>
              </a:rPr>
              <a:t>(</a:t>
            </a:r>
            <a:r>
              <a:rPr>
                <a:solidFill>
                  <a:srgbClr val="40A070"/>
                </a:solidFill>
                <a:latin typeface="Courier"/>
              </a:rPr>
              <a:t>1</a:t>
            </a:r>
            <a:r>
              <a:rPr>
                <a:solidFill>
                  <a:srgbClr val="4070A0"/>
                </a:solidFill>
                <a:latin typeface="Courier"/>
              </a:rPr>
              <a:t>:</a:t>
            </a:r>
            <a:r>
              <a:rPr>
                <a:solidFill>
                  <a:srgbClr val="40A070"/>
                </a:solidFill>
                <a:latin typeface="Courier"/>
              </a:rPr>
              <a:t>10</a:t>
            </a:r>
            <a:r>
              <a:rPr>
                <a:latin typeface="Courier"/>
              </a:rPr>
              <a:t>)</a:t>
            </a:r>
          </a:p>
          <a:p>
            <a:pPr lvl="0" indent="0">
              <a:buNone/>
            </a:pPr>
            <a:r>
              <a:rPr>
                <a:latin typeface="Courier"/>
              </a:rPr>
              <a:t>##  [1]  1  2  3  4  5  6  7  8  9 10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Variables</a:t>
            </a:r>
          </a:p>
        </p:txBody>
      </p:sp>
      <p:pic>
        <p:nvPicPr>
          <p:cNvPr id="3" name="Picture 1" descr="../docs/assets/images/box.jpeg"/>
          <p:cNvPicPr>
            <a:picLocks noGrp="1" noChangeAspect="1"/>
          </p:cNvPicPr>
          <p:nvPr/>
        </p:nvPicPr>
        <p:blipFill>
          <a:blip r:embed="rId2"/>
          <a:stretch>
            <a:fillRect/>
          </a:stretch>
        </p:blipFill>
        <p:spPr bwMode="auto">
          <a:xfrm>
            <a:off x="4114800" y="1841500"/>
            <a:ext cx="4013200" cy="40132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Variables Cont’d</a:t>
            </a:r>
          </a:p>
        </p:txBody>
      </p:sp>
      <p:sp>
        <p:nvSpPr>
          <p:cNvPr id="3" name="Content Placeholder 2"/>
          <p:cNvSpPr>
            <a:spLocks noGrp="1"/>
          </p:cNvSpPr>
          <p:nvPr>
            <p:ph idx="1"/>
          </p:nvPr>
        </p:nvSpPr>
        <p:spPr/>
        <p:txBody>
          <a:bodyPr/>
          <a:lstStyle/>
          <a:p>
            <a:pPr lvl="0" indent="0">
              <a:buNone/>
            </a:pPr>
            <a:r>
              <a:rPr i="1">
                <a:solidFill>
                  <a:srgbClr val="60A0B0"/>
                </a:solidFill>
                <a:latin typeface="Courier"/>
              </a:rPr>
              <a:t># You can then recall the values (object) associated with your variable...</a:t>
            </a:r>
            <a:br/>
            <a:r>
              <a:rPr>
                <a:latin typeface="Courier"/>
              </a:rPr>
              <a:t>my_variable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1</a:t>
            </a:r>
            <a:r>
              <a:rPr>
                <a:solidFill>
                  <a:srgbClr val="4070A0"/>
                </a:solidFill>
                <a:latin typeface="Courier"/>
              </a:rPr>
              <a:t>:</a:t>
            </a:r>
            <a:r>
              <a:rPr>
                <a:solidFill>
                  <a:srgbClr val="40A070"/>
                </a:solidFill>
                <a:latin typeface="Courier"/>
              </a:rPr>
              <a:t>10</a:t>
            </a:r>
            <a:r>
              <a:rPr>
                <a:latin typeface="Courier"/>
              </a:rPr>
              <a:t>)</a:t>
            </a:r>
            <a:br/>
            <a:r>
              <a:rPr>
                <a:latin typeface="Courier"/>
              </a:rPr>
              <a:t>myAlphabet </a:t>
            </a:r>
            <a:r>
              <a:rPr>
                <a:solidFill>
                  <a:srgbClr val="007020"/>
                </a:solidFill>
                <a:latin typeface="Courier"/>
              </a:rPr>
              <a:t>&lt;-</a:t>
            </a:r>
            <a:r>
              <a:rPr>
                <a:latin typeface="Courier"/>
              </a:rPr>
              <a:t> letters[</a:t>
            </a:r>
            <a:r>
              <a:rPr>
                <a:solidFill>
                  <a:srgbClr val="40A070"/>
                </a:solidFill>
                <a:latin typeface="Courier"/>
              </a:rPr>
              <a:t>1</a:t>
            </a:r>
            <a:r>
              <a:rPr>
                <a:solidFill>
                  <a:srgbClr val="4070A0"/>
                </a:solidFill>
                <a:latin typeface="Courier"/>
              </a:rPr>
              <a:t>:</a:t>
            </a:r>
            <a:r>
              <a:rPr>
                <a:solidFill>
                  <a:srgbClr val="40A070"/>
                </a:solidFill>
                <a:latin typeface="Courier"/>
              </a:rPr>
              <a:t>5</a:t>
            </a:r>
            <a:r>
              <a:rPr>
                <a:latin typeface="Courier"/>
              </a:rPr>
              <a:t>]</a:t>
            </a:r>
            <a:br/>
            <a:r>
              <a:rPr>
                <a:latin typeface="Courier"/>
              </a:rPr>
              <a:t>myNumbers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1</a:t>
            </a:r>
            <a:r>
              <a:rPr>
                <a:solidFill>
                  <a:srgbClr val="4070A0"/>
                </a:solidFill>
                <a:latin typeface="Courier"/>
              </a:rPr>
              <a:t>:</a:t>
            </a:r>
            <a:r>
              <a:rPr>
                <a:solidFill>
                  <a:srgbClr val="40A070"/>
                </a:solidFill>
                <a:latin typeface="Courier"/>
              </a:rPr>
              <a:t>5</a:t>
            </a:r>
            <a:r>
              <a:rPr>
                <a:latin typeface="Courier"/>
              </a:rPr>
              <a:t>)</a:t>
            </a:r>
            <a:br/>
            <a:r>
              <a:rPr i="1">
                <a:solidFill>
                  <a:srgbClr val="60A0B0"/>
                </a:solidFill>
                <a:latin typeface="Courier"/>
              </a:rPr>
              <a:t>#And plug it into functions, ie, do computations on it...</a:t>
            </a:r>
            <a:br/>
            <a:br/>
            <a:r>
              <a:rPr>
                <a:latin typeface="Courier"/>
              </a:rPr>
              <a:t>my_variable</a:t>
            </a:r>
          </a:p>
          <a:p>
            <a:pPr lvl="0" indent="0">
              <a:buNone/>
            </a:pPr>
            <a:r>
              <a:rPr>
                <a:latin typeface="Courier"/>
              </a:rPr>
              <a:t>##  [1]  1  2  3  4  5  6  7  8  9 10</a:t>
            </a:r>
          </a:p>
          <a:p>
            <a:pPr lvl="0" indent="0">
              <a:buNone/>
            </a:pPr>
            <a:r>
              <a:rPr>
                <a:latin typeface="Courier"/>
              </a:rPr>
              <a:t>my_variable </a:t>
            </a:r>
            <a:r>
              <a:rPr>
                <a:solidFill>
                  <a:srgbClr val="4070A0"/>
                </a:solidFill>
                <a:latin typeface="Courier"/>
              </a:rPr>
              <a:t>*</a:t>
            </a:r>
            <a:r>
              <a:rPr>
                <a:latin typeface="Courier"/>
              </a:rPr>
              <a:t> </a:t>
            </a:r>
            <a:r>
              <a:rPr>
                <a:solidFill>
                  <a:srgbClr val="40A070"/>
                </a:solidFill>
                <a:latin typeface="Courier"/>
              </a:rPr>
              <a:t>2</a:t>
            </a:r>
          </a:p>
          <a:p>
            <a:pPr lvl="0" indent="0">
              <a:buNone/>
            </a:pPr>
            <a:r>
              <a:rPr>
                <a:latin typeface="Courier"/>
              </a:rPr>
              <a:t>##  [1]  2  4  6  8 10 12 14 16 18 20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Naming variables</a:t>
            </a:r>
          </a:p>
        </p:txBody>
      </p:sp>
      <p:sp>
        <p:nvSpPr>
          <p:cNvPr id="3" name="Content Placeholder 2"/>
          <p:cNvSpPr>
            <a:spLocks noGrp="1"/>
          </p:cNvSpPr>
          <p:nvPr>
            <p:ph idx="1"/>
          </p:nvPr>
        </p:nvSpPr>
        <p:spPr/>
        <p:txBody>
          <a:bodyPr/>
          <a:lstStyle/>
          <a:p>
            <a:pPr lvl="0" indent="0">
              <a:buNone/>
            </a:pPr>
            <a:r>
              <a:rPr i="1">
                <a:solidFill>
                  <a:srgbClr val="60A0B0"/>
                </a:solidFill>
                <a:latin typeface="Courier"/>
              </a:rPr>
              <a:t># camel case</a:t>
            </a:r>
            <a:br/>
            <a:r>
              <a:rPr>
                <a:latin typeface="Courier"/>
              </a:rPr>
              <a:t>myNumber </a:t>
            </a:r>
            <a:r>
              <a:rPr>
                <a:solidFill>
                  <a:srgbClr val="007020"/>
                </a:solidFill>
                <a:latin typeface="Courier"/>
              </a:rPr>
              <a:t>&lt;-</a:t>
            </a:r>
            <a:r>
              <a:rPr>
                <a:latin typeface="Courier"/>
              </a:rPr>
              <a:t> </a:t>
            </a:r>
            <a:r>
              <a:rPr>
                <a:solidFill>
                  <a:srgbClr val="4070A0"/>
                </a:solidFill>
                <a:latin typeface="Courier"/>
              </a:rPr>
              <a:t>"Hello"</a:t>
            </a:r>
            <a:r>
              <a:rPr>
                <a:latin typeface="Courier"/>
              </a:rPr>
              <a:t> </a:t>
            </a:r>
            <a:r>
              <a:rPr i="1">
                <a:solidFill>
                  <a:srgbClr val="60A0B0"/>
                </a:solidFill>
                <a:latin typeface="Courier"/>
              </a:rPr>
              <a:t># bad naming</a:t>
            </a:r>
            <a:br/>
            <a:r>
              <a:rPr>
                <a:latin typeface="Courier"/>
              </a:rPr>
              <a:t>myNumber </a:t>
            </a:r>
            <a:r>
              <a:rPr>
                <a:solidFill>
                  <a:srgbClr val="007020"/>
                </a:solidFill>
                <a:latin typeface="Courier"/>
              </a:rPr>
              <a:t>&lt;-</a:t>
            </a:r>
            <a:r>
              <a:rPr>
                <a:latin typeface="Courier"/>
              </a:rPr>
              <a:t> </a:t>
            </a:r>
            <a:r>
              <a:rPr>
                <a:solidFill>
                  <a:srgbClr val="40A070"/>
                </a:solidFill>
                <a:latin typeface="Courier"/>
              </a:rPr>
              <a:t>10</a:t>
            </a:r>
            <a:r>
              <a:rPr>
                <a:latin typeface="Courier"/>
              </a:rPr>
              <a:t> </a:t>
            </a:r>
            <a:r>
              <a:rPr i="1">
                <a:solidFill>
                  <a:srgbClr val="60A0B0"/>
                </a:solidFill>
                <a:latin typeface="Courier"/>
              </a:rPr>
              <a:t># good naming</a:t>
            </a:r>
            <a:br/>
            <a:r>
              <a:rPr i="1">
                <a:solidFill>
                  <a:srgbClr val="60A0B0"/>
                </a:solidFill>
                <a:latin typeface="Courier"/>
              </a:rPr>
              <a:t># skeleton case</a:t>
            </a:r>
            <a:br/>
            <a:r>
              <a:rPr>
                <a:latin typeface="Courier"/>
              </a:rPr>
              <a:t>my_number </a:t>
            </a:r>
            <a:r>
              <a:rPr>
                <a:solidFill>
                  <a:srgbClr val="007020"/>
                </a:solidFill>
                <a:latin typeface="Courier"/>
              </a:rPr>
              <a:t>&lt;-</a:t>
            </a:r>
            <a:r>
              <a:rPr>
                <a:latin typeface="Courier"/>
              </a:rPr>
              <a:t> </a:t>
            </a:r>
            <a:r>
              <a:rPr>
                <a:solidFill>
                  <a:srgbClr val="40A070"/>
                </a:solidFill>
                <a:latin typeface="Courier"/>
              </a:rPr>
              <a:t>10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Types</a:t>
            </a:r>
          </a:p>
        </p:txBody>
      </p:sp>
      <p:sp>
        <p:nvSpPr>
          <p:cNvPr id="3" name="Content Placeholder 2"/>
          <p:cNvSpPr>
            <a:spLocks noGrp="1"/>
          </p:cNvSpPr>
          <p:nvPr>
            <p:ph idx="1"/>
          </p:nvPr>
        </p:nvSpPr>
        <p:spPr/>
        <p:txBody>
          <a:bodyPr/>
          <a:lstStyle/>
          <a:p>
            <a:pPr lvl="0"/>
            <a:r>
              <a:t>Note: The function </a:t>
            </a:r>
            <a:r>
              <a:rPr>
                <a:latin typeface="Courier"/>
              </a:rPr>
              <a:t>typeof()</a:t>
            </a:r>
            <a:r>
              <a:t>, will tell you what data type you have…</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2194</Words>
  <Application>Microsoft Office PowerPoint</Application>
  <PresentationFormat>Widescreen</PresentationFormat>
  <Paragraphs>141</Paragraphs>
  <Slides>23</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Calibri Light</vt:lpstr>
      <vt:lpstr>Courier</vt:lpstr>
      <vt:lpstr>Retrospect</vt:lpstr>
      <vt:lpstr>R: Fundamental Concepts with RStudio</vt:lpstr>
      <vt:lpstr>RStudio</vt:lpstr>
      <vt:lpstr>Installing packages</vt:lpstr>
      <vt:lpstr>Simple Math</vt:lpstr>
      <vt:lpstr>Functions</vt:lpstr>
      <vt:lpstr>Variables</vt:lpstr>
      <vt:lpstr>Variables Cont’d</vt:lpstr>
      <vt:lpstr>Naming variables</vt:lpstr>
      <vt:lpstr>Data Types</vt:lpstr>
      <vt:lpstr>Boolean (Logical Data)</vt:lpstr>
      <vt:lpstr>Numeric (Double)</vt:lpstr>
      <vt:lpstr>Numeric (Integer)</vt:lpstr>
      <vt:lpstr>Characters</vt:lpstr>
      <vt:lpstr>Complex</vt:lpstr>
      <vt:lpstr>Data Structures</vt:lpstr>
      <vt:lpstr>Vectors</vt:lpstr>
      <vt:lpstr>Matrices</vt:lpstr>
      <vt:lpstr>Data frames</vt:lpstr>
      <vt:lpstr>Lists</vt:lpstr>
      <vt:lpstr>Arrays</vt:lpstr>
      <vt:lpstr>Identifying Data Structures</vt:lpstr>
      <vt:lpstr>Getting Help</vt:lpstr>
      <vt:lpstr>References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Retrospect</Template>
  <TotalTime>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Calibri Light</vt:lpstr>
      <vt:lpstr>Retrospect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Fundamental Concepts with RStudio</dc:title>
  <dc:creator>Alexander Jack</dc:creator>
  <cp:keywords/>
  <cp:lastModifiedBy>jackx022@student.ubc.ca</cp:lastModifiedBy>
  <cp:revision>1</cp:revision>
  <dcterms:created xsi:type="dcterms:W3CDTF">2025-10-14T21:09:33Z</dcterms:created>
  <dcterms:modified xsi:type="dcterms:W3CDTF">2025-10-14T21:11:28Z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2025-10-14 14:09:32</vt:lpwstr>
  </property>
  <property fmtid="{D5CDD505-2E9C-101B-9397-08002B2CF9AE}" pid="3" name="name">
    <vt:lpwstr>Alex Jack</vt:lpwstr>
  </property>
  <property fmtid="{D5CDD505-2E9C-101B-9397-08002B2CF9AE}" pid="4" name="output">
    <vt:lpwstr/>
  </property>
</Properties>
</file>