
<file path=[Content_Types].xml><?xml version="1.0" encoding="utf-8"?>
<Types xmlns="http://schemas.openxmlformats.org/package/2006/content-types">
  <Default Extension="xml" ContentType="application/xml"/>
  <Default Extension="rels" ContentType="application/vnd.openxmlformats-package.relationships+xml"/>
  <Default Extension="gif" ContentType="image/gif"/>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4995"/>
    <p:restoredTop sz="94660"/>
  </p:normalViewPr>
  <p:slideViewPr>
    <p:cSldViewPr snapToGrid="0">
      <p:cViewPr>
        <p:scale>
          <a:sx d="100" n="75"/>
          <a:sy d="100" n="75"/>
        </p:scale>
        <p:origin x="36" y="3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 Id="rId26"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usually visualize our data as existing in distinct files that we can interact with. Google sheets, CSV, Excel files &amp;c. These consist of rows, columns, and cells. Well what happens when we import these files into R? What do we have to think about once we get there?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may also be a good idea to trim excess white space, which is not done by default… TRUE and FALSE can be denoted with either </a:t>
            </a:r>
            <a:r>
              <a:rPr>
                <a:latin typeface="Courier"/>
              </a:rPr>
              <a:t>T</a:t>
            </a:r>
            <a:r>
              <a:rPr/>
              <a:t> and </a:t>
            </a:r>
            <a:r>
              <a:rPr>
                <a:latin typeface="Courier"/>
              </a:rPr>
              <a:t>F</a:t>
            </a:r>
            <a:r>
              <a:rPr/>
              <a:t> or </a:t>
            </a:r>
            <a:r>
              <a:rPr>
                <a:latin typeface="Courier"/>
              </a:rPr>
              <a:t>TRUE</a:t>
            </a:r>
            <a:r>
              <a:rPr/>
              <a:t> and </a:t>
            </a:r>
            <a:r>
              <a:rPr>
                <a:latin typeface="Courier"/>
              </a:rPr>
              <a:t>FALSE</a:t>
            </a:r>
            <a:r>
              <a:rPr/>
              <a:t>. However, </a:t>
            </a:r>
            <a:r>
              <a:rPr>
                <a:latin typeface="Courier"/>
              </a:rPr>
              <a:t>T</a:t>
            </a:r>
            <a:r>
              <a:rPr/>
              <a:t> and </a:t>
            </a:r>
            <a:r>
              <a:rPr>
                <a:latin typeface="Courier"/>
              </a:rPr>
              <a:t>F</a:t>
            </a:r>
            <a:r>
              <a:rPr/>
              <a:t> as variable names can be overwritten to point to other objects, whereas </a:t>
            </a:r>
            <a:r>
              <a:rPr>
                <a:latin typeface="Courier"/>
              </a:rPr>
              <a:t>TRUE</a:t>
            </a:r>
            <a:r>
              <a:rPr/>
              <a:t> and </a:t>
            </a:r>
            <a:r>
              <a:rPr>
                <a:latin typeface="Courier"/>
              </a:rPr>
              <a:t>FALSE</a:t>
            </a:r>
            <a:r>
              <a:rPr/>
              <a:t> cannot. It is advisable to always use </a:t>
            </a:r>
            <a:r>
              <a:rPr>
                <a:latin typeface="Courier"/>
              </a:rPr>
              <a:t>TRUE</a:t>
            </a:r>
            <a:r>
              <a:rPr/>
              <a:t> and </a:t>
            </a:r>
            <a:r>
              <a:rPr>
                <a:latin typeface="Courier"/>
              </a:rPr>
              <a:t>FALSE</a:t>
            </a:r>
            <a:r>
              <a:rPr/>
              <a:t>.</a:t>
            </a:r>
          </a:p>
          <a:p>
            <a:pPr lvl="0" indent="0" marL="0">
              <a:buNone/>
            </a:pPr>
          </a:p>
          <a:p>
            <a:pPr lvl="0" indent="0" marL="0">
              <a:buNone/>
            </a:pPr>
            <a:r>
              <a:rPr/>
              <a:t>When importing data, it’s common to encounter inconsistencies — blank cells, placeholder codes like 99, or stray spaces in text columns.</a:t>
            </a:r>
          </a:p>
          <a:p>
            <a:pPr lvl="0" indent="0" marL="0">
              <a:buNone/>
            </a:pPr>
          </a:p>
          <a:p>
            <a:pPr lvl="0" indent="0" marL="0">
              <a:buNone/>
            </a:pPr>
            <a:r>
              <a:rPr/>
              <a:t>The na.strings argument lets you tell R what should count as missing. Similarly, strip.white = TRUE cleans up text columns automatically.</a:t>
            </a:r>
          </a:p>
          <a:p>
            <a:pPr lvl="0" indent="0" marL="0">
              <a:buNone/>
            </a:pPr>
          </a:p>
          <a:p>
            <a:pPr lvl="0" indent="0" marL="0">
              <a:buNone/>
            </a:pPr>
            <a:r>
              <a:rPr/>
              <a:t>Also, some files (especially machine-generated or exported from older systems) may lack a header row; header = FALSE helps handle those.</a:t>
            </a:r>
          </a:p>
          <a:p>
            <a:pPr lvl="0" indent="0" marL="0">
              <a:buNone/>
            </a:pPr>
          </a:p>
          <a:p>
            <a:pPr lvl="0" indent="0" marL="0">
              <a:buNone/>
            </a:pPr>
            <a:r>
              <a:rPr/>
              <a:t>Additional options and their defaults can be found with </a:t>
            </a:r>
            <a:r>
              <a:rPr>
                <a:latin typeface="Courier"/>
              </a:rPr>
              <a:t>?read.table()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latin typeface="Courier"/>
              </a:rPr>
              <a:t>read.csv()</a:t>
            </a:r>
            <a:r>
              <a:rPr/>
              <a:t> and </a:t>
            </a:r>
            <a:r>
              <a:rPr>
                <a:latin typeface="Courier"/>
              </a:rPr>
              <a:t>read_csv()</a:t>
            </a:r>
            <a:r>
              <a:rPr/>
              <a:t> are very similar. </a:t>
            </a:r>
            <a:r>
              <a:rPr>
                <a:latin typeface="Courier"/>
              </a:rPr>
              <a:t>read_csv()</a:t>
            </a:r>
            <a:r>
              <a:rPr/>
              <a:t> is ostensibly faster, it also loads data into a tibble as opposed to a data frame, and has more user friendly defaults. It does, however, require loading additional packages.</a:t>
            </a:r>
          </a:p>
          <a:p>
            <a:pPr lvl="0" indent="0" marL="0">
              <a:buNone/>
            </a:pPr>
          </a:p>
          <a:p>
            <a:pPr lvl="0" indent="0" marL="0">
              <a:buNone/>
            </a:pPr>
            <a:r>
              <a:rPr/>
              <a:t>As with </a:t>
            </a:r>
            <a:r>
              <a:rPr>
                <a:latin typeface="Courier"/>
              </a:rPr>
              <a:t>read.csv()</a:t>
            </a:r>
            <a:r>
              <a:rPr/>
              <a:t> and </a:t>
            </a:r>
            <a:r>
              <a:rPr>
                <a:latin typeface="Courier"/>
              </a:rPr>
              <a:t>read.delim</a:t>
            </a:r>
            <a:r>
              <a:rPr/>
              <a:t>, </a:t>
            </a:r>
            <a:r>
              <a:rPr>
                <a:latin typeface="Courier"/>
              </a:rPr>
              <a:t>read_csv()</a:t>
            </a:r>
            <a:r>
              <a:rPr/>
              <a:t> and </a:t>
            </a:r>
            <a:r>
              <a:rPr>
                <a:latin typeface="Courier"/>
              </a:rPr>
              <a:t>read_tsv()</a:t>
            </a:r>
            <a:r>
              <a:rPr/>
              <a:t> – for tab separated values – are wrappers on </a:t>
            </a:r>
            <a:r>
              <a:rPr>
                <a:latin typeface="Courier"/>
              </a:rPr>
              <a:t>read_delim()</a:t>
            </a:r>
            <a:r>
              <a:rPr/>
              <a:t> that is more flexible.</a:t>
            </a:r>
          </a:p>
          <a:p>
            <a:pPr lvl="0" indent="0" marL="0">
              <a:buNone/>
            </a:pPr>
          </a:p>
          <a:p>
            <a:pPr lvl="0" indent="0" marL="0">
              <a:buNone/>
            </a:pPr>
            <a:r>
              <a:rPr>
                <a:latin typeface="Courier"/>
              </a:rPr>
              <a:t>read_csv()</a:t>
            </a:r>
            <a:r>
              <a:rPr/>
              <a:t> assumes the file has a header, it trims white space by default, and that missing data are either blank cells or contain the character </a:t>
            </a:r>
            <a:r>
              <a:rPr>
                <a:latin typeface="Courier"/>
              </a:rPr>
              <a:t>NA</a:t>
            </a:r>
            <a:r>
              <a:rPr/>
              <a:t>. To adjust these, use the arguments </a:t>
            </a:r>
            <a:r>
              <a:rPr>
                <a:latin typeface="Courier"/>
              </a:rPr>
              <a:t>col_names = FALSE</a:t>
            </a:r>
            <a:r>
              <a:rPr/>
              <a:t>, </a:t>
            </a:r>
            <a:r>
              <a:rPr>
                <a:latin typeface="Courier"/>
              </a:rPr>
              <a:t>na = na_values</a:t>
            </a:r>
            <a:r>
              <a:rPr/>
              <a:t>, </a:t>
            </a:r>
            <a:r>
              <a:rPr>
                <a:latin typeface="Courier"/>
              </a:rPr>
              <a:t>trim_ws = FALSE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Base R does not include a package for loading in Excel files. For this we’ll use the tidyverse package </a:t>
            </a:r>
            <a:r>
              <a:rPr>
                <a:latin typeface="Courier"/>
              </a:rPr>
              <a:t>readxl</a:t>
            </a:r>
            <a:r>
              <a:rPr/>
              <a:t>, which can read both legacy </a:t>
            </a:r>
            <a:r>
              <a:rPr>
                <a:latin typeface="Courier"/>
              </a:rPr>
              <a:t>xls</a:t>
            </a:r>
            <a:r>
              <a:rPr/>
              <a:t> as well as more recent </a:t>
            </a:r>
            <a:r>
              <a:rPr>
                <a:latin typeface="Courier"/>
              </a:rPr>
              <a:t>xlsx</a:t>
            </a:r>
            <a:r>
              <a:rPr/>
              <a:t> files. This is tidyverse, and so </a:t>
            </a:r>
            <a:r>
              <a:rPr>
                <a:latin typeface="Courier"/>
              </a:rPr>
              <a:t>read_excel()</a:t>
            </a:r>
            <a:r>
              <a:rPr/>
              <a:t> loads a tibble object. If you need or want a data frame, you’ll need to adjust for that…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specify specific sheets and ranges with the </a:t>
            </a:r>
            <a:r>
              <a:rPr>
                <a:latin typeface="Courier"/>
              </a:rPr>
              <a:t>sheet</a:t>
            </a:r>
            <a:r>
              <a:rPr/>
              <a:t> and </a:t>
            </a:r>
            <a:r>
              <a:rPr>
                <a:latin typeface="Courier"/>
              </a:rPr>
              <a:t>range</a:t>
            </a:r>
            <a:r>
              <a:rPr/>
              <a:t> arguments…Additional options and their defaults can be found with </a:t>
            </a:r>
            <a:r>
              <a:rPr>
                <a:latin typeface="Courier"/>
              </a:rPr>
              <a:t>?readxl</a:t>
            </a:r>
            <a:r>
              <a:rPr/>
              <a:t> or by visiting https://readxl.tidyverse.org/.</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r-package </a:t>
            </a:r>
            <a:r>
              <a:rPr>
                <a:latin typeface="Courier"/>
              </a:rPr>
              <a:t>purrr</a:t>
            </a:r>
            <a:r>
              <a:rPr/>
              <a:t> within the package-ecosystem </a:t>
            </a:r>
            <a:r>
              <a:rPr>
                <a:latin typeface="Courier"/>
              </a:rPr>
              <a:t>tidyverse</a:t>
            </a:r>
            <a:r>
              <a:rPr/>
              <a:t> is a great tool for functional-programming like the r-package </a:t>
            </a:r>
            <a:r>
              <a:rPr>
                <a:latin typeface="Courier"/>
              </a:rPr>
              <a:t>dplyr</a:t>
            </a:r>
            <a:r>
              <a:rPr/>
              <a:t>. Functional programming treats functions (like actual data–think data frames and such) like data to be manipulated. This programming doctrine focuses on reproducilibilty and clarity without a mucking up environments with a lot of unnecessary objects.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what happens when we call the function </a:t>
            </a:r>
            <a:r>
              <a:rPr>
                <a:latin typeface="Courier"/>
              </a:rPr>
              <a:t>glimpse()</a:t>
            </a:r>
            <a:r>
              <a:rPr/>
              <a:t> (also from the tidyverse). This gives a nice, clean graphical representation of what is in our object. Like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latin typeface="Courier"/>
              </a:rPr>
              <a:t>str()</a:t>
            </a:r>
            <a:r>
              <a:rPr/>
              <a:t> is a handy function like </a:t>
            </a:r>
            <a:r>
              <a:rPr>
                <a:latin typeface="Courier"/>
              </a:rPr>
              <a:t>glimpse()</a:t>
            </a:r>
            <a:r>
              <a:rPr/>
              <a:t> from dplyr which can give you a quick overview of the </a:t>
            </a:r>
            <a:r>
              <a:rPr i="1"/>
              <a:t>object</a:t>
            </a:r>
            <a:r>
              <a:rPr/>
              <a:t> that you’re working with. The main differences between the two are that </a:t>
            </a:r>
            <a:r>
              <a:rPr>
                <a:latin typeface="Courier"/>
              </a:rPr>
              <a:t>glimpse()</a:t>
            </a:r>
            <a:r>
              <a:rPr/>
              <a:t> requires the </a:t>
            </a:r>
            <a:r>
              <a:rPr>
                <a:latin typeface="Courier"/>
              </a:rPr>
              <a:t>dplyr</a:t>
            </a:r>
            <a:r>
              <a:rPr/>
              <a:t> package and </a:t>
            </a:r>
            <a:r>
              <a:rPr>
                <a:latin typeface="Courier"/>
              </a:rPr>
              <a:t>str()</a:t>
            </a:r>
            <a:r>
              <a:rPr/>
              <a:t> is just base R. However, </a:t>
            </a:r>
            <a:r>
              <a:rPr>
                <a:latin typeface="Courier"/>
              </a:rPr>
              <a:t>glimpse()</a:t>
            </a:r>
            <a:r>
              <a:rPr/>
              <a:t> is noted for giving nicer readout for especially wide data.</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of my favorite data manipulation functions in base </a:t>
            </a:r>
            <a:r>
              <a:rPr>
                <a:latin typeface="Courier"/>
              </a:rPr>
              <a:t>R</a:t>
            </a:r>
            <a:r>
              <a:rPr/>
              <a:t> is the names function. People who work with data a lot spend a lot of time thinking about what their data should be named and so names are often quite descriptive. So if the output of </a:t>
            </a:r>
            <a:r>
              <a:rPr>
                <a:latin typeface="Courier"/>
              </a:rPr>
              <a:t>str</a:t>
            </a:r>
            <a:r>
              <a:rPr/>
              <a:t> or </a:t>
            </a:r>
            <a:r>
              <a:rPr>
                <a:latin typeface="Courier"/>
              </a:rPr>
              <a:t>glimpse</a:t>
            </a:r>
            <a:r>
              <a:rPr/>
              <a:t> is a bit scary (I often think it is) then names is a good first step to understanding your data.</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demonstrate this concept I will again use the </a:t>
            </a:r>
            <a:r>
              <a:rPr>
                <a:latin typeface="Courier"/>
              </a:rPr>
              <a:t>gapminder</a:t>
            </a:r>
            <a:r>
              <a:rPr/>
              <a:t> dataset. These data are in long-format. These are </a:t>
            </a:r>
            <a:r>
              <a:rPr>
                <a:latin typeface="Courier"/>
              </a:rPr>
              <a:t>longitudinal</a:t>
            </a:r>
            <a:r>
              <a:rPr/>
              <a:t> data of demographic and economic metrics by country. You can tell these are long-format data because each observation or </a:t>
            </a:r>
            <a:r>
              <a:rPr>
                <a:latin typeface="Courier"/>
              </a:rPr>
              <a:t>country-year</a:t>
            </a:r>
            <a:r>
              <a:rPr/>
              <a:t> gets it’s own cell.</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a:t>
            </a:r>
            <a:r>
              <a:rPr>
                <a:latin typeface="Courier"/>
              </a:rPr>
              <a:t>wide format</a:t>
            </a:r>
            <a:r>
              <a:rPr/>
              <a:t> data each subject gets it’s own row or cell. In our longitudinal dataset above each country is a case. Thankfully, R lets us very easily shift our perspective from long to wide format data and back again with a few quick, painless commands. Above I have rearranged the dataset so that each case (country) gets its own row and each year_measurement gets it’s own column in that row. Above I am also previewing the next lesson which is </a:t>
            </a:r>
            <a:r>
              <a:rPr>
                <a:latin typeface="Courier"/>
              </a:rPr>
              <a:t>Exploring Data</a:t>
            </a:r>
            <a:r>
              <a:rPr/>
              <a:t>. I am introducing you to some very common and </a:t>
            </a:r>
            <a:r>
              <a:rPr b="1"/>
              <a:t>very</a:t>
            </a:r>
            <a:r>
              <a:rPr/>
              <a:t> useful </a:t>
            </a:r>
            <a:r>
              <a:rPr i="1"/>
              <a:t>dplyr</a:t>
            </a:r>
            <a:r>
              <a:rPr/>
              <a:t> syntax. The </a:t>
            </a:r>
            <a:r>
              <a:rPr>
                <a:latin typeface="Courier"/>
              </a:rPr>
              <a:t>%&gt;%</a:t>
            </a:r>
            <a:r>
              <a:rPr/>
              <a:t> operator is standard practice. In plain english the direct translation of the </a:t>
            </a:r>
            <a:r>
              <a:rPr>
                <a:latin typeface="Courier"/>
              </a:rPr>
              <a:t>%&gt;%</a:t>
            </a:r>
            <a:r>
              <a:rPr/>
              <a:t> operator is </a:t>
            </a:r>
            <a:r>
              <a:rPr>
                <a:latin typeface="Courier"/>
              </a:rPr>
              <a:t>then</a:t>
            </a:r>
            <a:r>
              <a:rPr/>
              <a:t>. So above I am saying pivot my data into wide format on the year axis, giving each column the name from the year and the value from life expectancy, population, and gdp per capita. </a:t>
            </a:r>
            <a:r>
              <a:rPr>
                <a:latin typeface="Courier"/>
              </a:rPr>
              <a:t>Then</a:t>
            </a:r>
            <a:r>
              <a:rPr/>
              <a:t> give me only the first 2 rows of that table (that’s what the command </a:t>
            </a:r>
            <a:r>
              <a:rPr>
                <a:latin typeface="Courier"/>
              </a:rPr>
              <a:t>head(n)</a:t>
            </a:r>
            <a:r>
              <a:rPr/>
              <a:t>) does. </a:t>
            </a:r>
            <a:r>
              <a:rPr>
                <a:latin typeface="Courier"/>
              </a:rPr>
              <a:t>Then</a:t>
            </a:r>
            <a:r>
              <a:rPr/>
              <a:t> give me only the first 5 columns with the </a:t>
            </a:r>
            <a:r>
              <a:rPr>
                <a:latin typeface="Courier"/>
              </a:rPr>
              <a:t>select(1:5)</a:t>
            </a:r>
            <a:r>
              <a:rPr/>
              <a:t> command.</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of the most confusing aspects of learning your first programming langauge is that data are no longer CSVs, or Excel files. True, that’s where the data are still stored in your desktop, but once you </a:t>
            </a:r>
            <a:r>
              <a:rPr i="1"/>
              <a:t>import</a:t>
            </a:r>
            <a:r>
              <a:rPr/>
              <a:t> data they become </a:t>
            </a:r>
            <a:r>
              <a:rPr i="1"/>
              <a:t>objects</a:t>
            </a:r>
            <a:r>
              <a:rPr/>
              <a:t> (stored in data structures) that you can manipulate.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answer is nothing. Once you begin manipulating data in R, you would need to first save that those edits to the file using a call like </a:t>
            </a:r>
            <a:r>
              <a:rPr>
                <a:latin typeface="Courier"/>
              </a:rPr>
              <a:t>write.csv</a:t>
            </a:r>
            <a:r>
              <a:rPr/>
              <a:t> to the original file (not recommended). Otherwise all you are doing is editing the </a:t>
            </a:r>
            <a:r>
              <a:rPr i="1"/>
              <a:t>object</a:t>
            </a:r>
            <a:r>
              <a:rPr/>
              <a:t> in R. This leads into how R knows where the file lives. How does R know where the csv tha tyou want ot manipulate lives?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common issue I ran into when I used to TA for statistics and computer science classes was the notion of the file structure or directory structure. People who work with computers will often use the terms </a:t>
            </a:r>
            <a:r>
              <a:rPr>
                <a:latin typeface="Courier"/>
              </a:rPr>
              <a:t>file</a:t>
            </a:r>
            <a:r>
              <a:rPr/>
              <a:t> and </a:t>
            </a:r>
            <a:r>
              <a:rPr>
                <a:latin typeface="Courier"/>
              </a:rPr>
              <a:t>directory</a:t>
            </a:r>
            <a:r>
              <a:rPr/>
              <a:t> interchangeably. If you understand file structure and directory structure than many common problems that people who are new to coding fall away.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current working directory can be seen using the </a:t>
            </a:r>
            <a:r>
              <a:rPr>
                <a:latin typeface="Courier"/>
              </a:rPr>
              <a:t>getwd()</a:t>
            </a:r>
            <a:r>
              <a:rPr/>
              <a:t> command. Similarly we can manually set the working directory by using the </a:t>
            </a:r>
            <a:r>
              <a:rPr>
                <a:latin typeface="Courier"/>
              </a:rPr>
              <a:t>setwd()</a:t>
            </a:r>
            <a:r>
              <a:rPr/>
              <a:t> command. However this is not recommended as it requires us to set relative versus absolute paths.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I have included a GIF on how to create a new RStudio Project. When you open the .Rproj file, RStudio automatically sets the working directory to that project folder. No more setwd() headaches or “file not found” errors. All your scripts, datasets, and figures live inside one consistent structure. Makes sharing and collaboration much easier because it works seamlessly with major version control softwares. Don’t worry if you don’t know what that is yet, I will be running a whole series on Git and GitHub later on in the semester. Projects also remember your R environment, active tabs, and even console history when you reopen them. You can easily link a project to Git for version control — every project is its own repository. For teaching or research, it ensures every student or collaborator starts from the same structure.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reason why you </a:t>
            </a:r>
            <a:r>
              <a:rPr i="1"/>
              <a:t>do not</a:t>
            </a:r>
            <a:r>
              <a:rPr/>
              <a:t> want to work with absolute filepaths is that this will absolutely break if you try to work on this codebase on another computer. For example if another person wants to download your code and use it (say you publish with some code) and the whole project lives in a folder called </a:t>
            </a:r>
            <a:r>
              <a:rPr>
                <a:latin typeface="Courier"/>
              </a:rPr>
              <a:t>Workshops</a:t>
            </a:r>
            <a:r>
              <a:rPr/>
              <a:t> then the whole file structure before </a:t>
            </a:r>
            <a:r>
              <a:rPr>
                <a:latin typeface="Courier"/>
              </a:rPr>
              <a:t>Workshops</a:t>
            </a:r>
            <a:r>
              <a:rPr/>
              <a:t> will in all likelihood not exist. Instead we should work with </a:t>
            </a:r>
            <a:r>
              <a:rPr>
                <a:latin typeface="Courier"/>
              </a:rPr>
              <a:t>relative</a:t>
            </a:r>
            <a:r>
              <a:rPr/>
              <a:t> filepaths whenever possible (and it’s almost always possible in my experience). To specify a </a:t>
            </a:r>
            <a:r>
              <a:rPr i="1"/>
              <a:t>relative</a:t>
            </a:r>
            <a:r>
              <a:rPr/>
              <a:t> filepath we can simply use the </a:t>
            </a:r>
            <a:r>
              <a:rPr>
                <a:latin typeface="Courier"/>
              </a:rPr>
              <a:t>.</a:t>
            </a:r>
            <a:r>
              <a:rPr/>
              <a:t> operator within our file path string. This operator can be used any number of times to specify higher levels of the file structure. For example, lets say we are working in the </a:t>
            </a:r>
            <a:r>
              <a:rPr>
                <a:latin typeface="Courier"/>
              </a:rPr>
              <a:t>workshops/guides</a:t>
            </a:r>
            <a:r>
              <a:rPr/>
              <a:t> then to specify the </a:t>
            </a:r>
            <a:r>
              <a:rPr>
                <a:latin typeface="Courier"/>
              </a:rPr>
              <a:t>assets/gifs</a:t>
            </a:r>
            <a:r>
              <a:rPr/>
              <a:t> directory we would need to say </a:t>
            </a:r>
            <a:r>
              <a:rPr>
                <a:latin typeface="Courier"/>
              </a:rPr>
              <a:t>../assets/gifs</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latin typeface="Courier"/>
              </a:rPr>
              <a:t>read.table()</a:t>
            </a:r>
            <a:r>
              <a:rPr/>
              <a:t> is R’s primary means of importing data, allowing the user to specify a variety of options. </a:t>
            </a:r>
            <a:r>
              <a:rPr>
                <a:latin typeface="Courier"/>
              </a:rPr>
              <a:t>read.csv()</a:t>
            </a:r>
            <a:r>
              <a:rPr/>
              <a:t> and </a:t>
            </a:r>
            <a:r>
              <a:rPr>
                <a:latin typeface="Courier"/>
              </a:rPr>
              <a:t>read.delim()</a:t>
            </a:r>
            <a:r>
              <a:rPr/>
              <a:t> are two wrappers on </a:t>
            </a:r>
            <a:r>
              <a:rPr>
                <a:latin typeface="Courier"/>
              </a:rPr>
              <a:t>read.table()</a:t>
            </a:r>
            <a:r>
              <a:rPr/>
              <a:t> to simplify the import of comma separated and tab delimited files; the only difference between the two is the delimiter that they expect.</a:t>
            </a:r>
          </a:p>
          <a:p>
            <a:pPr lvl="0" indent="0" marL="0">
              <a:buNone/>
            </a:pPr>
          </a:p>
          <a:p>
            <a:pPr lvl="0" indent="0" marL="0">
              <a:buNone/>
            </a:pPr>
            <a:r>
              <a:rPr/>
              <a:t>Thankfully, you can fix this with a few extra parameters. However, there are smarter, less clumsy options out there.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using </a:t>
            </a:r>
            <a:r>
              <a:rPr>
                <a:latin typeface="Courier"/>
              </a:rPr>
              <a:t>read.csv()</a:t>
            </a:r>
            <a:r>
              <a:rPr/>
              <a:t> is as simple as specifying a directory or url from which to import data…By default, it assumes your file has a header and that any blank values contain the characters </a:t>
            </a:r>
            <a:r>
              <a:rPr>
                <a:latin typeface="Courier"/>
              </a:rPr>
              <a:t>NA</a:t>
            </a:r>
            <a:r>
              <a:rPr/>
              <a:t>. Depending on our data source, however, we may need to adjust these parameters…This is also Base 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sp>
        <p:nvSpPr>
          <p:cNvPr id="8" name="Content Placeholder 7">
            <a:extLst>
              <a:ext uri="{FF2B5EF4-FFF2-40B4-BE49-F238E27FC236}">
                <a16:creationId xmlns:a16="http://schemas.microsoft.com/office/drawing/2014/main" id="{EA103B0F-8D17-54FA-FAEC-B3D1C167DD47}"/>
              </a:ext>
            </a:extLst>
          </p:cNvPr>
          <p:cNvSpPr>
            <a:spLocks noGrp="1"/>
          </p:cNvSpPr>
          <p:nvPr>
            <p:ph sz="quarter" idx="13"/>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5143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29550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365769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5A4276-9034-4F68-8B2D-8D580C8476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3DBFF879-BC7C-A02D-6CB3-931979FF80DE}"/>
              </a:ext>
            </a:extLst>
          </p:cNvPr>
          <p:cNvSpPr>
            <a:spLocks noGrp="1"/>
          </p:cNvSpPr>
          <p:nvPr>
            <p:ph sz="quarter" idx="13"/>
          </p:nvPr>
        </p:nvSpPr>
        <p:spPr>
          <a:xfrm>
            <a:off x="1096963" y="758825"/>
            <a:ext cx="10058400" cy="358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70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A4276-9034-4F68-8B2D-8D580C8476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9AB11-5268-4777-85B6-D98FC480BF1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90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5A4276-9034-4F68-8B2D-8D580C8476C4}"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2423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5A4276-9034-4F68-8B2D-8D580C8476C4}" type="datetimeFigureOut">
              <a:rPr lang="en-US" smtClean="0"/>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36847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5A4276-9034-4F68-8B2D-8D580C8476C4}" type="datetimeFigureOut">
              <a:rPr lang="en-US" smtClean="0"/>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2738474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5A4276-9034-4F68-8B2D-8D580C8476C4}" type="datetimeFigureOut">
              <a:rPr lang="en-US" smtClean="0"/>
              <a:t>10/16/2025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16755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5A4276-9034-4F68-8B2D-8D580C8476C4}" type="datetimeFigureOut">
              <a:rPr lang="en-US" smtClean="0"/>
              <a:t>10/16/2025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F9AB11-5268-4777-85B6-D98FC480BF1C}" type="slidenum">
              <a:rPr lang="en-US" smtClean="0"/>
              <a:t>‹#›</a:t>
            </a:fld>
            <a:endParaRPr lang="en-US"/>
          </a:p>
        </p:txBody>
      </p:sp>
    </p:spTree>
    <p:extLst>
      <p:ext uri="{BB962C8B-B14F-4D97-AF65-F5344CB8AC3E}">
        <p14:creationId xmlns:p14="http://schemas.microsoft.com/office/powerpoint/2010/main" val="15108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5A4276-9034-4F68-8B2D-8D580C8476C4}"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9AB11-5268-4777-85B6-D98FC480BF1C}" type="slidenum">
              <a:rPr lang="en-US" smtClean="0"/>
              <a:t>‹#›</a:t>
            </a:fld>
            <a:endParaRPr lang="en-US"/>
          </a:p>
        </p:txBody>
      </p:sp>
    </p:spTree>
    <p:extLst>
      <p:ext uri="{BB962C8B-B14F-4D97-AF65-F5344CB8AC3E}">
        <p14:creationId xmlns:p14="http://schemas.microsoft.com/office/powerpoint/2010/main" val="165137625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1097280" y="286603"/>
            <a:ext cx="10058400" cy="1450757"/>
          </a:xfrm>
          <a:prstGeom prst="rect">
            <a:avLst/>
          </a:prstGeom>
        </p:spPr>
        <p:txBody>
          <a:bodyPr anchor="b"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1097280" y="1845734"/>
            <a:ext cx="10058400" cy="4023360"/>
          </a:xfrm>
          <a:prstGeom prst="rect">
            <a:avLst/>
          </a:prstGeom>
        </p:spPr>
        <p:txBody>
          <a:bodyPr bIns="45720" lIns="0" rIns="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1097280" y="6459785"/>
            <a:ext cx="2472271" cy="365125"/>
          </a:xfrm>
          <a:prstGeom prst="rect">
            <a:avLst/>
          </a:prstGeom>
        </p:spPr>
        <p:txBody>
          <a:bodyPr anchor="ctr" bIns="45720" lIns="91440" rIns="91440" rtlCol="0" tIns="45720" vert="horz"/>
          <a:lstStyle>
            <a:lvl1pPr algn="l">
              <a:defRPr sz="900">
                <a:solidFill>
                  <a:srgbClr val="FFFFFF"/>
                </a:solidFill>
              </a:defRPr>
            </a:lvl1pPr>
          </a:lstStyle>
          <a:p>
            <a:fld id="{2C5A4276-9034-4F68-8B2D-8D580C8476C4}" type="datetimeFigureOut">
              <a:rPr lang="en-US" smtClean="0"/>
              <a:t>10/16/2025</a:t>
            </a:fld>
            <a:endParaRPr lang="en-US"/>
          </a:p>
        </p:txBody>
      </p:sp>
      <p:sp>
        <p:nvSpPr>
          <p:cNvPr id="5" name="Footer Placeholder 4"/>
          <p:cNvSpPr>
            <a:spLocks noGrp="1"/>
          </p:cNvSpPr>
          <p:nvPr>
            <p:ph idx="3" sz="quarter" type="ftr"/>
          </p:nvPr>
        </p:nvSpPr>
        <p:spPr>
          <a:xfrm>
            <a:off x="3686185" y="6459785"/>
            <a:ext cx="4822804" cy="365125"/>
          </a:xfrm>
          <a:prstGeom prst="rect">
            <a:avLst/>
          </a:prstGeom>
        </p:spPr>
        <p:txBody>
          <a:bodyPr anchor="ctr" bIns="45720" lIns="91440" rIns="91440" rtlCol="0" tIns="45720" vert="horz"/>
          <a:lstStyle>
            <a:lvl1pPr algn="ctr">
              <a:defRPr baseline="0" cap="all" sz="900">
                <a:solidFill>
                  <a:srgbClr val="FFFFFF"/>
                </a:solidFill>
              </a:defRPr>
            </a:lvl1pPr>
          </a:lstStyle>
          <a:p>
            <a:endParaRPr lang="en-US"/>
          </a:p>
        </p:txBody>
      </p:sp>
      <p:sp>
        <p:nvSpPr>
          <p:cNvPr id="6" name="Slide Number Placeholder 5"/>
          <p:cNvSpPr>
            <a:spLocks noGrp="1"/>
          </p:cNvSpPr>
          <p:nvPr>
            <p:ph idx="4" sz="quarter" type="sldNum"/>
          </p:nvPr>
        </p:nvSpPr>
        <p:spPr>
          <a:xfrm>
            <a:off x="9900458" y="6459785"/>
            <a:ext cx="1312025" cy="365125"/>
          </a:xfrm>
          <a:prstGeom prst="rect">
            <a:avLst/>
          </a:prstGeom>
        </p:spPr>
        <p:txBody>
          <a:bodyPr anchor="ctr" bIns="45720" lIns="91440" rIns="91440" rtlCol="0" tIns="45720" vert="horz"/>
          <a:lstStyle>
            <a:lvl1pPr algn="r">
              <a:defRPr sz="1050">
                <a:solidFill>
                  <a:srgbClr val="FFFFFF"/>
                </a:solidFill>
              </a:defRPr>
            </a:lvl1pPr>
          </a:lstStyle>
          <a:p>
            <a:fld id="{51F9AB11-5268-4777-85B6-D98FC480BF1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84802"/>
      </p:ext>
    </p:extLst>
  </p:cSld>
  <p:clrMap accent1="accent1" accent2="accent2" accent3="accent3" accent4="accent4" accent5="accent5" accent6="accent6" bg1="lt1" bg2="lt2" folHlink="folHlink" hlink="hlink" tx1="dk1" tx2="dk2"/>
  <p:sldLayoutIdLst>
    <p:sldLayoutId id="2147483662"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85000"/>
        </a:lnSpc>
        <a:spcBef>
          <a:spcPct val="0"/>
        </a:spcBef>
        <a:buNone/>
        <a:defRPr baseline="0" kern="1200" spc="-50" sz="4800">
          <a:solidFill>
            <a:schemeClr val="tx1">
              <a:lumMod val="75000"/>
              <a:lumOff val="25000"/>
            </a:schemeClr>
          </a:solidFill>
          <a:latin typeface="+mj-lt"/>
          <a:ea typeface="+mj-ea"/>
          <a:cs typeface="+mj-cs"/>
        </a:defRPr>
      </a:lvl1pPr>
    </p:titleStyle>
    <p:bodyStyle>
      <a:lvl1pPr algn="l" defTabSz="914400" eaLnBrk="1" hangingPunct="1" indent="-91440" latinLnBrk="0" marL="91440" rtl="0">
        <a:lnSpc>
          <a:spcPct val="90000"/>
        </a:lnSpc>
        <a:spcBef>
          <a:spcPts val="1200"/>
        </a:spcBef>
        <a:spcAft>
          <a:spcPts val="200"/>
        </a:spcAft>
        <a:buClr>
          <a:schemeClr val="accent1"/>
        </a:buClr>
        <a:buSzPct val="100000"/>
        <a:buFont charset="0" panose="020F0502020204030204" pitchFamily="34" typeface="Calibri"/>
        <a:buChar char=" "/>
        <a:defRPr kern="1200" sz="2000">
          <a:solidFill>
            <a:schemeClr val="tx1">
              <a:lumMod val="75000"/>
              <a:lumOff val="25000"/>
            </a:schemeClr>
          </a:solidFill>
          <a:latin typeface="+mn-lt"/>
          <a:ea typeface="+mn-ea"/>
          <a:cs typeface="+mn-cs"/>
        </a:defRPr>
      </a:lvl1pPr>
      <a:lvl2pPr algn="l" defTabSz="914400" eaLnBrk="1" hangingPunct="1" indent="-182880" latinLnBrk="0" marL="384048" rtl="0">
        <a:lnSpc>
          <a:spcPct val="90000"/>
        </a:lnSpc>
        <a:spcBef>
          <a:spcPts val="200"/>
        </a:spcBef>
        <a:spcAft>
          <a:spcPts val="400"/>
        </a:spcAft>
        <a:buClr>
          <a:schemeClr val="accent1"/>
        </a:buClr>
        <a:buFont charset="0" pitchFamily="34" typeface="Calibri"/>
        <a:buChar char="◦"/>
        <a:defRPr kern="1200" sz="1800">
          <a:solidFill>
            <a:schemeClr val="tx1">
              <a:lumMod val="75000"/>
              <a:lumOff val="25000"/>
            </a:schemeClr>
          </a:solidFill>
          <a:latin typeface="+mn-lt"/>
          <a:ea typeface="+mn-ea"/>
          <a:cs typeface="+mn-cs"/>
        </a:defRPr>
      </a:lvl2pPr>
      <a:lvl3pPr algn="l" defTabSz="914400" eaLnBrk="1" hangingPunct="1" indent="-182880" latinLnBrk="0" marL="56692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3pPr>
      <a:lvl4pPr algn="l" defTabSz="914400" eaLnBrk="1" hangingPunct="1" indent="-182880" latinLnBrk="0" marL="74980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4pPr>
      <a:lvl5pPr algn="l" defTabSz="914400" eaLnBrk="1" hangingPunct="1" indent="-182880" latinLnBrk="0" marL="932688"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5pPr>
      <a:lvl6pPr algn="l" defTabSz="914400" eaLnBrk="1" hangingPunct="1" indent="-228600" latinLnBrk="0" marL="11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6pPr>
      <a:lvl7pPr algn="l" defTabSz="914400" eaLnBrk="1" hangingPunct="1" indent="-228600" latinLnBrk="0" marL="13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7pPr>
      <a:lvl8pPr algn="l" defTabSz="914400" eaLnBrk="1" hangingPunct="1" indent="-228600" latinLnBrk="0" marL="15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8pPr>
      <a:lvl9pPr algn="l" defTabSz="914400" eaLnBrk="1" hangingPunct="1" indent="-228600" latinLnBrk="0" marL="1700000" rtl="0">
        <a:lnSpc>
          <a:spcPct val="90000"/>
        </a:lnSpc>
        <a:spcBef>
          <a:spcPts val="200"/>
        </a:spcBef>
        <a:spcAft>
          <a:spcPts val="400"/>
        </a:spcAft>
        <a:buClr>
          <a:schemeClr val="accent1"/>
        </a:buClr>
        <a:buFont charset="0" pitchFamily="34" typeface="Calibri"/>
        <a:buChar char="◦"/>
        <a:defRPr kern="1200" sz="1400">
          <a:solidFill>
            <a:schemeClr val="tx1">
              <a:lumMod val="75000"/>
              <a:lumOff val="25000"/>
            </a:schemeClr>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1.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6.xml" /><Relationship Id="rId3" Type="http://schemas.openxmlformats.org/officeDocument/2006/relationships/image" Target="../media/image2.gif" /></Relationships>
</file>

<file path=ppt/slides/_rels/slide8.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gif" /></Relationships>
</file>

<file path=ppt/slides/_rels/slide9.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lvl="0" indent="0" marL="0">
              <a:buNone/>
            </a:pPr>
            <a:r>
              <a:rPr/>
              <a:t>R: Importing Data</a:t>
            </a:r>
          </a:p>
        </p:txBody>
      </p:sp>
      <p:sp>
        <p:nvSpPr>
          <p:cNvPr id="3" name="Subtitle 2"/>
          <p:cNvSpPr>
            <a:spLocks noGrp="1"/>
          </p:cNvSpPr>
          <p:nvPr>
            <p:ph idx="1" type="subTitle"/>
          </p:nvPr>
        </p:nvSpPr>
        <p:spPr>
          <a:xfrm>
            <a:off x="1100051" y="4455620"/>
            <a:ext cx="10058400" cy="1143000"/>
          </a:xfrm>
        </p:spPr>
        <p:txBody>
          <a:bodyPr/>
          <a:lstStyle/>
          <a:p>
            <a:pPr lvl="0" indent="0" marL="0">
              <a:buNone/>
            </a:pPr>
            <a:br/>
            <a:br/>
            <a:r>
              <a:rPr/>
              <a:t>Alex Jack</a:t>
            </a:r>
          </a:p>
        </p:txBody>
      </p:sp>
      <p:sp>
        <p:nvSpPr>
          <p:cNvPr id="4" name="Date Placeholder 3"/>
          <p:cNvSpPr>
            <a:spLocks noGrp="1"/>
          </p:cNvSpPr>
          <p:nvPr>
            <p:ph idx="10" sz="half" type="dt"/>
          </p:nvPr>
        </p:nvSpPr>
        <p:spPr/>
        <p:txBody>
          <a:bodyPr/>
          <a:lstStyle/>
          <a:p>
            <a:pPr lvl="0" indent="0" marL="0">
              <a:buNone/>
            </a:pPr>
            <a:r>
              <a:rPr/>
              <a:t>2025-10-20 10:57:16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Base R</a:t>
            </a:r>
          </a:p>
        </p:txBody>
      </p:sp>
      <p:sp>
        <p:nvSpPr>
          <p:cNvPr id="3" name="Content Placeholder 2"/>
          <p:cNvSpPr>
            <a:spLocks noGrp="1"/>
          </p:cNvSpPr>
          <p:nvPr>
            <p:ph idx="1"/>
          </p:nvPr>
        </p:nvSpPr>
        <p:spPr/>
        <p:txBody>
          <a:bodyPr/>
          <a:lstStyle/>
          <a:p>
            <a:pPr lvl="0" indent="0">
              <a:buNone/>
            </a:pPr>
            <a:r>
              <a:rPr>
                <a:latin typeface="Courier"/>
              </a:rPr>
              <a:t>badTable </a:t>
            </a:r>
            <a:r>
              <a:rPr>
                <a:solidFill>
                  <a:srgbClr val="007020"/>
                </a:solidFill>
                <a:latin typeface="Courier"/>
              </a:rPr>
              <a:t>&lt;-</a:t>
            </a:r>
            <a:r>
              <a:rPr>
                <a:latin typeface="Courier"/>
              </a:rPr>
              <a:t> </a:t>
            </a:r>
            <a:r>
              <a:rPr>
                <a:solidFill>
                  <a:srgbClr val="06287E"/>
                </a:solidFill>
                <a:latin typeface="Courier"/>
              </a:rPr>
              <a:t>read.table</a:t>
            </a:r>
            <a:r>
              <a:rPr>
                <a:latin typeface="Courier"/>
              </a:rPr>
              <a:t>(</a:t>
            </a:r>
            <a:r>
              <a:rPr>
                <a:solidFill>
                  <a:srgbClr val="4070A0"/>
                </a:solidFill>
                <a:latin typeface="Courier"/>
              </a:rPr>
              <a:t>"../../data/health_data.csv"</a:t>
            </a:r>
            <a:r>
              <a:rPr>
                <a:latin typeface="Courier"/>
              </a:rPr>
              <a:t>) </a:t>
            </a:r>
            <a:r>
              <a:rPr i="1">
                <a:solidFill>
                  <a:srgbClr val="60A0B0"/>
                </a:solidFill>
                <a:latin typeface="Courier"/>
              </a:rPr>
              <a:t># this will be an ugly mess of strings--trust me</a:t>
            </a:r>
            <a:br/>
            <a:r>
              <a:rPr>
                <a:latin typeface="Courier"/>
              </a:rPr>
              <a:t>badTable[</a:t>
            </a:r>
            <a:r>
              <a:rPr>
                <a:solidFill>
                  <a:srgbClr val="40A070"/>
                </a:solidFill>
                <a:latin typeface="Courier"/>
              </a:rPr>
              <a:t>1</a:t>
            </a:r>
            <a:r>
              <a:rPr>
                <a:latin typeface="Courier"/>
              </a:rPr>
              <a:t>,]</a:t>
            </a:r>
          </a:p>
          <a:p>
            <a:pPr lvl="0" indent="0">
              <a:buNone/>
            </a:pPr>
            <a:r>
              <a:rPr>
                <a:latin typeface="Courier"/>
              </a:rPr>
              <a:t>## [1] "id,group,gender,age,smoker,weight_pre,weight_post,bmi_pre,bmi_post,vo2max_pre,vo2max_post,improved"</a:t>
            </a:r>
          </a:p>
          <a:p>
            <a:pPr lvl="0" indent="0">
              <a:buNone/>
            </a:pPr>
            <a:r>
              <a:rPr>
                <a:latin typeface="Courier"/>
              </a:rPr>
              <a:t>baTable </a:t>
            </a:r>
            <a:r>
              <a:rPr>
                <a:solidFill>
                  <a:srgbClr val="007020"/>
                </a:solidFill>
                <a:latin typeface="Courier"/>
              </a:rPr>
              <a:t>&lt;-</a:t>
            </a:r>
            <a:r>
              <a:rPr>
                <a:latin typeface="Courier"/>
              </a:rPr>
              <a:t> </a:t>
            </a:r>
            <a:r>
              <a:rPr>
                <a:solidFill>
                  <a:srgbClr val="06287E"/>
                </a:solidFill>
                <a:latin typeface="Courier"/>
              </a:rPr>
              <a:t>read.table</a:t>
            </a:r>
            <a:r>
              <a:rPr>
                <a:latin typeface="Courier"/>
              </a:rPr>
              <a:t>(</a:t>
            </a:r>
            <a:r>
              <a:rPr>
                <a:solidFill>
                  <a:srgbClr val="4070A0"/>
                </a:solidFill>
                <a:latin typeface="Courier"/>
              </a:rPr>
              <a:t>"../../data/health_data.csv"</a:t>
            </a:r>
            <a:r>
              <a:rPr>
                <a:latin typeface="Courier"/>
              </a:rPr>
              <a:t>, </a:t>
            </a:r>
            <a:r>
              <a:rPr>
                <a:solidFill>
                  <a:srgbClr val="7D9029"/>
                </a:solidFill>
                <a:latin typeface="Courier"/>
              </a:rPr>
              <a:t>sep =</a:t>
            </a:r>
            <a:r>
              <a:rPr>
                <a:latin typeface="Courier"/>
              </a:rPr>
              <a:t> </a:t>
            </a:r>
            <a:r>
              <a:rPr>
                <a:solidFill>
                  <a:srgbClr val="4070A0"/>
                </a:solidFill>
                <a:latin typeface="Courier"/>
              </a:rPr>
              <a:t>","</a:t>
            </a:r>
            <a:r>
              <a:rPr>
                <a:latin typeface="Courier"/>
              </a:rPr>
              <a:t>, </a:t>
            </a:r>
            <a:r>
              <a:rPr>
                <a:solidFill>
                  <a:srgbClr val="7D9029"/>
                </a:solidFill>
                <a:latin typeface="Courier"/>
              </a:rPr>
              <a:t>header=</a:t>
            </a:r>
            <a:r>
              <a:rPr>
                <a:solidFill>
                  <a:srgbClr val="880000"/>
                </a:solidFill>
                <a:latin typeface="Courier"/>
              </a:rPr>
              <a:t>TRUE</a:t>
            </a:r>
            <a:r>
              <a:rPr>
                <a:latin typeface="Courier"/>
              </a:rPr>
              <a:t>)</a:t>
            </a:r>
            <a:br/>
            <a:r>
              <a:rPr>
                <a:latin typeface="Courier"/>
              </a:rPr>
              <a:t>baTable </a:t>
            </a:r>
            <a:r>
              <a:rPr>
                <a:solidFill>
                  <a:srgbClr val="4070A0"/>
                </a:solidFill>
                <a:latin typeface="Courier"/>
              </a:rPr>
              <a:t>%&gt;%</a:t>
            </a:r>
            <a:r>
              <a:rPr>
                <a:latin typeface="Courier"/>
              </a:rPr>
              <a:t> </a:t>
            </a:r>
            <a:r>
              <a:rPr>
                <a:solidFill>
                  <a:srgbClr val="06287E"/>
                </a:solidFill>
                <a:latin typeface="Courier"/>
              </a:rPr>
              <a:t>head</a:t>
            </a:r>
            <a:r>
              <a:rPr>
                <a:latin typeface="Courier"/>
              </a:rPr>
              <a:t>(</a:t>
            </a:r>
            <a:r>
              <a:rPr>
                <a:solidFill>
                  <a:srgbClr val="40A070"/>
                </a:solidFill>
                <a:latin typeface="Courier"/>
              </a:rPr>
              <a:t>1</a:t>
            </a:r>
            <a:r>
              <a:rPr>
                <a:latin typeface="Courier"/>
              </a:rPr>
              <a:t>)</a:t>
            </a:r>
          </a:p>
          <a:p>
            <a:pPr lvl="0" indent="0">
              <a:buNone/>
            </a:pPr>
            <a:r>
              <a:rPr>
                <a:latin typeface="Courier"/>
              </a:rPr>
              <a:t>##   id   group gender age smoker weight_pre weight_post bmi_pre bmi_post
## 1  1 Control Female  28     No       78.3        78.4    26.2     26.3
##   vo2max_pre vo2max_post improved
## 1       46.4        45.4    False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read.csv()</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import from directory</a:t>
            </a:r>
            <a:br/>
            <a:r>
              <a:rPr>
                <a:latin typeface="Courier"/>
              </a:rPr>
              <a:t>data_local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4070A0"/>
                </a:solidFill>
                <a:latin typeface="Courier"/>
              </a:rPr>
              <a:t>"../../data/gapminder.csv"</a:t>
            </a:r>
            <a:r>
              <a:rPr>
                <a:latin typeface="Courier"/>
              </a:rPr>
              <a:t>)</a:t>
            </a:r>
            <a:r>
              <a:rPr b="1">
                <a:solidFill>
                  <a:srgbClr val="FF0000"/>
                </a:solidFill>
                <a:latin typeface="Courier"/>
              </a:rPr>
              <a:t>)</a:t>
            </a:r>
            <a:br/>
            <a:br/>
            <a:r>
              <a:rPr i="1">
                <a:solidFill>
                  <a:srgbClr val="60A0B0"/>
                </a:solidFill>
                <a:latin typeface="Courier"/>
              </a:rPr>
              <a:t># import from url</a:t>
            </a:r>
            <a:br/>
            <a:r>
              <a:rPr>
                <a:latin typeface="Courier"/>
              </a:rPr>
              <a:t>url </a:t>
            </a:r>
            <a:r>
              <a:rPr>
                <a:solidFill>
                  <a:srgbClr val="007020"/>
                </a:solidFill>
                <a:latin typeface="Courier"/>
              </a:rPr>
              <a:t>&lt;-</a:t>
            </a:r>
            <a:r>
              <a:rPr>
                <a:latin typeface="Courier"/>
              </a:rPr>
              <a:t> </a:t>
            </a:r>
            <a:r>
              <a:rPr>
                <a:solidFill>
                  <a:srgbClr val="4070A0"/>
                </a:solidFill>
                <a:latin typeface="Courier"/>
              </a:rPr>
              <a:t>'https://raw.githubusercontent.com/jstaf/gapminder/master/gapminder/gapminder.csv'</a:t>
            </a:r>
            <a:br/>
            <a:r>
              <a:rPr>
                <a:latin typeface="Courier"/>
              </a:rPr>
              <a:t>data_url </a:t>
            </a:r>
            <a:r>
              <a:rPr>
                <a:solidFill>
                  <a:srgbClr val="007020"/>
                </a:solidFill>
                <a:latin typeface="Courier"/>
              </a:rPr>
              <a:t>&lt;-</a:t>
            </a:r>
            <a:r>
              <a:rPr>
                <a:latin typeface="Courier"/>
              </a:rPr>
              <a:t> </a:t>
            </a:r>
            <a:r>
              <a:rPr>
                <a:solidFill>
                  <a:srgbClr val="06287E"/>
                </a:solidFill>
                <a:latin typeface="Courier"/>
              </a:rPr>
              <a:t>read.csv</a:t>
            </a:r>
            <a:r>
              <a:rPr>
                <a:latin typeface="Courier"/>
              </a:rPr>
              <a:t>(url)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Missing values and inconsistencies</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a set of possible NA values</a:t>
            </a:r>
            <a:br/>
            <a:r>
              <a:rPr>
                <a:latin typeface="Courier"/>
              </a:rPr>
              <a:t>na_values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"NULL"</a:t>
            </a:r>
            <a:r>
              <a:rPr>
                <a:latin typeface="Courier"/>
              </a:rPr>
              <a:t>, </a:t>
            </a:r>
            <a:r>
              <a:rPr>
                <a:solidFill>
                  <a:srgbClr val="4070A0"/>
                </a:solidFill>
                <a:latin typeface="Courier"/>
              </a:rPr>
              <a:t>"NA"</a:t>
            </a:r>
            <a:r>
              <a:rPr>
                <a:latin typeface="Courier"/>
              </a:rPr>
              <a:t>, </a:t>
            </a:r>
            <a:r>
              <a:rPr>
                <a:solidFill>
                  <a:srgbClr val="4070A0"/>
                </a:solidFill>
                <a:latin typeface="Courier"/>
              </a:rPr>
              <a:t>"N/A"</a:t>
            </a:r>
            <a:r>
              <a:rPr>
                <a:latin typeface="Courier"/>
              </a:rPr>
              <a:t>, </a:t>
            </a:r>
            <a:r>
              <a:rPr>
                <a:solidFill>
                  <a:srgbClr val="4070A0"/>
                </a:solidFill>
                <a:latin typeface="Courier"/>
              </a:rPr>
              <a:t>"99"</a:t>
            </a:r>
            <a:r>
              <a:rPr>
                <a:latin typeface="Courier"/>
              </a:rPr>
              <a:t>, </a:t>
            </a:r>
            <a:r>
              <a:rPr>
                <a:solidFill>
                  <a:srgbClr val="4070A0"/>
                </a:solidFill>
                <a:latin typeface="Courier"/>
              </a:rPr>
              <a:t>""</a:t>
            </a:r>
            <a:r>
              <a:rPr>
                <a:latin typeface="Courier"/>
              </a:rPr>
              <a:t>, </a:t>
            </a:r>
            <a:r>
              <a:rPr>
                <a:solidFill>
                  <a:srgbClr val="4070A0"/>
                </a:solidFill>
                <a:latin typeface="Courier"/>
              </a:rPr>
              <a:t>" "</a:t>
            </a:r>
            <a:r>
              <a:rPr>
                <a:latin typeface="Courier"/>
              </a:rPr>
              <a:t>)</a:t>
            </a:r>
            <a:br/>
            <a:r>
              <a:rPr>
                <a:latin typeface="Courier"/>
              </a:rPr>
              <a:t>data_custom_na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4070A0"/>
                </a:solidFill>
                <a:latin typeface="Courier"/>
              </a:rPr>
              <a:t>"../../data/gapminder.csv"</a:t>
            </a:r>
            <a:r>
              <a:rPr>
                <a:latin typeface="Courier"/>
              </a:rPr>
              <a:t>, </a:t>
            </a:r>
            <a:r>
              <a:rPr>
                <a:solidFill>
                  <a:srgbClr val="7D9029"/>
                </a:solidFill>
                <a:latin typeface="Courier"/>
              </a:rPr>
              <a:t>na.strings =</a:t>
            </a:r>
            <a:r>
              <a:rPr>
                <a:latin typeface="Courier"/>
              </a:rPr>
              <a:t> na_values)</a:t>
            </a:r>
            <a:br/>
            <a:br/>
            <a:r>
              <a:rPr i="1">
                <a:solidFill>
                  <a:srgbClr val="60A0B0"/>
                </a:solidFill>
                <a:latin typeface="Courier"/>
              </a:rPr>
              <a:t># a file with no header</a:t>
            </a:r>
            <a:br/>
            <a:r>
              <a:rPr>
                <a:latin typeface="Courier"/>
              </a:rPr>
              <a:t>data_no_header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4070A0"/>
                </a:solidFill>
                <a:latin typeface="Courier"/>
              </a:rPr>
              <a:t>"../../data/gapminder.csv"</a:t>
            </a:r>
            <a:r>
              <a:rPr>
                <a:latin typeface="Courier"/>
              </a:rPr>
              <a:t>, </a:t>
            </a:r>
            <a:r>
              <a:rPr>
                <a:solidFill>
                  <a:srgbClr val="7D9029"/>
                </a:solidFill>
                <a:latin typeface="Courier"/>
              </a:rPr>
              <a:t>header =</a:t>
            </a:r>
            <a:r>
              <a:rPr>
                <a:latin typeface="Courier"/>
              </a:rPr>
              <a:t> </a:t>
            </a:r>
            <a:r>
              <a:rPr>
                <a:solidFill>
                  <a:srgbClr val="880000"/>
                </a:solidFill>
                <a:latin typeface="Courier"/>
              </a:rPr>
              <a:t>FALSE</a:t>
            </a:r>
            <a:r>
              <a:rPr>
                <a:latin typeface="Courier"/>
              </a:rPr>
              <a:t>)</a:t>
            </a:r>
            <a:br/>
            <a:br/>
            <a:r>
              <a:rPr>
                <a:latin typeface="Courier"/>
              </a:rPr>
              <a:t>data_nows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7D9029"/>
                </a:solidFill>
                <a:latin typeface="Courier"/>
              </a:rPr>
              <a:t>file =</a:t>
            </a:r>
            <a:r>
              <a:rPr>
                <a:latin typeface="Courier"/>
              </a:rPr>
              <a:t> </a:t>
            </a:r>
            <a:r>
              <a:rPr>
                <a:solidFill>
                  <a:srgbClr val="4070A0"/>
                </a:solidFill>
                <a:latin typeface="Courier"/>
              </a:rPr>
              <a:t>"../../data/gapminder.csv"</a:t>
            </a:r>
            <a:r>
              <a:rPr>
                <a:latin typeface="Courier"/>
              </a:rPr>
              <a:t>, </a:t>
            </a:r>
            <a:r>
              <a:rPr>
                <a:solidFill>
                  <a:srgbClr val="7D9029"/>
                </a:solidFill>
                <a:latin typeface="Courier"/>
              </a:rPr>
              <a:t>strip.white =</a:t>
            </a:r>
            <a:r>
              <a:rPr>
                <a:latin typeface="Courier"/>
              </a:rPr>
              <a:t> </a:t>
            </a:r>
            <a:r>
              <a:rPr>
                <a:solidFill>
                  <a:srgbClr val="880000"/>
                </a:solidFill>
                <a:latin typeface="Courier"/>
              </a:rPr>
              <a:t>TRUE</a:t>
            </a:r>
            <a:r>
              <a:rPr>
                <a:latin typeface="Courier"/>
              </a:rPr>
              <a:t>)</a:t>
            </a:r>
            <a:br/>
            <a:br/>
            <a:r>
              <a:rPr i="1">
                <a:solidFill>
                  <a:srgbClr val="60A0B0"/>
                </a:solidFill>
                <a:latin typeface="Courier"/>
              </a:rPr>
              <a:t># additional options can be found (as always with ?)</a:t>
            </a:r>
            <a:br/>
            <a:r>
              <a:rPr i="1">
                <a:solidFill>
                  <a:srgbClr val="60A0B0"/>
                </a:solidFill>
                <a:latin typeface="Courier"/>
              </a:rPr>
              <a:t># ?read.csv()</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Tidyverse</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(readr)</a:t>
            </a:r>
            <a:br/>
            <a:r>
              <a:rPr>
                <a:latin typeface="Courier"/>
              </a:rPr>
              <a:t>data_readr </a:t>
            </a:r>
            <a:r>
              <a:rPr>
                <a:solidFill>
                  <a:srgbClr val="007020"/>
                </a:solidFill>
                <a:latin typeface="Courier"/>
              </a:rPr>
              <a:t>&lt;-</a:t>
            </a:r>
            <a:r>
              <a:rPr>
                <a:latin typeface="Courier"/>
              </a:rPr>
              <a:t> </a:t>
            </a:r>
            <a:r>
              <a:rPr>
                <a:solidFill>
                  <a:srgbClr val="06287E"/>
                </a:solidFill>
                <a:latin typeface="Courier"/>
              </a:rPr>
              <a:t>read_csv</a:t>
            </a:r>
            <a:r>
              <a:rPr>
                <a:latin typeface="Courier"/>
              </a:rPr>
              <a:t>(</a:t>
            </a:r>
            <a:r>
              <a:rPr>
                <a:solidFill>
                  <a:srgbClr val="7D9029"/>
                </a:solidFill>
                <a:latin typeface="Courier"/>
              </a:rPr>
              <a:t>file =</a:t>
            </a:r>
            <a:r>
              <a:rPr>
                <a:latin typeface="Courier"/>
              </a:rPr>
              <a:t> </a:t>
            </a:r>
            <a:r>
              <a:rPr>
                <a:solidFill>
                  <a:srgbClr val="4070A0"/>
                </a:solidFill>
                <a:latin typeface="Courier"/>
              </a:rPr>
              <a:t>"../../data/gapminder.csv"</a:t>
            </a:r>
            <a:r>
              <a:rPr>
                <a:latin typeface="Courie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Excel</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(readxl)</a:t>
            </a:r>
            <a:br/>
            <a:r>
              <a:rPr>
                <a:latin typeface="Courier"/>
              </a:rPr>
              <a:t>data_xls </a:t>
            </a:r>
            <a:r>
              <a:rPr>
                <a:solidFill>
                  <a:srgbClr val="007020"/>
                </a:solidFill>
                <a:latin typeface="Courier"/>
              </a:rPr>
              <a:t>&lt;-</a:t>
            </a:r>
            <a:r>
              <a:rPr>
                <a:latin typeface="Courier"/>
              </a:rPr>
              <a:t> </a:t>
            </a:r>
            <a:r>
              <a:rPr>
                <a:solidFill>
                  <a:srgbClr val="06287E"/>
                </a:solidFill>
                <a:latin typeface="Courier"/>
              </a:rPr>
              <a:t>read_excel</a:t>
            </a:r>
            <a:r>
              <a:rPr>
                <a:latin typeface="Courier"/>
              </a:rPr>
              <a:t>(</a:t>
            </a:r>
            <a:r>
              <a:rPr>
                <a:solidFill>
                  <a:srgbClr val="4070A0"/>
                </a:solidFill>
                <a:latin typeface="Courier"/>
              </a:rPr>
              <a:t>"../../data/gapminder.xlsx"</a:t>
            </a:r>
            <a:r>
              <a:rPr>
                <a:latin typeface="Courier"/>
              </a:rPr>
              <a:t>)</a:t>
            </a:r>
            <a:br/>
            <a:r>
              <a:rPr>
                <a:latin typeface="Courier"/>
              </a:rPr>
              <a:t>data_xls_df </a:t>
            </a:r>
            <a:r>
              <a:rPr>
                <a:solidFill>
                  <a:srgbClr val="007020"/>
                </a:solidFill>
                <a:latin typeface="Courier"/>
              </a:rPr>
              <a:t>&lt;-</a:t>
            </a:r>
            <a:r>
              <a:rPr>
                <a:latin typeface="Courier"/>
              </a:rPr>
              <a:t> </a:t>
            </a:r>
            <a:r>
              <a:rPr>
                <a:solidFill>
                  <a:srgbClr val="06287E"/>
                </a:solidFill>
                <a:latin typeface="Courier"/>
              </a:rPr>
              <a:t>as.data.frame</a:t>
            </a:r>
            <a:r>
              <a:rPr>
                <a:latin typeface="Courier"/>
              </a:rPr>
              <a:t>(</a:t>
            </a:r>
            <a:r>
              <a:rPr>
                <a:solidFill>
                  <a:srgbClr val="06287E"/>
                </a:solidFill>
                <a:latin typeface="Courier"/>
              </a:rPr>
              <a:t>read_excel</a:t>
            </a:r>
            <a:r>
              <a:rPr>
                <a:latin typeface="Courier"/>
              </a:rPr>
              <a:t>(</a:t>
            </a:r>
            <a:r>
              <a:rPr>
                <a:solidFill>
                  <a:srgbClr val="4070A0"/>
                </a:solidFill>
                <a:latin typeface="Courier"/>
              </a:rPr>
              <a:t>"../../data/gapminder.xlsx"</a:t>
            </a:r>
            <a:r>
              <a:rPr>
                <a:latin typeface="Courie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In-Depth with Tidyverse </a:t>
            </a:r>
            <a:r>
              <a:rPr>
                <a:latin typeface="Courier"/>
              </a:rPr>
              <a:t>read_excel</a:t>
            </a:r>
          </a:p>
        </p:txBody>
      </p:sp>
      <p:sp>
        <p:nvSpPr>
          <p:cNvPr id="3" name="Content Placeholder 2"/>
          <p:cNvSpPr>
            <a:spLocks noGrp="1"/>
          </p:cNvSpPr>
          <p:nvPr>
            <p:ph idx="1"/>
          </p:nvPr>
        </p:nvSpPr>
        <p:spPr/>
        <p:txBody>
          <a:bodyPr/>
          <a:lstStyle/>
          <a:p>
            <a:pPr lvl="0" indent="0">
              <a:buNone/>
            </a:pPr>
            <a:r>
              <a:rPr>
                <a:latin typeface="Courier"/>
              </a:rPr>
              <a:t>data_xls </a:t>
            </a:r>
            <a:r>
              <a:rPr>
                <a:solidFill>
                  <a:srgbClr val="007020"/>
                </a:solidFill>
                <a:latin typeface="Courier"/>
              </a:rPr>
              <a:t>&lt;-</a:t>
            </a:r>
            <a:r>
              <a:rPr>
                <a:latin typeface="Courier"/>
              </a:rPr>
              <a:t> </a:t>
            </a:r>
            <a:r>
              <a:rPr>
                <a:solidFill>
                  <a:srgbClr val="06287E"/>
                </a:solidFill>
                <a:latin typeface="Courier"/>
              </a:rPr>
              <a:t>read_excel</a:t>
            </a:r>
            <a:r>
              <a:rPr>
                <a:latin typeface="Courier"/>
              </a:rPr>
              <a:t>(</a:t>
            </a:r>
            <a:r>
              <a:rPr>
                <a:solidFill>
                  <a:srgbClr val="4070A0"/>
                </a:solidFill>
                <a:latin typeface="Courier"/>
              </a:rPr>
              <a:t>"../../data/gapminder.xlsx"</a:t>
            </a:r>
            <a:r>
              <a:rPr>
                <a:latin typeface="Courier"/>
              </a:rPr>
              <a:t>, </a:t>
            </a:r>
            <a:r>
              <a:rPr>
                <a:solidFill>
                  <a:srgbClr val="7D9029"/>
                </a:solidFill>
                <a:latin typeface="Courier"/>
              </a:rPr>
              <a:t>sheet =</a:t>
            </a:r>
            <a:r>
              <a:rPr>
                <a:latin typeface="Courier"/>
              </a:rPr>
              <a:t> </a:t>
            </a:r>
            <a:r>
              <a:rPr>
                <a:solidFill>
                  <a:srgbClr val="4070A0"/>
                </a:solidFill>
                <a:latin typeface="Courier"/>
              </a:rPr>
              <a:t>'1952'</a:t>
            </a:r>
            <a:r>
              <a:rPr>
                <a:latin typeface="Courier"/>
              </a:rPr>
              <a:t>, </a:t>
            </a:r>
            <a:r>
              <a:rPr>
                <a:solidFill>
                  <a:srgbClr val="7D9029"/>
                </a:solidFill>
                <a:latin typeface="Courier"/>
              </a:rPr>
              <a:t>range =</a:t>
            </a:r>
            <a:r>
              <a:rPr>
                <a:latin typeface="Courier"/>
              </a:rPr>
              <a:t> </a:t>
            </a:r>
            <a:r>
              <a:rPr>
                <a:solidFill>
                  <a:srgbClr val="4070A0"/>
                </a:solidFill>
                <a:latin typeface="Courier"/>
              </a:rPr>
              <a:t>"A1:D5"</a:t>
            </a:r>
            <a:r>
              <a:rPr>
                <a:latin typeface="Courie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Advanced topic: importing multiple files with </a:t>
            </a:r>
            <a:r>
              <a:rPr>
                <a:latin typeface="Courier"/>
              </a:rPr>
              <a:t>purr</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Importing Multiple Files with purrr</a:t>
            </a:r>
            <a:br/>
            <a:r>
              <a:rPr>
                <a:solidFill>
                  <a:srgbClr val="06287E"/>
                </a:solidFill>
                <a:latin typeface="Courier"/>
              </a:rPr>
              <a:t>suppressMessages</a:t>
            </a:r>
            <a:r>
              <a:rPr>
                <a:latin typeface="Courier"/>
              </a:rPr>
              <a:t>(</a:t>
            </a:r>
            <a:r>
              <a:rPr>
                <a:solidFill>
                  <a:srgbClr val="06287E"/>
                </a:solidFill>
                <a:latin typeface="Courier"/>
              </a:rPr>
              <a:t>suppressWarnings</a:t>
            </a:r>
            <a:r>
              <a:rPr>
                <a:latin typeface="Courier"/>
              </a:rPr>
              <a:t>(</a:t>
            </a:r>
            <a:r>
              <a:rPr>
                <a:solidFill>
                  <a:srgbClr val="06287E"/>
                </a:solidFill>
                <a:latin typeface="Courier"/>
              </a:rPr>
              <a:t>library</a:t>
            </a:r>
            <a:r>
              <a:rPr>
                <a:latin typeface="Courier"/>
              </a:rPr>
              <a:t>(tidyverse)))</a:t>
            </a:r>
            <a:br/>
            <a:br/>
            <a:r>
              <a:rPr i="1">
                <a:solidFill>
                  <a:srgbClr val="60A0B0"/>
                </a:solidFill>
                <a:latin typeface="Courier"/>
              </a:rPr>
              <a:t># 1. Identify all CSV files in a folder</a:t>
            </a:r>
            <a:br/>
            <a:r>
              <a:rPr>
                <a:latin typeface="Courier"/>
              </a:rPr>
              <a:t>files </a:t>
            </a:r>
            <a:r>
              <a:rPr>
                <a:solidFill>
                  <a:srgbClr val="007020"/>
                </a:solidFill>
                <a:latin typeface="Courier"/>
              </a:rPr>
              <a:t>&lt;-</a:t>
            </a:r>
            <a:r>
              <a:rPr>
                <a:latin typeface="Courier"/>
              </a:rPr>
              <a:t> </a:t>
            </a:r>
            <a:r>
              <a:rPr>
                <a:solidFill>
                  <a:srgbClr val="06287E"/>
                </a:solidFill>
                <a:latin typeface="Courier"/>
              </a:rPr>
              <a:t>list.files</a:t>
            </a:r>
            <a:r>
              <a:rPr>
                <a:latin typeface="Courier"/>
              </a:rPr>
              <a:t>(</a:t>
            </a:r>
            <a:r>
              <a:rPr>
                <a:solidFill>
                  <a:srgbClr val="7D9029"/>
                </a:solidFill>
                <a:latin typeface="Courier"/>
              </a:rPr>
              <a:t>path =</a:t>
            </a:r>
            <a:r>
              <a:rPr>
                <a:latin typeface="Courier"/>
              </a:rPr>
              <a:t> </a:t>
            </a:r>
            <a:r>
              <a:rPr>
                <a:solidFill>
                  <a:srgbClr val="4070A0"/>
                </a:solidFill>
                <a:latin typeface="Courier"/>
              </a:rPr>
              <a:t>"../../data"</a:t>
            </a:r>
            <a:r>
              <a:rPr>
                <a:latin typeface="Courier"/>
              </a:rPr>
              <a:t>, </a:t>
            </a:r>
            <a:r>
              <a:rPr>
                <a:solidFill>
                  <a:srgbClr val="7D9029"/>
                </a:solidFill>
                <a:latin typeface="Courier"/>
              </a:rPr>
              <a:t>pattern =</a:t>
            </a:r>
            <a:r>
              <a:rPr>
                <a:latin typeface="Courier"/>
              </a:rPr>
              <a:t> </a:t>
            </a:r>
            <a:r>
              <a:rPr>
                <a:solidFill>
                  <a:srgbClr val="4070A0"/>
                </a:solidFill>
                <a:latin typeface="Courier"/>
              </a:rPr>
              <a:t>"\\.csv$"</a:t>
            </a:r>
            <a:r>
              <a:rPr>
                <a:latin typeface="Courier"/>
              </a:rPr>
              <a:t>, </a:t>
            </a:r>
            <a:r>
              <a:rPr>
                <a:solidFill>
                  <a:srgbClr val="7D9029"/>
                </a:solidFill>
                <a:latin typeface="Courier"/>
              </a:rPr>
              <a:t>full.names =</a:t>
            </a:r>
            <a:r>
              <a:rPr>
                <a:latin typeface="Courier"/>
              </a:rPr>
              <a:t> </a:t>
            </a:r>
            <a:r>
              <a:rPr>
                <a:solidFill>
                  <a:srgbClr val="880000"/>
                </a:solidFill>
                <a:latin typeface="Courier"/>
              </a:rPr>
              <a:t>TRUE</a:t>
            </a:r>
            <a:r>
              <a:rPr>
                <a:latin typeface="Courier"/>
              </a:rPr>
              <a:t>)</a:t>
            </a:r>
            <a:br/>
            <a:br/>
            <a:r>
              <a:rPr i="1">
                <a:solidFill>
                  <a:srgbClr val="60A0B0"/>
                </a:solidFill>
                <a:latin typeface="Courier"/>
              </a:rPr>
              <a:t># 2. Use purrr::map_dfr() to read and combine them</a:t>
            </a:r>
            <a:br/>
            <a:r>
              <a:rPr>
                <a:latin typeface="Courier"/>
              </a:rPr>
              <a:t>all_data </a:t>
            </a:r>
            <a:r>
              <a:rPr>
                <a:solidFill>
                  <a:srgbClr val="007020"/>
                </a:solidFill>
                <a:latin typeface="Courier"/>
              </a:rPr>
              <a:t>&lt;-</a:t>
            </a:r>
            <a:r>
              <a:rPr>
                <a:latin typeface="Courier"/>
              </a:rPr>
              <a:t> files </a:t>
            </a:r>
            <a:r>
              <a:rPr>
                <a:solidFill>
                  <a:srgbClr val="4070A0"/>
                </a:solidFill>
                <a:latin typeface="Courier"/>
              </a:rPr>
              <a:t>%&gt;%</a:t>
            </a:r>
            <a:br/>
            <a:r>
              <a:rPr>
                <a:latin typeface="Courier"/>
              </a:rPr>
              <a:t>  </a:t>
            </a:r>
            <a:r>
              <a:rPr>
                <a:solidFill>
                  <a:srgbClr val="06287E"/>
                </a:solidFill>
                <a:latin typeface="Courier"/>
              </a:rPr>
              <a:t>set_names</a:t>
            </a:r>
            <a:r>
              <a:rPr>
                <a:latin typeface="Courier"/>
              </a:rPr>
              <a:t>(basename) </a:t>
            </a:r>
            <a:r>
              <a:rPr>
                <a:solidFill>
                  <a:srgbClr val="4070A0"/>
                </a:solidFill>
                <a:latin typeface="Courier"/>
              </a:rPr>
              <a:t>%&gt;%</a:t>
            </a:r>
            <a:r>
              <a:rPr>
                <a:latin typeface="Courier"/>
              </a:rPr>
              <a:t>                              </a:t>
            </a:r>
            <a:r>
              <a:rPr i="1">
                <a:solidFill>
                  <a:srgbClr val="60A0B0"/>
                </a:solidFill>
                <a:latin typeface="Courier"/>
              </a:rPr>
              <a:t># keep file names</a:t>
            </a:r>
            <a:br/>
            <a:r>
              <a:rPr>
                <a:latin typeface="Courier"/>
              </a:rPr>
              <a:t>  </a:t>
            </a:r>
            <a:r>
              <a:rPr>
                <a:solidFill>
                  <a:srgbClr val="06287E"/>
                </a:solidFill>
                <a:latin typeface="Courier"/>
              </a:rPr>
              <a:t>map_dfr</a:t>
            </a:r>
            <a:r>
              <a:rPr>
                <a:latin typeface="Courier"/>
              </a:rPr>
              <a:t>(</a:t>
            </a:r>
            <a:r>
              <a:rPr>
                <a:solidFill>
                  <a:srgbClr val="4070A0"/>
                </a:solidFill>
                <a:latin typeface="Courier"/>
              </a:rPr>
              <a:t>~</a:t>
            </a:r>
            <a:r>
              <a:rPr>
                <a:latin typeface="Courier"/>
              </a:rPr>
              <a:t> </a:t>
            </a:r>
            <a:r>
              <a:rPr>
                <a:solidFill>
                  <a:srgbClr val="06287E"/>
                </a:solidFill>
                <a:latin typeface="Courier"/>
              </a:rPr>
              <a:t>suppressWarnings</a:t>
            </a:r>
            <a:r>
              <a:rPr>
                <a:latin typeface="Courier"/>
              </a:rPr>
              <a:t>(</a:t>
            </a:r>
            <a:r>
              <a:rPr>
                <a:solidFill>
                  <a:srgbClr val="06287E"/>
                </a:solidFill>
                <a:latin typeface="Courier"/>
              </a:rPr>
              <a:t>suppressMessages</a:t>
            </a:r>
            <a:r>
              <a:rPr>
                <a:latin typeface="Courier"/>
              </a:rPr>
              <a:t>(</a:t>
            </a:r>
            <a:r>
              <a:rPr>
                <a:solidFill>
                  <a:srgbClr val="06287E"/>
                </a:solidFill>
                <a:latin typeface="Courier"/>
              </a:rPr>
              <a:t>head</a:t>
            </a:r>
            <a:r>
              <a:rPr>
                <a:latin typeface="Courier"/>
              </a:rPr>
              <a:t>(</a:t>
            </a:r>
            <a:r>
              <a:rPr>
                <a:solidFill>
                  <a:srgbClr val="06287E"/>
                </a:solidFill>
                <a:latin typeface="Courier"/>
              </a:rPr>
              <a:t>read_csv</a:t>
            </a:r>
            <a:r>
              <a:rPr>
                <a:latin typeface="Courier"/>
              </a:rPr>
              <a:t>(.x), </a:t>
            </a:r>
            <a:r>
              <a:rPr>
                <a:solidFill>
                  <a:srgbClr val="40A070"/>
                </a:solidFill>
                <a:latin typeface="Courier"/>
              </a:rPr>
              <a:t>1</a:t>
            </a:r>
            <a:r>
              <a:rPr>
                <a:latin typeface="Courier"/>
              </a:rPr>
              <a:t>))), </a:t>
            </a:r>
            <a:r>
              <a:rPr>
                <a:solidFill>
                  <a:srgbClr val="7D9029"/>
                </a:solidFill>
                <a:latin typeface="Courier"/>
              </a:rPr>
              <a:t>.id =</a:t>
            </a:r>
            <a:r>
              <a:rPr>
                <a:latin typeface="Courier"/>
              </a:rPr>
              <a:t> </a:t>
            </a:r>
            <a:r>
              <a:rPr>
                <a:solidFill>
                  <a:srgbClr val="4070A0"/>
                </a:solidFill>
                <a:latin typeface="Courier"/>
              </a:rPr>
              <a:t>"source"</a:t>
            </a:r>
            <a:r>
              <a:rPr>
                <a:latin typeface="Courier"/>
              </a:rPr>
              <a:t>)            </a:t>
            </a:r>
            <a:r>
              <a:rPr i="1">
                <a:solidFill>
                  <a:srgbClr val="60A0B0"/>
                </a:solidFill>
                <a:latin typeface="Courier"/>
              </a:rPr>
              <a:t># combine into one tibble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Glimpse and multiple files</a:t>
            </a:r>
          </a:p>
        </p:txBody>
      </p:sp>
      <p:sp>
        <p:nvSpPr>
          <p:cNvPr id="3" name="Content Placeholder 2"/>
          <p:cNvSpPr>
            <a:spLocks noGrp="1"/>
          </p:cNvSpPr>
          <p:nvPr>
            <p:ph idx="1"/>
          </p:nvPr>
        </p:nvSpPr>
        <p:spPr/>
        <p:txBody>
          <a:bodyPr/>
          <a:lstStyle/>
          <a:p>
            <a:pPr lvl="0" indent="0">
              <a:buNone/>
            </a:pPr>
            <a:r>
              <a:rPr>
                <a:latin typeface="Courier"/>
              </a:rPr>
              <a:t>all_data </a:t>
            </a:r>
            <a:r>
              <a:rPr>
                <a:solidFill>
                  <a:srgbClr val="4070A0"/>
                </a:solidFill>
                <a:latin typeface="Courier"/>
              </a:rPr>
              <a:t>%&gt;%</a:t>
            </a:r>
            <a:br/>
            <a:r>
              <a:rPr>
                <a:latin typeface="Courier"/>
              </a:rPr>
              <a:t>  </a:t>
            </a:r>
            <a:r>
              <a:rPr>
                <a:solidFill>
                  <a:srgbClr val="06287E"/>
                </a:solidFill>
                <a:latin typeface="Courier"/>
              </a:rPr>
              <a:t>select</a:t>
            </a:r>
            <a:r>
              <a:rPr>
                <a:latin typeface="Courier"/>
              </a:rPr>
              <a:t>(</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r>
              <a:rPr>
                <a:solidFill>
                  <a:srgbClr val="4070A0"/>
                </a:solidFill>
                <a:latin typeface="Courier"/>
              </a:rPr>
              <a:t>%&gt;%</a:t>
            </a:r>
            <a:r>
              <a:rPr>
                <a:latin typeface="Courier"/>
              </a:rPr>
              <a:t>    </a:t>
            </a:r>
            <a:r>
              <a:rPr i="1">
                <a:solidFill>
                  <a:srgbClr val="60A0B0"/>
                </a:solidFill>
                <a:latin typeface="Courier"/>
              </a:rPr>
              <a:t># only the first 5 columns</a:t>
            </a:r>
            <a:br/>
            <a:r>
              <a:rPr>
                <a:latin typeface="Courier"/>
              </a:rPr>
              <a:t>  </a:t>
            </a:r>
            <a:r>
              <a:rPr>
                <a:solidFill>
                  <a:srgbClr val="06287E"/>
                </a:solidFill>
                <a:latin typeface="Courier"/>
              </a:rPr>
              <a:t>head</a:t>
            </a:r>
            <a:r>
              <a:rPr>
                <a:latin typeface="Courier"/>
              </a:rPr>
              <a:t>(</a:t>
            </a:r>
            <a:r>
              <a:rPr>
                <a:solidFill>
                  <a:srgbClr val="40A070"/>
                </a:solidFill>
                <a:latin typeface="Courier"/>
              </a:rPr>
              <a:t>3</a:t>
            </a:r>
            <a:r>
              <a:rPr>
                <a:latin typeface="Courier"/>
              </a:rPr>
              <a:t>) </a:t>
            </a:r>
            <a:r>
              <a:rPr>
                <a:solidFill>
                  <a:srgbClr val="4070A0"/>
                </a:solidFill>
                <a:latin typeface="Courier"/>
              </a:rPr>
              <a:t>%&gt;%</a:t>
            </a:r>
            <a:r>
              <a:rPr>
                <a:latin typeface="Courier"/>
              </a:rPr>
              <a:t>        </a:t>
            </a:r>
            <a:r>
              <a:rPr i="1">
                <a:solidFill>
                  <a:srgbClr val="60A0B0"/>
                </a:solidFill>
                <a:latin typeface="Courier"/>
              </a:rPr>
              <a:t># only the first 3 rows</a:t>
            </a:r>
            <a:br/>
            <a:r>
              <a:rPr>
                <a:latin typeface="Courier"/>
              </a:rPr>
              <a:t>  </a:t>
            </a:r>
            <a:r>
              <a:rPr>
                <a:solidFill>
                  <a:srgbClr val="06287E"/>
                </a:solidFill>
                <a:latin typeface="Courier"/>
              </a:rPr>
              <a:t>glimpse</a:t>
            </a:r>
            <a:r>
              <a:rPr>
                <a:latin typeface="Courier"/>
              </a:rPr>
              <a:t>()</a:t>
            </a:r>
          </a:p>
          <a:p>
            <a:pPr lvl="0" indent="0">
              <a:buNone/>
            </a:pPr>
            <a:r>
              <a:rPr>
                <a:latin typeface="Courier"/>
              </a:rPr>
              <a:t>## Rows: 3
## Columns: 5
## $ source    &lt;chr&gt; "gapminder.csv", "gapminder_nas.csv", "health_data.csv"
## $ country   &lt;chr&gt; "Afghanistan", "Afghanistan", NA
## $ continent &lt;chr&gt; "Asia", "Asia", NA
## $ year      &lt;dbl&gt; 1952, 1952, NA
## $ lifeExp   &lt;dbl&gt; 28.801, NA, NA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importing</a:t>
            </a:r>
          </a:p>
        </p:txBody>
      </p:sp>
      <p:sp>
        <p:nvSpPr>
          <p:cNvPr id="3" name="Content Placeholder 2"/>
          <p:cNvSpPr>
            <a:spLocks noGrp="1"/>
          </p:cNvSpPr>
          <p:nvPr>
            <p:ph idx="1"/>
          </p:nvPr>
        </p:nvSpPr>
        <p:spPr/>
        <p:txBody>
          <a:bodyPr/>
          <a:lstStyle/>
          <a:p>
            <a:pPr lvl="0"/>
            <a:r>
              <a:rPr/>
              <a:t>Now that we’ve imported data here are some common functions used to get oriented with a new dataset.</a:t>
            </a:r>
          </a:p>
          <a:p>
            <a:pPr lvl="0" indent="0">
              <a:buNone/>
            </a:pPr>
            <a:r>
              <a:rPr>
                <a:latin typeface="Courier"/>
              </a:rPr>
              <a:t>health_df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"../../data/health_data.csv"</a:t>
            </a:r>
            <a:r>
              <a:rPr>
                <a:latin typeface="Courier"/>
              </a:rPr>
              <a:t>) </a:t>
            </a:r>
            <a:br/>
            <a:r>
              <a:rPr>
                <a:solidFill>
                  <a:srgbClr val="06287E"/>
                </a:solidFill>
                <a:latin typeface="Courier"/>
              </a:rPr>
              <a:t>str</a:t>
            </a:r>
            <a:r>
              <a:rPr>
                <a:latin typeface="Courier"/>
              </a:rPr>
              <a:t>(health_df)</a:t>
            </a:r>
          </a:p>
          <a:p>
            <a:pPr lvl="0" indent="0">
              <a:buNone/>
            </a:pPr>
            <a:r>
              <a:rPr>
                <a:latin typeface="Courier"/>
              </a:rPr>
              <a:t>## 'data.frame':    40 obs. of  12 variables:
##  $ id         : int  1 2 3 4 5 6 7 8 9 10 ...
##  $ group      : chr  "Control" "Control" "Control" "Control" ...
##  $ gender     : chr  "Female" "Male" "Female" "Male" ...
##  $ age        : int  28 24 14 29 37 40 40 39 34 25 ...
##  $ smoker     : chr  "No" "No" "No" "Yes" ...
##  $ weight_pre : num  78.3 73.9 62.6 72.7 93.3 93 77.5 91.5 88 73.5 ...
##  $ weight_post: num  78.4 72 62 71.7 92.6 93.2 75.4 90.1 88.1 71.4 ...
##  $ bmi_pre    : num  26.2 24.5 21.8 24.1 24.6 25.1 30.7 27.3 21.6 21.9 ...
##  $ bmi_post   : num  26.3 23.4 21.1 23.1 25.6 25 31.4 25.9 22 22.1 ...
##  $ vo2max_pre : num  46.4 42.5 32.6 43.3 30 42.4 44 38.5 37.3 44.1 ...
##  $ vo2max_post: num  45.4 42.4 37.3 43.3 31.2 44.1 44.9 39.5 36.4 43.4 ...
##  $ improved   : chr  "False" "False" "True" "True"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in a name?</a:t>
            </a:r>
          </a:p>
        </p:txBody>
      </p:sp>
      <p:sp>
        <p:nvSpPr>
          <p:cNvPr id="3" name="Content Placeholder 2"/>
          <p:cNvSpPr>
            <a:spLocks noGrp="1"/>
          </p:cNvSpPr>
          <p:nvPr>
            <p:ph idx="1"/>
          </p:nvPr>
        </p:nvSpPr>
        <p:spPr/>
        <p:txBody>
          <a:bodyPr/>
          <a:lstStyle/>
          <a:p>
            <a:pPr lvl="0" indent="0">
              <a:buNone/>
            </a:pPr>
            <a:r>
              <a:rPr>
                <a:latin typeface="Courier"/>
              </a:rPr>
              <a:t>health_df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"../../data/health_data.csv"</a:t>
            </a:r>
            <a:r>
              <a:rPr>
                <a:latin typeface="Courier"/>
              </a:rPr>
              <a:t>)</a:t>
            </a:r>
            <a:br/>
            <a:r>
              <a:rPr>
                <a:solidFill>
                  <a:srgbClr val="06287E"/>
                </a:solidFill>
                <a:latin typeface="Courier"/>
              </a:rPr>
              <a:t>names</a:t>
            </a:r>
            <a:r>
              <a:rPr>
                <a:latin typeface="Courier"/>
              </a:rPr>
              <a:t>(health_df)</a:t>
            </a:r>
          </a:p>
          <a:p>
            <a:pPr lvl="0" indent="0">
              <a:buNone/>
            </a:pPr>
            <a:r>
              <a:rPr>
                <a:latin typeface="Courier"/>
              </a:rPr>
              <a:t>##  [1] "id"          "group"       "gender"      "age"         "smoker"     
##  [6] "weight_pre"  "weight_post" "bmi_pre"     "bmi_post"    "vo2max_pre" 
## [11] "vo2max_post" "improved"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do your data live before R</a:t>
            </a:r>
          </a:p>
        </p:txBody>
      </p:sp>
      <p:sp>
        <p:nvSpPr>
          <p:cNvPr id="3" name="Content Placeholder 2"/>
          <p:cNvSpPr>
            <a:spLocks noGrp="1"/>
          </p:cNvSpPr>
          <p:nvPr>
            <p:ph idx="1"/>
          </p:nvPr>
        </p:nvSpPr>
        <p:spPr/>
        <p:txBody>
          <a:bodyPr/>
          <a:lstStyle/>
          <a:p>
            <a:pPr lvl="0"/>
            <a:r>
              <a:rPr/>
              <a:t>MS Excel, Google Sheets, CSV, Databases, Websites/APIs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Long-format data</a:t>
            </a:r>
          </a:p>
        </p:txBody>
      </p:sp>
      <p:sp>
        <p:nvSpPr>
          <p:cNvPr id="3" name="Content Placeholder 2"/>
          <p:cNvSpPr>
            <a:spLocks noGrp="1"/>
          </p:cNvSpPr>
          <p:nvPr>
            <p:ph idx="1"/>
          </p:nvPr>
        </p:nvSpPr>
        <p:spPr/>
        <p:txBody>
          <a:bodyPr/>
          <a:lstStyle/>
          <a:p>
            <a:pPr lvl="0"/>
            <a:r>
              <a:rPr i="1"/>
              <a:t>Note that</a:t>
            </a:r>
            <a:r>
              <a:rPr/>
              <a:t> people will often use the terms </a:t>
            </a:r>
            <a:r>
              <a:rPr b="1"/>
              <a:t>wide</a:t>
            </a:r>
            <a:r>
              <a:rPr/>
              <a:t>, </a:t>
            </a:r>
            <a:r>
              <a:rPr b="1"/>
              <a:t>long</a:t>
            </a:r>
            <a:r>
              <a:rPr/>
              <a:t>, </a:t>
            </a:r>
            <a:r>
              <a:rPr b="1"/>
              <a:t>wide format</a:t>
            </a:r>
            <a:r>
              <a:rPr/>
              <a:t> or </a:t>
            </a:r>
            <a:r>
              <a:rPr b="1"/>
              <a:t>long format</a:t>
            </a:r>
            <a:r>
              <a:rPr/>
              <a:t> to describe their dataframes or </a:t>
            </a:r>
            <a:r>
              <a:rPr>
                <a:latin typeface="Courier"/>
              </a:rPr>
              <a:t>data.tables</a:t>
            </a:r>
            <a:r>
              <a:rPr/>
              <a:t> once they have been read in. This is simply a description of the orientation of the data frame.</a:t>
            </a:r>
          </a:p>
          <a:p>
            <a:pPr lvl="0" indent="0">
              <a:buNone/>
            </a:pPr>
            <a:r>
              <a:rPr>
                <a:latin typeface="Courier"/>
              </a:rPr>
              <a:t>gap_df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"../../data/gapminder.csv"</a:t>
            </a:r>
            <a:r>
              <a:rPr>
                <a:latin typeface="Courier"/>
              </a:rPr>
              <a:t>)</a:t>
            </a:r>
            <a:br/>
            <a:r>
              <a:rPr>
                <a:latin typeface="Courier"/>
              </a:rPr>
              <a:t>gap_df </a:t>
            </a:r>
            <a:r>
              <a:rPr>
                <a:solidFill>
                  <a:srgbClr val="4070A0"/>
                </a:solidFill>
                <a:latin typeface="Courier"/>
              </a:rPr>
              <a:t>%&gt;%</a:t>
            </a:r>
            <a:r>
              <a:rPr>
                <a:latin typeface="Courier"/>
              </a:rPr>
              <a:t> </a:t>
            </a:r>
            <a:r>
              <a:rPr>
                <a:solidFill>
                  <a:srgbClr val="06287E"/>
                </a:solidFill>
                <a:latin typeface="Courier"/>
              </a:rPr>
              <a:t>head</a:t>
            </a:r>
            <a:r>
              <a:rPr>
                <a:latin typeface="Courier"/>
              </a:rPr>
              <a:t>(</a:t>
            </a:r>
            <a:r>
              <a:rPr>
                <a:solidFill>
                  <a:srgbClr val="40A070"/>
                </a:solidFill>
                <a:latin typeface="Courier"/>
              </a:rPr>
              <a:t>2</a:t>
            </a:r>
            <a:r>
              <a:rPr>
                <a:latin typeface="Courier"/>
              </a:rPr>
              <a:t>)</a:t>
            </a:r>
          </a:p>
          <a:p>
            <a:pPr lvl="0" indent="0">
              <a:buNone/>
            </a:pPr>
            <a:r>
              <a:rPr>
                <a:latin typeface="Courier"/>
              </a:rPr>
              <a:t>##       country continent year lifeExp     pop gdpPercap
## 1 Afghanistan      Asia 1952  28.801 8425333  779.4453
## 2 Afghanistan      Asia 1957  30.332 9240934  820.8530</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Wide-format data</a:t>
            </a:r>
          </a:p>
        </p:txBody>
      </p:sp>
      <p:sp>
        <p:nvSpPr>
          <p:cNvPr id="3" name="Content Placeholder 2"/>
          <p:cNvSpPr>
            <a:spLocks noGrp="1"/>
          </p:cNvSpPr>
          <p:nvPr>
            <p:ph idx="1"/>
          </p:nvPr>
        </p:nvSpPr>
        <p:spPr/>
        <p:txBody>
          <a:bodyPr/>
          <a:lstStyle/>
          <a:p>
            <a:pPr lvl="0" indent="0">
              <a:buNone/>
            </a:pPr>
            <a:r>
              <a:rPr>
                <a:latin typeface="Courier"/>
              </a:rPr>
              <a:t>gap_df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"../../data/gapminder.csv"</a:t>
            </a:r>
            <a:r>
              <a:rPr>
                <a:latin typeface="Courier"/>
              </a:rPr>
              <a:t>)</a:t>
            </a:r>
            <a:br/>
            <a:r>
              <a:rPr>
                <a:latin typeface="Courier"/>
              </a:rPr>
              <a:t>gap_df </a:t>
            </a:r>
            <a:r>
              <a:rPr>
                <a:solidFill>
                  <a:srgbClr val="4070A0"/>
                </a:solidFill>
                <a:latin typeface="Courier"/>
              </a:rPr>
              <a:t>%&gt;%</a:t>
            </a:r>
            <a:r>
              <a:rPr>
                <a:latin typeface="Courier"/>
              </a:rPr>
              <a:t> </a:t>
            </a:r>
            <a:r>
              <a:rPr>
                <a:solidFill>
                  <a:srgbClr val="06287E"/>
                </a:solidFill>
                <a:latin typeface="Courier"/>
              </a:rPr>
              <a:t>pivot_wider</a:t>
            </a:r>
            <a:r>
              <a:rPr>
                <a:latin typeface="Courier"/>
              </a:rPr>
              <a:t>(</a:t>
            </a:r>
            <a:r>
              <a:rPr>
                <a:solidFill>
                  <a:srgbClr val="7D9029"/>
                </a:solidFill>
                <a:latin typeface="Courier"/>
              </a:rPr>
              <a:t>names_from =</a:t>
            </a:r>
            <a:r>
              <a:rPr>
                <a:latin typeface="Courier"/>
              </a:rPr>
              <a:t> </a:t>
            </a:r>
            <a:r>
              <a:rPr>
                <a:solidFill>
                  <a:srgbClr val="06287E"/>
                </a:solidFill>
                <a:latin typeface="Courier"/>
              </a:rPr>
              <a:t>c</a:t>
            </a:r>
            <a:r>
              <a:rPr>
                <a:latin typeface="Courier"/>
              </a:rPr>
              <a:t>(year),</a:t>
            </a:r>
            <a:br/>
            <a:r>
              <a:rPr>
                <a:latin typeface="Courier"/>
              </a:rPr>
              <a:t>                       </a:t>
            </a:r>
            <a:r>
              <a:rPr>
                <a:solidFill>
                  <a:srgbClr val="7D9029"/>
                </a:solidFill>
                <a:latin typeface="Courier"/>
              </a:rPr>
              <a:t>values_from =</a:t>
            </a:r>
            <a:r>
              <a:rPr>
                <a:latin typeface="Courier"/>
              </a:rPr>
              <a:t> </a:t>
            </a:r>
            <a:r>
              <a:rPr>
                <a:solidFill>
                  <a:srgbClr val="06287E"/>
                </a:solidFill>
                <a:latin typeface="Courier"/>
              </a:rPr>
              <a:t>c</a:t>
            </a:r>
            <a:r>
              <a:rPr>
                <a:latin typeface="Courier"/>
              </a:rPr>
              <a:t>(lifeExp, pop, gdpPercap)) </a:t>
            </a:r>
            <a:r>
              <a:rPr>
                <a:solidFill>
                  <a:srgbClr val="4070A0"/>
                </a:solidFill>
                <a:latin typeface="Courier"/>
              </a:rPr>
              <a:t>%&gt;%</a:t>
            </a:r>
            <a:r>
              <a:rPr>
                <a:latin typeface="Courier"/>
              </a:rPr>
              <a:t> </a:t>
            </a:r>
            <a:r>
              <a:rPr>
                <a:solidFill>
                  <a:srgbClr val="06287E"/>
                </a:solidFill>
                <a:latin typeface="Courier"/>
              </a:rPr>
              <a:t>head</a:t>
            </a:r>
            <a:r>
              <a:rPr>
                <a:latin typeface="Courier"/>
              </a:rPr>
              <a:t>(</a:t>
            </a:r>
            <a:r>
              <a:rPr>
                <a:solidFill>
                  <a:srgbClr val="40A070"/>
                </a:solidFill>
                <a:latin typeface="Courier"/>
              </a:rPr>
              <a:t>2</a:t>
            </a:r>
            <a:r>
              <a:rPr>
                <a:latin typeface="Courier"/>
              </a:rPr>
              <a:t>) </a:t>
            </a:r>
            <a:r>
              <a:rPr>
                <a:solidFill>
                  <a:srgbClr val="4070A0"/>
                </a:solidFill>
                <a:latin typeface="Courier"/>
              </a:rPr>
              <a:t>%&gt;%</a:t>
            </a:r>
            <a:br/>
            <a:r>
              <a:rPr>
                <a:latin typeface="Courier"/>
              </a:rPr>
              <a:t>  </a:t>
            </a:r>
            <a:r>
              <a:rPr>
                <a:solidFill>
                  <a:srgbClr val="06287E"/>
                </a:solidFill>
                <a:latin typeface="Courier"/>
              </a:rPr>
              <a:t>select</a:t>
            </a:r>
            <a:r>
              <a:rPr>
                <a:latin typeface="Courier"/>
              </a:rPr>
              <a:t>(</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a:t>
            </a:r>
          </a:p>
          <a:p>
            <a:pPr lvl="0" indent="0">
              <a:buNone/>
            </a:pPr>
            <a:r>
              <a:rPr>
                <a:latin typeface="Courier"/>
              </a:rPr>
              <a:t>## # A tibble: 2 × 5
##   country     continent lifeExp_1952 lifeExp_1957 lifeExp_1962
##   &lt;chr&gt;       &lt;chr&gt;            &lt;dbl&gt;        &lt;dbl&gt;        &lt;dbl&gt;
## 1 Afghanistan Asia              28.8         30.3         32.0
## 2 Albania     Europe            55.2         59.3         64.8</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a:t>
            </a:r>
          </a:p>
        </p:txBody>
      </p:sp>
      <p:sp>
        <p:nvSpPr>
          <p:cNvPr id="3" name="Content Placeholder 2"/>
          <p:cNvSpPr>
            <a:spLocks noGrp="1"/>
          </p:cNvSpPr>
          <p:nvPr>
            <p:ph idx="1"/>
          </p:nvPr>
        </p:nvSpPr>
        <p:spPr/>
        <p:txBody>
          <a:bodyPr/>
          <a:lstStyle/>
          <a:p>
            <a:pPr lvl="0"/>
            <a:r>
              <a:rPr/>
              <a:t>R </a:t>
            </a:r>
            <a:r>
              <a:rPr i="1"/>
              <a:t>imports</a:t>
            </a:r>
            <a:r>
              <a:rPr/>
              <a:t> data into memory, it doesn’t “open” files</a:t>
            </a:r>
          </a:p>
          <a:p>
            <a:pPr lvl="0"/>
            <a:r>
              <a:rPr/>
              <a:t>Keep projects self-contained with R Projects</a:t>
            </a:r>
          </a:p>
          <a:p>
            <a:pPr lvl="0"/>
            <a:r>
              <a:rPr/>
              <a:t>Always use </a:t>
            </a:r>
            <a:r>
              <a:rPr b="1"/>
              <a:t>relative paths</a:t>
            </a:r>
          </a:p>
          <a:p>
            <a:pPr lvl="0"/>
            <a:r>
              <a:rPr/>
              <a:t>Use </a:t>
            </a:r>
            <a:r>
              <a:rPr>
                <a:latin typeface="Courier"/>
              </a:rPr>
              <a:t>read_csv()</a:t>
            </a:r>
            <a:r>
              <a:rPr/>
              <a:t> / </a:t>
            </a:r>
            <a:r>
              <a:rPr>
                <a:latin typeface="Courier"/>
              </a:rPr>
              <a:t>read_excel()</a:t>
            </a:r>
            <a:r>
              <a:rPr/>
              <a:t> for tidyverse workflows</a:t>
            </a:r>
          </a:p>
          <a:p>
            <a:pPr lvl="0"/>
            <a:r>
              <a:rPr/>
              <a:t>Explore your data with </a:t>
            </a:r>
            <a:r>
              <a:rPr>
                <a:latin typeface="Courier"/>
              </a:rPr>
              <a:t>str()</a:t>
            </a:r>
            <a:r>
              <a:rPr/>
              <a:t>, </a:t>
            </a:r>
            <a:r>
              <a:rPr>
                <a:latin typeface="Courier"/>
              </a:rPr>
              <a:t>glimpse()</a:t>
            </a:r>
            <a:r>
              <a:rPr/>
              <a:t>, </a:t>
            </a:r>
            <a:r>
              <a:rPr>
                <a:latin typeface="Courier"/>
              </a:rPr>
              <a:t>head()</a:t>
            </a:r>
            <a:r>
              <a:rPr/>
              <a:t> and </a:t>
            </a:r>
            <a:r>
              <a:rPr>
                <a:latin typeface="Courier"/>
              </a:rPr>
              <a:t>names()</a:t>
            </a:r>
          </a:p>
          <a:p>
            <a:pPr lvl="0"/>
            <a:r>
              <a:rPr/>
              <a:t>Know your data’s shape: </a:t>
            </a:r>
            <a:r>
              <a:rPr i="1"/>
              <a:t>long vs. wide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Importing versus opening data</a:t>
            </a:r>
          </a:p>
        </p:txBody>
      </p:sp>
      <p:sp>
        <p:nvSpPr>
          <p:cNvPr id="3" name="Content Placeholder 2"/>
          <p:cNvSpPr>
            <a:spLocks noGrp="1"/>
          </p:cNvSpPr>
          <p:nvPr>
            <p:ph idx="1"/>
          </p:nvPr>
        </p:nvSpPr>
        <p:spPr/>
        <p:txBody>
          <a:bodyPr/>
          <a:lstStyle/>
          <a:p>
            <a:pPr lvl="0"/>
            <a:r>
              <a:rPr/>
              <a:t>When you work with data in R you have move from </a:t>
            </a:r>
            <a:r>
              <a:rPr i="1"/>
              <a:t>opening</a:t>
            </a:r>
            <a:r>
              <a:rPr/>
              <a:t> data files to </a:t>
            </a:r>
            <a:r>
              <a:rPr i="1"/>
              <a:t>importing</a:t>
            </a:r>
            <a:r>
              <a:rPr/>
              <a:t> data into data structures.</a:t>
            </a:r>
          </a:p>
          <a:p>
            <a:pPr lvl="0"/>
            <a:r>
              <a:rPr/>
              <a:t>When you import data into R you aren’t clicking on rows, columns and cells in excel or google sheets anymore you are manipulating </a:t>
            </a:r>
            <a:r>
              <a:rPr i="1"/>
              <a:t>objects</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Think-pair-share</a:t>
            </a:r>
          </a:p>
        </p:txBody>
      </p:sp>
      <p:sp>
        <p:nvSpPr>
          <p:cNvPr id="3" name="Content Placeholder 2"/>
          <p:cNvSpPr>
            <a:spLocks noGrp="1"/>
          </p:cNvSpPr>
          <p:nvPr>
            <p:ph idx="1"/>
          </p:nvPr>
        </p:nvSpPr>
        <p:spPr/>
        <p:txBody>
          <a:bodyPr/>
          <a:lstStyle/>
          <a:p>
            <a:pPr lvl="0"/>
            <a:r>
              <a:rPr/>
              <a:t>Lets say you have opened a file in R (health_data.csv). You edit a cell in the data structure in R. What happens to the original </a:t>
            </a:r>
            <a:r>
              <a:rPr>
                <a:latin typeface="Courier"/>
              </a:rPr>
              <a:t>health_data.csv</a:t>
            </a:r>
            <a:r>
              <a:rPr/>
              <a:t> file?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File structures</a:t>
            </a:r>
          </a:p>
        </p:txBody>
      </p:sp>
      <p:sp>
        <p:nvSpPr>
          <p:cNvPr id="3" name="Content Placeholder 2"/>
          <p:cNvSpPr>
            <a:spLocks noGrp="1"/>
          </p:cNvSpPr>
          <p:nvPr>
            <p:ph idx="1"/>
          </p:nvPr>
        </p:nvSpPr>
        <p:spPr/>
        <p:txBody>
          <a:bodyPr/>
          <a:lstStyle/>
          <a:p>
            <a:pPr lvl="0"/>
            <a:r>
              <a:rPr/>
              <a:t>File structures often referred to as </a:t>
            </a:r>
            <a:r>
              <a:rPr b="1"/>
              <a:t>trees</a:t>
            </a:r>
          </a:p>
          <a:p>
            <a:pPr lvl="0"/>
            <a:r>
              <a:rPr/>
              <a:t>Folders are often referred to as </a:t>
            </a:r>
            <a:r>
              <a:rPr b="1"/>
              <a:t>directories</a:t>
            </a:r>
          </a:p>
          <a:p>
            <a:pPr lvl="0" indent="0">
              <a:buNone/>
            </a:pPr>
            <a:r>
              <a:rPr>
                <a:latin typeface="Courier"/>
              </a:rPr>
              <a:t>## Warning: package 'here' was built under R version 4.4.3</a:t>
            </a:r>
          </a:p>
          <a:p>
            <a:pPr lvl="0" indent="0">
              <a:buNone/>
            </a:pPr>
            <a:r>
              <a:rPr>
                <a:latin typeface="Courier"/>
              </a:rPr>
              <a:t>## here() starts at C:/Users/jackx/Desktop/csc/workshops</a:t>
            </a:r>
          </a:p>
          <a:p>
            <a:pPr lvl="0" indent="0">
              <a:buNone/>
            </a:pPr>
            <a:r>
              <a:rPr>
                <a:latin typeface="Courier"/>
              </a:rPr>
              <a:t>## C:/Users/jackx/Desktop/csc/workshops/./assets/demo-file-struct
## ├── mysubdir
## │   ├── myemptydir
## │   ├── mytext2.txt
## │   └── myword.docx
## └── mytext.txt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Working Directory</a:t>
            </a:r>
          </a:p>
        </p:txBody>
      </p:sp>
      <p:sp>
        <p:nvSpPr>
          <p:cNvPr id="3" name="Content Placeholder 2"/>
          <p:cNvSpPr>
            <a:spLocks noGrp="1"/>
          </p:cNvSpPr>
          <p:nvPr>
            <p:ph idx="1"/>
          </p:nvPr>
        </p:nvSpPr>
        <p:spPr/>
        <p:txBody>
          <a:bodyPr/>
          <a:lstStyle/>
          <a:p>
            <a:pPr lvl="0"/>
            <a:r>
              <a:rPr/>
              <a:t>The </a:t>
            </a:r>
            <a:r>
              <a:rPr b="1"/>
              <a:t>working directory</a:t>
            </a:r>
            <a:r>
              <a:rPr/>
              <a:t> is a </a:t>
            </a:r>
            <a:r>
              <a:rPr i="1"/>
              <a:t>term of art</a:t>
            </a:r>
            <a:r>
              <a:rPr/>
              <a:t> for the directory where your project lives</a:t>
            </a:r>
          </a:p>
          <a:p>
            <a:pPr lvl="0" indent="0">
              <a:buNone/>
            </a:pPr>
            <a:r>
              <a:rPr>
                <a:solidFill>
                  <a:srgbClr val="06287E"/>
                </a:solidFill>
                <a:latin typeface="Courier"/>
              </a:rPr>
              <a:t>getwd</a:t>
            </a:r>
            <a:r>
              <a:rPr>
                <a:latin typeface="Courier"/>
              </a:rPr>
              <a:t>()</a:t>
            </a:r>
          </a:p>
          <a:p>
            <a:pPr lvl="0" indent="0">
              <a:buNone/>
            </a:pPr>
            <a:r>
              <a:rPr>
                <a:latin typeface="Courier"/>
              </a:rPr>
              <a:t>## [1] "C:/Users/jackx/Desktop/csc/workshops/guides/R_fundamentals"</a:t>
            </a:r>
          </a:p>
          <a:p>
            <a:pPr lvl="0" indent="0">
              <a:buNone/>
            </a:pPr>
            <a:r>
              <a:rPr i="1">
                <a:solidFill>
                  <a:srgbClr val="60A0B0"/>
                </a:solidFill>
                <a:latin typeface="Courier"/>
              </a:rPr>
              <a:t># This is not recommended</a:t>
            </a:r>
            <a:br/>
            <a:r>
              <a:rPr i="1">
                <a:solidFill>
                  <a:srgbClr val="60A0B0"/>
                </a:solidFill>
                <a:latin typeface="Courier"/>
              </a:rPr>
              <a:t># setwd()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2286000"/>
          </a:xfrm>
        </p:spPr>
        <p:txBody>
          <a:bodyPr/>
          <a:lstStyle/>
          <a:p>
            <a:pPr lvl="0" indent="0" marL="0">
              <a:buNone/>
            </a:pPr>
            <a:r>
              <a:rPr/>
              <a:t>R Projects</a:t>
            </a:r>
          </a:p>
        </p:txBody>
      </p:sp>
      <p:sp>
        <p:nvSpPr>
          <p:cNvPr id="4" name="Text Placeholder 3"/>
          <p:cNvSpPr>
            <a:spLocks noGrp="1"/>
          </p:cNvSpPr>
          <p:nvPr>
            <p:ph idx="2" sz="half" type="body"/>
          </p:nvPr>
        </p:nvSpPr>
        <p:spPr/>
        <p:txBody>
          <a:bodyPr/>
          <a:lstStyle/>
          <a:p>
            <a:pPr lvl="0"/>
            <a:r>
              <a:rPr/>
              <a:t>The best way to keep track of files (and the way I do it) is with </a:t>
            </a:r>
            <a:r>
              <a:rPr b="1"/>
              <a:t>R Projects</a:t>
            </a:r>
          </a:p>
        </p:txBody>
      </p:sp>
      <p:pic>
        <p:nvPicPr>
          <p:cNvPr descr="../../docs/assets/gifs/R_projects.gif" id="0" name="Picture 1"/>
          <p:cNvPicPr>
            <a:picLocks noGrp="1" noChangeAspect="1"/>
          </p:cNvPicPr>
          <p:nvPr/>
        </p:nvPicPr>
        <p:blipFill>
          <a:blip r:embed="rId3"/>
          <a:stretch>
            <a:fillRect/>
          </a:stretch>
        </p:blipFill>
        <p:spPr bwMode="auto">
          <a:xfrm>
            <a:off x="5410200" y="723900"/>
            <a:ext cx="5257800" cy="5257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versus absolute filepaths</a:t>
            </a:r>
          </a:p>
        </p:txBody>
      </p:sp>
      <p:pic>
        <p:nvPicPr>
          <p:cNvPr descr="../../docs/assets/gifs/file-path-example.gif" id="0" name="Picture 1"/>
          <p:cNvPicPr>
            <a:picLocks noGrp="1" noChangeAspect="1"/>
          </p:cNvPicPr>
          <p:nvPr/>
        </p:nvPicPr>
        <p:blipFill>
          <a:blip r:embed="rId2"/>
          <a:stretch>
            <a:fillRect/>
          </a:stretch>
        </p:blipFill>
        <p:spPr bwMode="auto">
          <a:xfrm>
            <a:off x="3111500" y="1841500"/>
            <a:ext cx="6019800" cy="4013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absolute and relative filepaths</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This is not recommended</a:t>
            </a:r>
            <a:br/>
            <a:r>
              <a:rPr i="1">
                <a:solidFill>
                  <a:srgbClr val="60A0B0"/>
                </a:solidFill>
                <a:latin typeface="Courier"/>
              </a:rPr>
              <a:t># file.path("C:/Users/jackx/Desktop/csc/Workshops/docs/assets/")</a:t>
            </a:r>
            <a:br/>
            <a:r>
              <a:rPr i="1">
                <a:solidFill>
                  <a:srgbClr val="60A0B0"/>
                </a:solidFill>
                <a:latin typeface="Courier"/>
              </a:rPr>
              <a:t># This is recommmended and reproducible</a:t>
            </a:r>
            <a:br/>
            <a:r>
              <a:rPr i="1">
                <a:solidFill>
                  <a:srgbClr val="60A0B0"/>
                </a:solidFill>
                <a:latin typeface="Courier"/>
              </a:rPr>
              <a:t># file.path("../docs/assets/gifs/file-path-example.gif")</a:t>
            </a:r>
          </a:p>
          <a:p>
            <a:pPr lvl="0"/>
            <a:r>
              <a:rPr/>
              <a:t>Note that the </a:t>
            </a:r>
            <a:r>
              <a:rPr>
                <a:latin typeface="Courier"/>
              </a:rPr>
              <a:t>.</a:t>
            </a:r>
            <a:r>
              <a:rPr/>
              <a:t> operator in a filepath signifies the current </a:t>
            </a:r>
            <a:r>
              <a:rPr i="1"/>
              <a:t>working directory</a:t>
            </a:r>
            <a:r>
              <a:rPr/>
              <a:t>.</a:t>
            </a:r>
          </a:p>
          <a:p>
            <a:pPr lvl="0"/>
            <a:r>
              <a:rPr/>
              <a:t>This operator can be used any number of times to specify higher levels of the file structure.</a:t>
            </a:r>
          </a:p>
        </p:txBody>
      </p:sp>
    </p:spTree>
  </p:cSld>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4048</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Calibri Light</vt:lpstr>
      <vt:lpstr>Retrospect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Importing Data</dc:title>
  <dc:creator>Alex Jack</dc:creator>
  <cp:keywords/>
  <dcterms:created xsi:type="dcterms:W3CDTF">2025-10-20T17:57:21Z</dcterms:created>
  <dcterms:modified xsi:type="dcterms:W3CDTF">2025-10-20T17:57:21Z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2025-10-20 10:57:16</vt:lpwstr>
  </property>
  <property fmtid="{D5CDD505-2E9C-101B-9397-08002B2CF9AE}" pid="3" name="output">
    <vt:lpwstr/>
  </property>
</Properties>
</file>