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8"/>
  </p:notesMasterIdLst>
  <p:sldIdLst>
    <p:sldId id="256" r:id="rId2"/>
    <p:sldId id="257" r:id="rId3"/>
    <p:sldId id="262" r:id="rId4"/>
    <p:sldId id="263" r:id="rId5"/>
    <p:sldId id="261" r:id="rId6"/>
    <p:sldId id="260" r:id="rId7"/>
  </p:sldIdLst>
  <p:sldSz cx="12192000" cy="6858000"/>
  <p:notesSz cx="6858000" cy="9144000"/>
  <p:custDataLst>
    <p:tags r:id="rId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1" autoAdjust="0"/>
    <p:restoredTop sz="94660"/>
  </p:normalViewPr>
  <p:slideViewPr>
    <p:cSldViewPr snapToGrid="0">
      <p:cViewPr varScale="1">
        <p:scale>
          <a:sx n="91" d="100"/>
          <a:sy n="91" d="100"/>
        </p:scale>
        <p:origin x="68" y="4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2023/10/21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b="1">
                <a:ln w="9525" cmpd="sng">
                  <a:solidFill>
                    <a:schemeClr val="accent1"/>
                  </a:solidFill>
                  <a:prstDash val="solid"/>
                </a:ln>
                <a:solidFill>
                  <a:srgbClr val="70AD47">
                    <a:tint val="1000"/>
                  </a:srgbClr>
                </a:solidFill>
                <a:effectLst>
                  <a:glow rad="38100">
                    <a:schemeClr val="accent1">
                      <a:alpha val="40000"/>
                    </a:schemeClr>
                  </a:glow>
                </a:effectLst>
                <a:sym typeface="+mn-ea"/>
              </a:rPr>
              <a:t>Retrofit: To handle API requests for fetching weather data.</a:t>
            </a:r>
            <a:endParaRPr lang="zh-CN" altLang="en-US" b="1">
              <a:ln w="9525" cmpd="sng">
                <a:solidFill>
                  <a:schemeClr val="accent1"/>
                </a:solidFill>
                <a:prstDash val="solid"/>
              </a:ln>
              <a:solidFill>
                <a:srgbClr val="70AD47">
                  <a:tint val="1000"/>
                </a:srgbClr>
              </a:solidFill>
              <a:effectLst>
                <a:glow rad="38100">
                  <a:schemeClr val="accent1">
                    <a:alpha val="40000"/>
                  </a:schemeClr>
                </a:glow>
              </a:effectLst>
            </a:endParaRPr>
          </a:p>
          <a:p>
            <a:r>
              <a:rPr lang="zh-CN" altLang="en-US" b="1">
                <a:ln w="9525" cmpd="sng">
                  <a:solidFill>
                    <a:schemeClr val="accent1"/>
                  </a:solidFill>
                  <a:prstDash val="solid"/>
                </a:ln>
                <a:solidFill>
                  <a:srgbClr val="70AD47">
                    <a:tint val="1000"/>
                  </a:srgbClr>
                </a:solidFill>
                <a:effectLst>
                  <a:glow rad="38100">
                    <a:schemeClr val="accent1">
                      <a:alpha val="40000"/>
                    </a:schemeClr>
                  </a:glow>
                </a:effectLst>
                <a:sym typeface="+mn-ea"/>
              </a:rPr>
              <a:t>Glide or Picasso: To load and display weather icons or images.</a:t>
            </a:r>
            <a:endParaRPr lang="zh-CN" altLang="en-US" b="1">
              <a:ln w="9525" cmpd="sng">
                <a:solidFill>
                  <a:schemeClr val="accent1"/>
                </a:solidFill>
                <a:prstDash val="solid"/>
              </a:ln>
              <a:solidFill>
                <a:srgbClr val="70AD47">
                  <a:tint val="1000"/>
                </a:srgbClr>
              </a:solidFill>
              <a:effectLst>
                <a:glow rad="38100">
                  <a:schemeClr val="accent1">
                    <a:alpha val="40000"/>
                  </a:schemeClr>
                </a:glow>
              </a:effectLst>
            </a:endParaRPr>
          </a:p>
          <a:p>
            <a:r>
              <a:rPr lang="zh-CN" altLang="en-US" b="1">
                <a:ln w="9525" cmpd="sng">
                  <a:solidFill>
                    <a:schemeClr val="accent1"/>
                  </a:solidFill>
                  <a:prstDash val="solid"/>
                </a:ln>
                <a:solidFill>
                  <a:srgbClr val="70AD47">
                    <a:tint val="1000"/>
                  </a:srgbClr>
                </a:solidFill>
                <a:effectLst>
                  <a:glow rad="38100">
                    <a:schemeClr val="accent1">
                      <a:alpha val="40000"/>
                    </a:schemeClr>
                  </a:glow>
                </a:effectLst>
                <a:sym typeface="+mn-ea"/>
              </a:rPr>
              <a:t>Moshi or Gson: For JSON parsing of the API responses.</a:t>
            </a:r>
            <a:endParaRPr lang="zh-CN" altLang="en-US" b="1">
              <a:ln w="9525" cmpd="sng">
                <a:solidFill>
                  <a:schemeClr val="accent1"/>
                </a:solidFill>
                <a:prstDash val="solid"/>
              </a:ln>
              <a:solidFill>
                <a:srgbClr val="70AD47">
                  <a:tint val="1000"/>
                </a:srgbClr>
              </a:solidFill>
              <a:effectLst>
                <a:glow rad="38100">
                  <a:schemeClr val="accent1">
                    <a:alpha val="40000"/>
                  </a:schemeClr>
                </a:glow>
              </a:effectLst>
            </a:endParaRPr>
          </a:p>
          <a:p>
            <a:endParaRPr lang="zh-CN" altLang="en-US" b="1">
              <a:ln w="9525" cmpd="sng">
                <a:solidFill>
                  <a:schemeClr val="accent1"/>
                </a:solidFill>
                <a:prstDash val="solid"/>
              </a:ln>
              <a:solidFill>
                <a:srgbClr val="70AD47">
                  <a:tint val="1000"/>
                </a:srgbClr>
              </a:solidFill>
              <a:effectLst>
                <a:glow rad="38100">
                  <a:schemeClr val="accent1">
                    <a:alpha val="40000"/>
                  </a:schemeClr>
                </a:glow>
              </a:effectLst>
            </a:endParaRPr>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7" name="Date Placeholder 6"/>
          <p:cNvSpPr>
            <a:spLocks noGrp="1"/>
          </p:cNvSpPr>
          <p:nvPr>
            <p:ph type="dt" sz="half" idx="10"/>
          </p:nvPr>
        </p:nvSpPr>
        <p:spPr/>
        <p:txBody>
          <a:bodyPr/>
          <a:lstStyle/>
          <a:p>
            <a:fld id="{BE4B96D9-44D6-4120-8176-61B5C7CD77D9}" type="datetimeFigureOut">
              <a:rPr lang="zh-CN" altLang="en-US" smtClean="0"/>
              <a:t>2023/10/21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D1B264F-38A8-4E95-9DAF-2CFDC684D3F8}" type="slidenum">
              <a:rPr lang="zh-CN" altLang="en-US" smtClean="0"/>
              <a:t>‹#›</a:t>
            </a:fld>
            <a:endParaRPr lang="zh-CN" altLang="en-US"/>
          </a:p>
        </p:txBody>
      </p:sp>
    </p:spTree>
    <p:extLst>
      <p:ext uri="{BB962C8B-B14F-4D97-AF65-F5344CB8AC3E}">
        <p14:creationId xmlns:p14="http://schemas.microsoft.com/office/powerpoint/2010/main" val="755539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4B96D9-44D6-4120-8176-61B5C7CD77D9}" type="datetimeFigureOut">
              <a:rPr lang="zh-CN" altLang="en-US" smtClean="0"/>
              <a:t>2023/10/21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D1B264F-38A8-4E95-9DAF-2CFDC684D3F8}" type="slidenum">
              <a:rPr lang="zh-CN" altLang="en-US" smtClean="0"/>
              <a:t>‹#›</a:t>
            </a:fld>
            <a:endParaRPr lang="zh-CN" altLang="en-US"/>
          </a:p>
        </p:txBody>
      </p:sp>
    </p:spTree>
    <p:extLst>
      <p:ext uri="{BB962C8B-B14F-4D97-AF65-F5344CB8AC3E}">
        <p14:creationId xmlns:p14="http://schemas.microsoft.com/office/powerpoint/2010/main" val="2108280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4B96D9-44D6-4120-8176-61B5C7CD77D9}" type="datetimeFigureOut">
              <a:rPr lang="zh-CN" altLang="en-US" smtClean="0"/>
              <a:t>2023/10/21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D1B264F-38A8-4E95-9DAF-2CFDC684D3F8}" type="slidenum">
              <a:rPr lang="zh-CN" altLang="en-US" smtClean="0"/>
              <a:t>‹#›</a:t>
            </a:fld>
            <a:endParaRPr lang="zh-CN" altLang="en-US"/>
          </a:p>
        </p:txBody>
      </p:sp>
    </p:spTree>
    <p:extLst>
      <p:ext uri="{BB962C8B-B14F-4D97-AF65-F5344CB8AC3E}">
        <p14:creationId xmlns:p14="http://schemas.microsoft.com/office/powerpoint/2010/main" val="25516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4B96D9-44D6-4120-8176-61B5C7CD77D9}" type="datetimeFigureOut">
              <a:rPr lang="zh-CN" altLang="en-US" smtClean="0"/>
              <a:t>2023/10/21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D1B264F-38A8-4E95-9DAF-2CFDC684D3F8}" type="slidenum">
              <a:rPr lang="zh-CN" altLang="en-US" smtClean="0"/>
              <a:t>‹#›</a:t>
            </a:fld>
            <a:endParaRPr lang="zh-CN" alt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7033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4B96D9-44D6-4120-8176-61B5C7CD77D9}" type="datetimeFigureOut">
              <a:rPr lang="zh-CN" altLang="en-US" smtClean="0"/>
              <a:t>2023/10/21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D1B264F-38A8-4E95-9DAF-2CFDC684D3F8}" type="slidenum">
              <a:rPr lang="zh-CN" altLang="en-US" smtClean="0"/>
              <a:t>‹#›</a:t>
            </a:fld>
            <a:endParaRPr lang="zh-CN" altLang="en-US"/>
          </a:p>
        </p:txBody>
      </p:sp>
    </p:spTree>
    <p:extLst>
      <p:ext uri="{BB962C8B-B14F-4D97-AF65-F5344CB8AC3E}">
        <p14:creationId xmlns:p14="http://schemas.microsoft.com/office/powerpoint/2010/main" val="32977610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zh-CN" altLang="en-US"/>
              <a:t>单击此处编辑母版文本样式</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zh-CN" altLang="en-US"/>
              <a:t>单击此处编辑母版文本样式</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E4B96D9-44D6-4120-8176-61B5C7CD77D9}" type="datetimeFigureOut">
              <a:rPr lang="zh-CN" altLang="en-US" smtClean="0"/>
              <a:t>2023/10/21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D1B264F-38A8-4E95-9DAF-2CFDC684D3F8}" type="slidenum">
              <a:rPr lang="zh-CN" altLang="en-US" smtClean="0"/>
              <a:t>‹#›</a:t>
            </a:fld>
            <a:endParaRPr lang="zh-CN" altLang="en-US"/>
          </a:p>
        </p:txBody>
      </p:sp>
    </p:spTree>
    <p:extLst>
      <p:ext uri="{BB962C8B-B14F-4D97-AF65-F5344CB8AC3E}">
        <p14:creationId xmlns:p14="http://schemas.microsoft.com/office/powerpoint/2010/main" val="1272694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E4B96D9-44D6-4120-8176-61B5C7CD77D9}" type="datetimeFigureOut">
              <a:rPr lang="zh-CN" altLang="en-US" smtClean="0"/>
              <a:t>2023/10/21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D1B264F-38A8-4E95-9DAF-2CFDC684D3F8}" type="slidenum">
              <a:rPr lang="zh-CN" altLang="en-US" smtClean="0"/>
              <a:t>‹#›</a:t>
            </a:fld>
            <a:endParaRPr lang="zh-CN" altLang="en-US"/>
          </a:p>
        </p:txBody>
      </p:sp>
    </p:spTree>
    <p:extLst>
      <p:ext uri="{BB962C8B-B14F-4D97-AF65-F5344CB8AC3E}">
        <p14:creationId xmlns:p14="http://schemas.microsoft.com/office/powerpoint/2010/main" val="21077620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E4B96D9-44D6-4120-8176-61B5C7CD77D9}" type="datetimeFigureOut">
              <a:rPr lang="zh-CN" altLang="en-US" smtClean="0"/>
              <a:t>2023/10/21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1B264F-38A8-4E95-9DAF-2CFDC684D3F8}" type="slidenum">
              <a:rPr lang="zh-CN" altLang="en-US" smtClean="0"/>
              <a:t>‹#›</a:t>
            </a:fld>
            <a:endParaRPr lang="zh-CN" altLang="en-US"/>
          </a:p>
        </p:txBody>
      </p:sp>
    </p:spTree>
    <p:extLst>
      <p:ext uri="{BB962C8B-B14F-4D97-AF65-F5344CB8AC3E}">
        <p14:creationId xmlns:p14="http://schemas.microsoft.com/office/powerpoint/2010/main" val="14591773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E4B96D9-44D6-4120-8176-61B5C7CD77D9}" type="datetimeFigureOut">
              <a:rPr lang="zh-CN" altLang="en-US" smtClean="0"/>
              <a:t>2023/10/21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1B264F-38A8-4E95-9DAF-2CFDC684D3F8}" type="slidenum">
              <a:rPr lang="zh-CN" altLang="en-US" smtClean="0"/>
              <a:t>‹#›</a:t>
            </a:fld>
            <a:endParaRPr lang="zh-CN" altLang="en-US"/>
          </a:p>
        </p:txBody>
      </p:sp>
    </p:spTree>
    <p:extLst>
      <p:ext uri="{BB962C8B-B14F-4D97-AF65-F5344CB8AC3E}">
        <p14:creationId xmlns:p14="http://schemas.microsoft.com/office/powerpoint/2010/main" val="160913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E4B96D9-44D6-4120-8176-61B5C7CD77D9}" type="datetimeFigureOut">
              <a:rPr lang="zh-CN" altLang="en-US" smtClean="0"/>
              <a:t>2023/10/21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1B264F-38A8-4E95-9DAF-2CFDC684D3F8}" type="slidenum">
              <a:rPr lang="zh-CN" altLang="en-US" smtClean="0"/>
              <a:t>‹#›</a:t>
            </a:fld>
            <a:endParaRPr lang="zh-CN" altLang="en-US"/>
          </a:p>
        </p:txBody>
      </p:sp>
    </p:spTree>
    <p:extLst>
      <p:ext uri="{BB962C8B-B14F-4D97-AF65-F5344CB8AC3E}">
        <p14:creationId xmlns:p14="http://schemas.microsoft.com/office/powerpoint/2010/main" val="545423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zh-CN" altLang="en-US"/>
              <a:t>单击此处编辑母版标题样式</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E4B96D9-44D6-4120-8176-61B5C7CD77D9}" type="datetimeFigureOut">
              <a:rPr lang="zh-CN" altLang="en-US" smtClean="0"/>
              <a:t>2023/10/21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1B264F-38A8-4E95-9DAF-2CFDC684D3F8}" type="slidenum">
              <a:rPr lang="zh-CN" altLang="en-US" smtClean="0"/>
              <a:t>‹#›</a:t>
            </a:fld>
            <a:endParaRPr lang="zh-CN" altLang="en-US"/>
          </a:p>
        </p:txBody>
      </p:sp>
    </p:spTree>
    <p:extLst>
      <p:ext uri="{BB962C8B-B14F-4D97-AF65-F5344CB8AC3E}">
        <p14:creationId xmlns:p14="http://schemas.microsoft.com/office/powerpoint/2010/main" val="2383084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E4B96D9-44D6-4120-8176-61B5C7CD77D9}" type="datetimeFigureOut">
              <a:rPr lang="zh-CN" altLang="en-US" smtClean="0"/>
              <a:t>2023/10/21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D1B264F-38A8-4E95-9DAF-2CFDC684D3F8}" type="slidenum">
              <a:rPr lang="zh-CN" altLang="en-US" smtClean="0"/>
              <a:t>‹#›</a:t>
            </a:fld>
            <a:endParaRPr lang="zh-CN" altLang="en-US"/>
          </a:p>
        </p:txBody>
      </p:sp>
    </p:spTree>
    <p:extLst>
      <p:ext uri="{BB962C8B-B14F-4D97-AF65-F5344CB8AC3E}">
        <p14:creationId xmlns:p14="http://schemas.microsoft.com/office/powerpoint/2010/main" val="756081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20000" y="2505075"/>
            <a:ext cx="5025216"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zh-CN" altLang="en-US"/>
              <a:t>单击此处编辑母版文本样式</a:t>
            </a:r>
          </a:p>
        </p:txBody>
      </p:sp>
      <p:sp>
        <p:nvSpPr>
          <p:cNvPr id="6" name="Content Placeholder 5"/>
          <p:cNvSpPr>
            <a:spLocks noGrp="1"/>
          </p:cNvSpPr>
          <p:nvPr>
            <p:ph sz="quarter" idx="4"/>
          </p:nvPr>
        </p:nvSpPr>
        <p:spPr>
          <a:xfrm>
            <a:off x="6319840" y="2505075"/>
            <a:ext cx="503554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E4B96D9-44D6-4120-8176-61B5C7CD77D9}" type="datetimeFigureOut">
              <a:rPr lang="zh-CN" altLang="en-US" smtClean="0"/>
              <a:t>2023/10/21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D1B264F-38A8-4E95-9DAF-2CFDC684D3F8}" type="slidenum">
              <a:rPr lang="zh-CN" altLang="en-US" smtClean="0"/>
              <a:t>‹#›</a:t>
            </a:fld>
            <a:endParaRPr lang="zh-CN" altLang="en-US"/>
          </a:p>
        </p:txBody>
      </p:sp>
    </p:spTree>
    <p:extLst>
      <p:ext uri="{BB962C8B-B14F-4D97-AF65-F5344CB8AC3E}">
        <p14:creationId xmlns:p14="http://schemas.microsoft.com/office/powerpoint/2010/main" val="731097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E4B96D9-44D6-4120-8176-61B5C7CD77D9}" type="datetimeFigureOut">
              <a:rPr lang="zh-CN" altLang="en-US" smtClean="0"/>
              <a:t>2023/10/21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D1B264F-38A8-4E95-9DAF-2CFDC684D3F8}" type="slidenum">
              <a:rPr lang="zh-CN" altLang="en-US" smtClean="0"/>
              <a:t>‹#›</a:t>
            </a:fld>
            <a:endParaRPr lang="zh-CN" altLang="en-US"/>
          </a:p>
        </p:txBody>
      </p:sp>
    </p:spTree>
    <p:extLst>
      <p:ext uri="{BB962C8B-B14F-4D97-AF65-F5344CB8AC3E}">
        <p14:creationId xmlns:p14="http://schemas.microsoft.com/office/powerpoint/2010/main" val="909227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4B96D9-44D6-4120-8176-61B5C7CD77D9}" type="datetimeFigureOut">
              <a:rPr lang="zh-CN" altLang="en-US" smtClean="0"/>
              <a:t>2023/10/21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D1B264F-38A8-4E95-9DAF-2CFDC684D3F8}" type="slidenum">
              <a:rPr lang="zh-CN" altLang="en-US" smtClean="0"/>
              <a:t>‹#›</a:t>
            </a:fld>
            <a:endParaRPr lang="zh-CN" altLang="en-US"/>
          </a:p>
        </p:txBody>
      </p:sp>
    </p:spTree>
    <p:extLst>
      <p:ext uri="{BB962C8B-B14F-4D97-AF65-F5344CB8AC3E}">
        <p14:creationId xmlns:p14="http://schemas.microsoft.com/office/powerpoint/2010/main" val="2053512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4B96D9-44D6-4120-8176-61B5C7CD77D9}" type="datetimeFigureOut">
              <a:rPr lang="zh-CN" altLang="en-US" smtClean="0"/>
              <a:t>2023/10/21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D1B264F-38A8-4E95-9DAF-2CFDC684D3F8}" type="slidenum">
              <a:rPr lang="zh-CN" altLang="en-US" smtClean="0"/>
              <a:t>‹#›</a:t>
            </a:fld>
            <a:endParaRPr lang="zh-CN" altLang="en-US"/>
          </a:p>
        </p:txBody>
      </p:sp>
    </p:spTree>
    <p:extLst>
      <p:ext uri="{BB962C8B-B14F-4D97-AF65-F5344CB8AC3E}">
        <p14:creationId xmlns:p14="http://schemas.microsoft.com/office/powerpoint/2010/main" val="1976546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4B96D9-44D6-4120-8176-61B5C7CD77D9}" type="datetimeFigureOut">
              <a:rPr lang="zh-CN" altLang="en-US" smtClean="0"/>
              <a:t>2023/10/21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D1B264F-38A8-4E95-9DAF-2CFDC684D3F8}" type="slidenum">
              <a:rPr lang="zh-CN" altLang="en-US" smtClean="0"/>
              <a:t>‹#›</a:t>
            </a:fld>
            <a:endParaRPr lang="zh-CN" altLang="en-US"/>
          </a:p>
        </p:txBody>
      </p:sp>
    </p:spTree>
    <p:extLst>
      <p:ext uri="{BB962C8B-B14F-4D97-AF65-F5344CB8AC3E}">
        <p14:creationId xmlns:p14="http://schemas.microsoft.com/office/powerpoint/2010/main" val="265720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E4B96D9-44D6-4120-8176-61B5C7CD77D9}" type="datetimeFigureOut">
              <a:rPr lang="zh-CN" altLang="en-US" smtClean="0"/>
              <a:t>2023/10/21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AD1B264F-38A8-4E95-9DAF-2CFDC684D3F8}" type="slidenum">
              <a:rPr lang="zh-CN" altLang="en-US" smtClean="0"/>
              <a:t>‹#›</a:t>
            </a:fld>
            <a:endParaRPr lang="zh-CN" altLang="en-US"/>
          </a:p>
        </p:txBody>
      </p:sp>
    </p:spTree>
    <p:extLst>
      <p:ext uri="{BB962C8B-B14F-4D97-AF65-F5344CB8AC3E}">
        <p14:creationId xmlns:p14="http://schemas.microsoft.com/office/powerpoint/2010/main" val="3088439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p:cNvSpPr>
            <a:spLocks noGrp="1" noRot="1" noChangeAspect="1" noMove="1" noResize="1" noEditPoints="1" noAdjustHandles="1" noChangeArrowheads="1" noChangeShapeType="1" noTextEdit="1"/>
          </p:cNvSpPr>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a:spLocks noGrp="1" noRot="1" noChangeAspect="1" noMove="1" noResize="1" noEditPoints="1" noAdjustHandles="1" noChangeArrowheads="1" noChangeShapeType="1" noTextEdit="1"/>
          </p:cNvSpPr>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a:spLocks noGrp="1" noRot="1" noChangeAspect="1" noMove="1" noResize="1" noEditPoints="1" noAdjustHandles="1" noChangeArrowheads="1" noChangeShapeType="1" noTextEdit="1"/>
          </p:cNvSpPr>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descr="一群人坐在桌子前&#10;&#10;描述已自动生成"/>
          <p:cNvPicPr>
            <a:picLocks noChangeAspect="1"/>
          </p:cNvPicPr>
          <p:nvPr/>
        </p:nvPicPr>
        <p:blipFill rotWithShape="1">
          <a:blip r:embed="rId2" cstate="print">
            <a:extLst>
              <a:ext uri="{28A0092B-C50C-407E-A947-70E740481C1C}">
                <a14:useLocalDpi xmlns:a14="http://schemas.microsoft.com/office/drawing/2010/main" val="0"/>
              </a:ext>
            </a:extLst>
          </a:blip>
          <a:srcRect l="10265" r="10518"/>
          <a:stretch>
            <a:fillRect/>
          </a:stretch>
        </p:blipFill>
        <p:spPr>
          <a:xfrm>
            <a:off x="4038599" y="10"/>
            <a:ext cx="8160026" cy="6875809"/>
          </a:xfrm>
          <a:prstGeom prst="rect">
            <a:avLst/>
          </a:prstGeom>
        </p:spPr>
      </p:pic>
      <p:sp>
        <p:nvSpPr>
          <p:cNvPr id="30" name="Freeform: Shape 29"/>
          <p:cNvSpPr>
            <a:spLocks noGrp="1" noRot="1" noChangeAspect="1" noMove="1" noResize="1" noEditPoints="1" noAdjustHandles="1" noChangeArrowheads="1" noChangeShapeType="1" noTextEdit="1"/>
          </p:cNvSpPr>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文本框 5"/>
          <p:cNvSpPr txBox="1"/>
          <p:nvPr/>
        </p:nvSpPr>
        <p:spPr>
          <a:xfrm>
            <a:off x="534473" y="2950387"/>
            <a:ext cx="3052293" cy="3531403"/>
          </a:xfrm>
          <a:prstGeom prst="rect">
            <a:avLst/>
          </a:prstGeom>
        </p:spPr>
        <p:txBody>
          <a:bodyPr vert="horz" lIns="91440" tIns="45720" rIns="91440" bIns="45720" rtlCol="0" anchor="t">
            <a:normAutofit/>
          </a:bodyPr>
          <a:lstStyle/>
          <a:p>
            <a:pPr algn="r">
              <a:lnSpc>
                <a:spcPct val="90000"/>
              </a:lnSpc>
              <a:spcBef>
                <a:spcPct val="0"/>
              </a:spcBef>
              <a:spcAft>
                <a:spcPts val="600"/>
              </a:spcAft>
            </a:pPr>
            <a:r>
              <a:rPr lang="en-US" altLang="zh-CN" sz="4000" dirty="0">
                <a:solidFill>
                  <a:srgbClr val="FFFFFF"/>
                </a:solidFill>
                <a:latin typeface="+mj-lt"/>
                <a:ea typeface="+mj-ea"/>
                <a:cs typeface="+mj-cs"/>
              </a:rPr>
              <a:t>Office </a:t>
            </a:r>
          </a:p>
          <a:p>
            <a:pPr algn="r">
              <a:lnSpc>
                <a:spcPct val="90000"/>
              </a:lnSpc>
              <a:spcBef>
                <a:spcPct val="0"/>
              </a:spcBef>
              <a:spcAft>
                <a:spcPts val="600"/>
              </a:spcAft>
            </a:pPr>
            <a:r>
              <a:rPr lang="en-US" altLang="zh-CN" sz="4000" dirty="0">
                <a:solidFill>
                  <a:srgbClr val="FFFFFF"/>
                </a:solidFill>
                <a:latin typeface="+mj-lt"/>
                <a:ea typeface="+mj-ea"/>
                <a:cs typeface="+mj-cs"/>
              </a:rPr>
              <a:t>Manager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13271" y="2831203"/>
            <a:ext cx="1260281" cy="369332"/>
          </a:xfrm>
          <a:prstGeom prst="rect">
            <a:avLst/>
          </a:prstGeom>
          <a:noFill/>
        </p:spPr>
        <p:txBody>
          <a:bodyPr wrap="none" rtlCol="0">
            <a:spAutoFit/>
          </a:bodyPr>
          <a:lstStyle/>
          <a:p>
            <a:r>
              <a:rPr lang="en-US" altLang="zh-CN" dirty="0"/>
              <a:t>Project List</a:t>
            </a:r>
            <a:endParaRPr lang="zh-CN" altLang="en-US" dirty="0"/>
          </a:p>
        </p:txBody>
      </p:sp>
      <p:sp>
        <p:nvSpPr>
          <p:cNvPr id="5" name="文本框 4"/>
          <p:cNvSpPr txBox="1"/>
          <p:nvPr/>
        </p:nvSpPr>
        <p:spPr>
          <a:xfrm>
            <a:off x="527400" y="3469740"/>
            <a:ext cx="971741" cy="369332"/>
          </a:xfrm>
          <a:prstGeom prst="rect">
            <a:avLst/>
          </a:prstGeom>
          <a:noFill/>
        </p:spPr>
        <p:txBody>
          <a:bodyPr wrap="none" rtlCol="0">
            <a:spAutoFit/>
          </a:bodyPr>
          <a:lstStyle/>
          <a:p>
            <a:r>
              <a:rPr lang="en-US" altLang="zh-CN" dirty="0"/>
              <a:t>Threads</a:t>
            </a:r>
            <a:endParaRPr lang="zh-CN" altLang="en-US" dirty="0"/>
          </a:p>
        </p:txBody>
      </p:sp>
      <p:sp>
        <p:nvSpPr>
          <p:cNvPr id="6" name="文本框 5"/>
          <p:cNvSpPr txBox="1"/>
          <p:nvPr/>
        </p:nvSpPr>
        <p:spPr>
          <a:xfrm>
            <a:off x="1643411" y="3469740"/>
            <a:ext cx="971741" cy="369332"/>
          </a:xfrm>
          <a:prstGeom prst="rect">
            <a:avLst/>
          </a:prstGeom>
          <a:noFill/>
        </p:spPr>
        <p:txBody>
          <a:bodyPr wrap="none" rtlCol="0">
            <a:spAutoFit/>
          </a:bodyPr>
          <a:lstStyle/>
          <a:p>
            <a:r>
              <a:rPr lang="en-US" altLang="zh-CN" dirty="0"/>
              <a:t>Threads</a:t>
            </a:r>
            <a:endParaRPr lang="zh-CN" altLang="en-US" dirty="0"/>
          </a:p>
        </p:txBody>
      </p:sp>
      <p:cxnSp>
        <p:nvCxnSpPr>
          <p:cNvPr id="8" name="直接箭头连接符 7"/>
          <p:cNvCxnSpPr>
            <a:stCxn id="4" idx="2"/>
            <a:endCxn id="5" idx="0"/>
          </p:cNvCxnSpPr>
          <p:nvPr/>
        </p:nvCxnSpPr>
        <p:spPr>
          <a:xfrm flipH="1">
            <a:off x="1013271" y="3200535"/>
            <a:ext cx="630141" cy="269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4" idx="2"/>
            <a:endCxn id="6" idx="0"/>
          </p:cNvCxnSpPr>
          <p:nvPr/>
        </p:nvCxnSpPr>
        <p:spPr>
          <a:xfrm>
            <a:off x="1643412" y="3200535"/>
            <a:ext cx="485870" cy="269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489442" y="4006034"/>
            <a:ext cx="1042273" cy="369332"/>
          </a:xfrm>
          <a:prstGeom prst="rect">
            <a:avLst/>
          </a:prstGeom>
          <a:noFill/>
        </p:spPr>
        <p:txBody>
          <a:bodyPr wrap="none" rtlCol="0">
            <a:spAutoFit/>
          </a:bodyPr>
          <a:lstStyle/>
          <a:p>
            <a:r>
              <a:rPr lang="en-US" altLang="zh-CN" dirty="0"/>
              <a:t>Progress</a:t>
            </a:r>
            <a:endParaRPr lang="zh-CN" altLang="en-US" dirty="0"/>
          </a:p>
        </p:txBody>
      </p:sp>
      <p:cxnSp>
        <p:nvCxnSpPr>
          <p:cNvPr id="13" name="直接箭头连接符 12"/>
          <p:cNvCxnSpPr>
            <a:stCxn id="5" idx="2"/>
            <a:endCxn id="11" idx="0"/>
          </p:cNvCxnSpPr>
          <p:nvPr/>
        </p:nvCxnSpPr>
        <p:spPr>
          <a:xfrm flipH="1">
            <a:off x="1010579" y="3839072"/>
            <a:ext cx="2692" cy="166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608145" y="4006034"/>
            <a:ext cx="1042273" cy="369332"/>
          </a:xfrm>
          <a:prstGeom prst="rect">
            <a:avLst/>
          </a:prstGeom>
          <a:noFill/>
        </p:spPr>
        <p:txBody>
          <a:bodyPr wrap="none" rtlCol="0">
            <a:spAutoFit/>
          </a:bodyPr>
          <a:lstStyle/>
          <a:p>
            <a:r>
              <a:rPr lang="en-US" altLang="zh-CN" dirty="0"/>
              <a:t>Progress</a:t>
            </a:r>
            <a:endParaRPr lang="zh-CN" altLang="en-US" dirty="0"/>
          </a:p>
        </p:txBody>
      </p:sp>
      <p:cxnSp>
        <p:nvCxnSpPr>
          <p:cNvPr id="15" name="直接箭头连接符 14"/>
          <p:cNvCxnSpPr>
            <a:endCxn id="14" idx="0"/>
          </p:cNvCxnSpPr>
          <p:nvPr/>
        </p:nvCxnSpPr>
        <p:spPr>
          <a:xfrm flipH="1">
            <a:off x="2129282" y="3839072"/>
            <a:ext cx="2692" cy="166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03693" y="2830849"/>
            <a:ext cx="1338828" cy="369332"/>
          </a:xfrm>
          <a:prstGeom prst="rect">
            <a:avLst/>
          </a:prstGeom>
          <a:noFill/>
        </p:spPr>
        <p:txBody>
          <a:bodyPr wrap="none" rtlCol="0">
            <a:spAutoFit/>
          </a:bodyPr>
          <a:lstStyle/>
          <a:p>
            <a:r>
              <a:rPr lang="en-US" altLang="zh-CN" dirty="0"/>
              <a:t>Work hours</a:t>
            </a:r>
            <a:endParaRPr lang="zh-CN" altLang="en-US" dirty="0"/>
          </a:p>
        </p:txBody>
      </p:sp>
      <p:sp>
        <p:nvSpPr>
          <p:cNvPr id="17" name="文本框 16"/>
          <p:cNvSpPr txBox="1"/>
          <p:nvPr/>
        </p:nvSpPr>
        <p:spPr>
          <a:xfrm>
            <a:off x="7203385" y="2830849"/>
            <a:ext cx="1157689" cy="369332"/>
          </a:xfrm>
          <a:prstGeom prst="rect">
            <a:avLst/>
          </a:prstGeom>
          <a:noFill/>
        </p:spPr>
        <p:txBody>
          <a:bodyPr wrap="none" rtlCol="0">
            <a:spAutoFit/>
          </a:bodyPr>
          <a:lstStyle/>
          <a:p>
            <a:r>
              <a:rPr lang="en-US" altLang="zh-CN" dirty="0"/>
              <a:t>Order List</a:t>
            </a:r>
            <a:endParaRPr lang="zh-CN" altLang="en-US" dirty="0"/>
          </a:p>
        </p:txBody>
      </p:sp>
      <p:sp>
        <p:nvSpPr>
          <p:cNvPr id="18" name="文本框 17"/>
          <p:cNvSpPr txBox="1"/>
          <p:nvPr/>
        </p:nvSpPr>
        <p:spPr>
          <a:xfrm>
            <a:off x="9441045" y="2830849"/>
            <a:ext cx="1871025" cy="369332"/>
          </a:xfrm>
          <a:prstGeom prst="rect">
            <a:avLst/>
          </a:prstGeom>
          <a:noFill/>
        </p:spPr>
        <p:txBody>
          <a:bodyPr wrap="none" rtlCol="0">
            <a:spAutoFit/>
          </a:bodyPr>
          <a:lstStyle/>
          <a:p>
            <a:r>
              <a:rPr lang="en-US" altLang="zh-CN" dirty="0"/>
              <a:t>Discussion Board</a:t>
            </a:r>
            <a:endParaRPr lang="zh-CN" altLang="en-US" dirty="0"/>
          </a:p>
        </p:txBody>
      </p:sp>
      <p:sp>
        <p:nvSpPr>
          <p:cNvPr id="19" name="文本框 18"/>
          <p:cNvSpPr txBox="1"/>
          <p:nvPr/>
        </p:nvSpPr>
        <p:spPr>
          <a:xfrm>
            <a:off x="527400" y="4838218"/>
            <a:ext cx="8313494" cy="1477328"/>
          </a:xfrm>
          <a:prstGeom prst="rect">
            <a:avLst/>
          </a:prstGeom>
          <a:noFill/>
        </p:spPr>
        <p:txBody>
          <a:bodyPr wrap="none" rtlCol="0">
            <a:spAutoFit/>
          </a:bodyPr>
          <a:lstStyle/>
          <a:p>
            <a:r>
              <a:rPr lang="en-US" altLang="zh-CN" dirty="0"/>
              <a:t>Third Party Libraries: Google Drive</a:t>
            </a:r>
          </a:p>
          <a:p>
            <a:r>
              <a:rPr lang="en-US" altLang="zh-CN" dirty="0"/>
              <a:t>Why it need to be mobile?  It will be easy for workers to track current work status. </a:t>
            </a:r>
            <a:endParaRPr lang="zh-CN" altLang="en-US" dirty="0"/>
          </a:p>
          <a:p>
            <a:r>
              <a:rPr lang="en-US" altLang="zh-CN" dirty="0"/>
              <a:t>Challenge point: </a:t>
            </a:r>
          </a:p>
          <a:p>
            <a:r>
              <a:rPr lang="en-US" altLang="zh-CN" dirty="0"/>
              <a:t>1. Message </a:t>
            </a:r>
          </a:p>
          <a:p>
            <a:r>
              <a:rPr lang="en-US" altLang="zh-CN" dirty="0"/>
              <a:t>2. API learning</a:t>
            </a:r>
            <a:endParaRPr lang="zh-CN" altLang="en-US" dirty="0"/>
          </a:p>
        </p:txBody>
      </p:sp>
      <p:sp>
        <p:nvSpPr>
          <p:cNvPr id="20" name="文本框 19"/>
          <p:cNvSpPr txBox="1"/>
          <p:nvPr/>
        </p:nvSpPr>
        <p:spPr>
          <a:xfrm>
            <a:off x="527400" y="2231503"/>
            <a:ext cx="4128053" cy="369332"/>
          </a:xfrm>
          <a:prstGeom prst="rect">
            <a:avLst/>
          </a:prstGeom>
          <a:noFill/>
        </p:spPr>
        <p:txBody>
          <a:bodyPr wrap="none" rtlCol="0">
            <a:spAutoFit/>
          </a:bodyPr>
          <a:lstStyle/>
          <a:p>
            <a:r>
              <a:rPr lang="en-US" altLang="zh-CN" dirty="0"/>
              <a:t>Basic components/ How it will manage: </a:t>
            </a:r>
            <a:endParaRPr lang="zh-CN" altLang="en-US" dirty="0"/>
          </a:p>
        </p:txBody>
      </p:sp>
      <p:sp>
        <p:nvSpPr>
          <p:cNvPr id="22" name="文本框 21"/>
          <p:cNvSpPr txBox="1"/>
          <p:nvPr/>
        </p:nvSpPr>
        <p:spPr>
          <a:xfrm>
            <a:off x="4588668" y="2830849"/>
            <a:ext cx="2694969" cy="646331"/>
          </a:xfrm>
          <a:prstGeom prst="rect">
            <a:avLst/>
          </a:prstGeom>
          <a:noFill/>
        </p:spPr>
        <p:txBody>
          <a:bodyPr wrap="none" rtlCol="0">
            <a:spAutoFit/>
          </a:bodyPr>
          <a:lstStyle/>
          <a:p>
            <a:r>
              <a:rPr lang="en-US" altLang="zh-CN" dirty="0"/>
              <a:t>Important Document</a:t>
            </a:r>
          </a:p>
          <a:p>
            <a:r>
              <a:rPr lang="en-US" altLang="zh-CN" dirty="0"/>
              <a:t>(Maybe via Google Drive)</a:t>
            </a:r>
            <a:endParaRPr lang="zh-CN" altLang="en-US" dirty="0"/>
          </a:p>
        </p:txBody>
      </p:sp>
      <p:sp>
        <p:nvSpPr>
          <p:cNvPr id="23" name="文本框 22"/>
          <p:cNvSpPr txBox="1"/>
          <p:nvPr/>
        </p:nvSpPr>
        <p:spPr>
          <a:xfrm>
            <a:off x="527400" y="503499"/>
            <a:ext cx="11165121" cy="1200329"/>
          </a:xfrm>
          <a:prstGeom prst="rect">
            <a:avLst/>
          </a:prstGeom>
          <a:noFill/>
        </p:spPr>
        <p:txBody>
          <a:bodyPr wrap="square" rtlCol="0">
            <a:spAutoFit/>
          </a:bodyPr>
          <a:lstStyle/>
          <a:p>
            <a:r>
              <a:rPr lang="en-US" altLang="zh-CN" dirty="0"/>
              <a:t>Description: This app will keep track of office status in every aspect. It should have a part to keep the projects Managed, a page to summarize current work hours for each worker, a page for important document upload and download, a page for material order, and a page for colleague discussion and messaging. It can also include more functions that is needed for office environment.</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图片 4" descr="许多人在雪地上&#10;&#10;描述已自动生成">
            <a:extLst>
              <a:ext uri="{FF2B5EF4-FFF2-40B4-BE49-F238E27FC236}">
                <a16:creationId xmlns:a16="http://schemas.microsoft.com/office/drawing/2014/main" id="{2827A3A2-D154-6025-56BF-8FAB6ED56EED}"/>
              </a:ext>
            </a:extLst>
          </p:cNvPr>
          <p:cNvPicPr>
            <a:picLocks noChangeAspect="1"/>
          </p:cNvPicPr>
          <p:nvPr/>
        </p:nvPicPr>
        <p:blipFill rotWithShape="1">
          <a:blip r:embed="rId2">
            <a:extLst>
              <a:ext uri="{28A0092B-C50C-407E-A947-70E740481C1C}">
                <a14:useLocalDpi xmlns:a14="http://schemas.microsoft.com/office/drawing/2010/main" val="0"/>
              </a:ext>
            </a:extLst>
          </a:blip>
          <a:srcRect l="14256" r="19455"/>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p:nvSpPr>
          <p:cNvPr id="6" name="文本框 5">
            <a:extLst>
              <a:ext uri="{FF2B5EF4-FFF2-40B4-BE49-F238E27FC236}">
                <a16:creationId xmlns:a16="http://schemas.microsoft.com/office/drawing/2014/main" id="{AE455474-D3D1-5061-5240-716DFB6A5B8D}"/>
              </a:ext>
            </a:extLst>
          </p:cNvPr>
          <p:cNvSpPr txBox="1"/>
          <p:nvPr/>
        </p:nvSpPr>
        <p:spPr>
          <a:xfrm>
            <a:off x="477981" y="1122363"/>
            <a:ext cx="4023360" cy="3204134"/>
          </a:xfrm>
          <a:prstGeom prst="rect">
            <a:avLst/>
          </a:prstGeom>
        </p:spPr>
        <p:txBody>
          <a:bodyPr vert="horz" lIns="91440" tIns="45720" rIns="91440" bIns="45720" rtlCol="0" anchor="b">
            <a:normAutofit/>
          </a:bodyPr>
          <a:lstStyle/>
          <a:p>
            <a:pPr indent="-228600">
              <a:lnSpc>
                <a:spcPct val="90000"/>
              </a:lnSpc>
              <a:spcBef>
                <a:spcPct val="0"/>
              </a:spcBef>
              <a:spcAft>
                <a:spcPts val="600"/>
              </a:spcAft>
            </a:pPr>
            <a:r>
              <a:rPr lang="en-US" altLang="zh-CN" sz="4800" dirty="0" err="1">
                <a:solidFill>
                  <a:schemeClr val="bg1"/>
                </a:solidFill>
                <a:latin typeface="+mj-lt"/>
                <a:ea typeface="+mj-ea"/>
                <a:cs typeface="+mj-cs"/>
              </a:rPr>
              <a:t>ShouldiSki</a:t>
            </a:r>
            <a:endParaRPr lang="en-US" altLang="zh-CN" sz="4800" dirty="0">
              <a:solidFill>
                <a:schemeClr val="bg1"/>
              </a:solidFill>
              <a:latin typeface="+mj-lt"/>
              <a:ea typeface="+mj-ea"/>
              <a:cs typeface="+mj-cs"/>
            </a:endParaRPr>
          </a:p>
        </p:txBody>
      </p:sp>
    </p:spTree>
    <p:extLst>
      <p:ext uri="{BB962C8B-B14F-4D97-AF65-F5344CB8AC3E}">
        <p14:creationId xmlns:p14="http://schemas.microsoft.com/office/powerpoint/2010/main" val="207308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图片 5" descr="雪地上有缆车&#10;&#10;描述已自动生成">
            <a:extLst>
              <a:ext uri="{FF2B5EF4-FFF2-40B4-BE49-F238E27FC236}">
                <a16:creationId xmlns:a16="http://schemas.microsoft.com/office/drawing/2014/main" id="{E53B0D68-4845-F5C2-4EE8-770D1DD90754}"/>
              </a:ext>
            </a:extLst>
          </p:cNvPr>
          <p:cNvPicPr>
            <a:picLocks noChangeAspect="1"/>
          </p:cNvPicPr>
          <p:nvPr/>
        </p:nvPicPr>
        <p:blipFill rotWithShape="1">
          <a:blip r:embed="rId2">
            <a:extLst>
              <a:ext uri="{28A0092B-C50C-407E-A947-70E740481C1C}">
                <a14:useLocalDpi xmlns:a14="http://schemas.microsoft.com/office/drawing/2010/main" val="0"/>
              </a:ext>
            </a:extLst>
          </a:blip>
          <a:srcRect t="30871" b="4374"/>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4" name="文本框 3">
            <a:extLst>
              <a:ext uri="{FF2B5EF4-FFF2-40B4-BE49-F238E27FC236}">
                <a16:creationId xmlns:a16="http://schemas.microsoft.com/office/drawing/2014/main" id="{81EAAA10-26E6-C5F7-3439-6EAF94B200BF}"/>
              </a:ext>
            </a:extLst>
          </p:cNvPr>
          <p:cNvSpPr txBox="1"/>
          <p:nvPr/>
        </p:nvSpPr>
        <p:spPr>
          <a:xfrm>
            <a:off x="664016" y="3881232"/>
            <a:ext cx="5324867" cy="2766613"/>
          </a:xfrm>
          <a:prstGeom prst="rect">
            <a:avLst/>
          </a:prstGeom>
        </p:spPr>
        <p:txBody>
          <a:bodyPr vert="horz" lIns="91440" tIns="45720" rIns="91440" bIns="45720" rtlCol="0" anchor="ctr">
            <a:normAutofit lnSpcReduction="10000"/>
          </a:bodyPr>
          <a:lstStyle/>
          <a:p>
            <a:pPr indent="-228600">
              <a:lnSpc>
                <a:spcPct val="90000"/>
              </a:lnSpc>
              <a:spcAft>
                <a:spcPts val="600"/>
              </a:spcAft>
              <a:buFont typeface="Arial" panose="020B0604020202020204" pitchFamily="34" charset="0"/>
              <a:buChar char="•"/>
            </a:pPr>
            <a:r>
              <a:rPr lang="en-US" altLang="zh-CN" sz="1700" dirty="0"/>
              <a:t>Description</a:t>
            </a:r>
          </a:p>
          <a:p>
            <a:pPr>
              <a:lnSpc>
                <a:spcPct val="90000"/>
              </a:lnSpc>
              <a:spcAft>
                <a:spcPts val="600"/>
              </a:spcAft>
            </a:pPr>
            <a:r>
              <a:rPr lang="en-US" altLang="zh-CN" sz="1700" dirty="0"/>
              <a:t> Thinking of hitting the slopes but unsure about the conditions? The Ski Decision App is here to help. By tracking popular hotel booking website at ski resorts and surrounding areas, the app provides a real-time crowd index, so you're always in the know about potential crowding. </a:t>
            </a:r>
          </a:p>
          <a:p>
            <a:pPr>
              <a:lnSpc>
                <a:spcPct val="90000"/>
              </a:lnSpc>
              <a:spcAft>
                <a:spcPts val="600"/>
              </a:spcAft>
            </a:pPr>
            <a:r>
              <a:rPr lang="en-US" altLang="zh-CN" sz="1700" dirty="0"/>
              <a:t>In addition, stay updated with information on the weather, distance, and ski track conditions, ensuring your skiing experience is always top-notch. Make every ski trip worthwhile and avoid unforeseen disappointments. </a:t>
            </a:r>
          </a:p>
        </p:txBody>
      </p:sp>
      <p:sp>
        <p:nvSpPr>
          <p:cNvPr id="7" name="文本框 6">
            <a:extLst>
              <a:ext uri="{FF2B5EF4-FFF2-40B4-BE49-F238E27FC236}">
                <a16:creationId xmlns:a16="http://schemas.microsoft.com/office/drawing/2014/main" id="{D80B606F-CECC-5E75-08E5-CA1E755514D7}"/>
              </a:ext>
            </a:extLst>
          </p:cNvPr>
          <p:cNvSpPr txBox="1"/>
          <p:nvPr/>
        </p:nvSpPr>
        <p:spPr>
          <a:xfrm>
            <a:off x="6463621" y="4321687"/>
            <a:ext cx="5225175" cy="1923604"/>
          </a:xfrm>
          <a:prstGeom prst="rect">
            <a:avLst/>
          </a:prstGeom>
          <a:noFill/>
        </p:spPr>
        <p:txBody>
          <a:bodyPr wrap="square" rtlCol="0">
            <a:spAutoFit/>
          </a:bodyPr>
          <a:lstStyle/>
          <a:p>
            <a:pPr marL="285750" indent="-285750">
              <a:buFont typeface="Arial" panose="020B0604020202020204" pitchFamily="34" charset="0"/>
              <a:buChar char="•"/>
            </a:pPr>
            <a:r>
              <a:rPr lang="en-US" altLang="zh-CN" sz="1700" dirty="0"/>
              <a:t>Third Party Libraries: Booking.com-bookings and availability API, Ski Resort website for track information</a:t>
            </a:r>
          </a:p>
          <a:p>
            <a:pPr marL="285750" indent="-285750">
              <a:buFont typeface="Arial" panose="020B0604020202020204" pitchFamily="34" charset="0"/>
              <a:buChar char="•"/>
            </a:pPr>
            <a:r>
              <a:rPr lang="en-US" altLang="zh-CN" sz="1700" dirty="0"/>
              <a:t>Why it need to be mobile?  User usually check these status information by phone before they check google map </a:t>
            </a:r>
            <a:endParaRPr lang="zh-CN" altLang="en-US" sz="1700" dirty="0"/>
          </a:p>
          <a:p>
            <a:pPr marL="285750" indent="-285750">
              <a:buFont typeface="Arial" panose="020B0604020202020204" pitchFamily="34" charset="0"/>
              <a:buChar char="•"/>
            </a:pPr>
            <a:r>
              <a:rPr lang="en-US" altLang="zh-CN" sz="1700" dirty="0"/>
              <a:t>Challenge point:  API learning, data process</a:t>
            </a:r>
            <a:endParaRPr lang="zh-CN" altLang="en-US" sz="1700" dirty="0"/>
          </a:p>
        </p:txBody>
      </p:sp>
    </p:spTree>
    <p:extLst>
      <p:ext uri="{BB962C8B-B14F-4D97-AF65-F5344CB8AC3E}">
        <p14:creationId xmlns:p14="http://schemas.microsoft.com/office/powerpoint/2010/main" val="1891869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103" name="图片 102"/>
          <p:cNvPicPr/>
          <p:nvPr>
            <p:custDataLst>
              <p:tags r:id="rId1"/>
            </p:custDataLst>
          </p:nvPr>
        </p:nvPicPr>
        <p:blipFill>
          <a:blip r:embed="rId3"/>
          <a:stretch>
            <a:fillRect/>
          </a:stretch>
        </p:blipFill>
        <p:spPr>
          <a:xfrm>
            <a:off x="-922655" y="0"/>
            <a:ext cx="13114655" cy="6858000"/>
          </a:xfrm>
          <a:prstGeom prst="rect">
            <a:avLst/>
          </a:prstGeom>
          <a:noFill/>
          <a:ln w="9525">
            <a:noFill/>
          </a:ln>
        </p:spPr>
      </p:pic>
      <p:sp>
        <p:nvSpPr>
          <p:cNvPr id="4" name="文本框 3"/>
          <p:cNvSpPr txBox="1"/>
          <p:nvPr/>
        </p:nvSpPr>
        <p:spPr>
          <a:xfrm>
            <a:off x="2783840" y="1287780"/>
            <a:ext cx="3969385" cy="2849245"/>
          </a:xfrm>
          <a:prstGeom prst="rect">
            <a:avLst/>
          </a:prstGeom>
          <a:noFill/>
        </p:spPr>
        <p:txBody>
          <a:bodyPr wrap="square" rtlCol="0">
            <a:noAutofit/>
          </a:bodyPr>
          <a:lstStyle/>
          <a:p>
            <a:r>
              <a:rPr lang="en-US" altLang="zh-CN" sz="4800" b="1">
                <a:ln w="9525" cmpd="sng">
                  <a:solidFill>
                    <a:schemeClr val="accent1"/>
                  </a:solidFill>
                  <a:prstDash val="solid"/>
                </a:ln>
                <a:solidFill>
                  <a:srgbClr val="70AD47">
                    <a:tint val="1000"/>
                  </a:srgbClr>
                </a:solidFill>
                <a:effectLst>
                  <a:glow rad="38100">
                    <a:schemeClr val="accent1">
                      <a:alpha val="40000"/>
                    </a:schemeClr>
                  </a:glow>
                </a:effectLst>
              </a:rPr>
              <a:t>Weather Helper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1814195" y="320675"/>
            <a:ext cx="9826625" cy="6179820"/>
          </a:xfrm>
          <a:prstGeom prst="rect">
            <a:avLst/>
          </a:prstGeom>
          <a:noFill/>
        </p:spPr>
        <p:txBody>
          <a:bodyPr wrap="square" rtlCol="0">
            <a:noAutofit/>
          </a:bodyPr>
          <a:lstStyle/>
          <a:p>
            <a:r>
              <a:rPr lang="zh-CN" altLang="en-US" b="1" dirty="0">
                <a:ln w="9525" cmpd="sng">
                  <a:solidFill>
                    <a:schemeClr val="accent1"/>
                  </a:solidFill>
                  <a:prstDash val="solid"/>
                </a:ln>
                <a:solidFill>
                  <a:srgbClr val="70AD47">
                    <a:tint val="1000"/>
                  </a:srgbClr>
                </a:solidFill>
                <a:effectLst>
                  <a:glow rad="38100">
                    <a:schemeClr val="accent1">
                      <a:alpha val="40000"/>
                    </a:schemeClr>
                  </a:glow>
                </a:effectLst>
              </a:rPr>
              <a:t>App Description:</a:t>
            </a:r>
          </a:p>
          <a:p>
            <a:r>
              <a:rPr lang="zh-CN" altLang="en-US" b="1" dirty="0">
                <a:ln w="9525" cmpd="sng">
                  <a:solidFill>
                    <a:schemeClr val="accent1"/>
                  </a:solidFill>
                  <a:prstDash val="solid"/>
                </a:ln>
                <a:solidFill>
                  <a:srgbClr val="70AD47">
                    <a:tint val="1000"/>
                  </a:srgbClr>
                </a:solidFill>
                <a:effectLst>
                  <a:glow rad="38100">
                    <a:schemeClr val="accent1">
                      <a:alpha val="40000"/>
                    </a:schemeClr>
                  </a:glow>
                </a:effectLst>
              </a:rPr>
              <a:t>The weather forecast app provides current weather conditions and forecasts for the next few days. It allows users to search for locations, view detailed weather stats, and receive alerts for severe weather conditions.</a:t>
            </a:r>
          </a:p>
          <a:p>
            <a:endParaRPr lang="zh-CN" altLang="en-US" b="1" dirty="0">
              <a:ln w="9525" cmpd="sng">
                <a:solidFill>
                  <a:schemeClr val="accent1"/>
                </a:solidFill>
                <a:prstDash val="solid"/>
              </a:ln>
              <a:solidFill>
                <a:srgbClr val="70AD47">
                  <a:tint val="1000"/>
                </a:srgbClr>
              </a:solidFill>
              <a:effectLst>
                <a:glow rad="38100">
                  <a:schemeClr val="accent1">
                    <a:alpha val="40000"/>
                  </a:schemeClr>
                </a:glow>
              </a:effectLst>
            </a:endParaRPr>
          </a:p>
          <a:p>
            <a:r>
              <a:rPr lang="zh-CN" altLang="en-US" b="1" dirty="0">
                <a:ln w="9525" cmpd="sng">
                  <a:solidFill>
                    <a:schemeClr val="accent1"/>
                  </a:solidFill>
                  <a:prstDash val="solid"/>
                </a:ln>
                <a:solidFill>
                  <a:srgbClr val="70AD47">
                    <a:tint val="1000"/>
                  </a:srgbClr>
                </a:solidFill>
                <a:effectLst>
                  <a:glow rad="38100">
                    <a:schemeClr val="accent1">
                      <a:alpha val="40000"/>
                    </a:schemeClr>
                  </a:glow>
                </a:effectLst>
              </a:rPr>
              <a:t>Third-party Libraries:</a:t>
            </a:r>
          </a:p>
          <a:p>
            <a:r>
              <a:rPr lang="zh-CN" altLang="en-US" b="1" dirty="0">
                <a:ln w="9525" cmpd="sng">
                  <a:solidFill>
                    <a:schemeClr val="accent1"/>
                  </a:solidFill>
                  <a:prstDash val="solid"/>
                </a:ln>
                <a:solidFill>
                  <a:srgbClr val="70AD47">
                    <a:tint val="1000"/>
                  </a:srgbClr>
                </a:solidFill>
                <a:effectLst>
                  <a:glow rad="38100">
                    <a:schemeClr val="accent1">
                      <a:alpha val="40000"/>
                    </a:schemeClr>
                  </a:glow>
                </a:effectLst>
              </a:rPr>
              <a:t>Retrofit</a:t>
            </a:r>
            <a:r>
              <a:rPr lang="en-US" altLang="zh-CN" b="1" dirty="0">
                <a:ln w="9525" cmpd="sng">
                  <a:solidFill>
                    <a:schemeClr val="accent1"/>
                  </a:solidFill>
                  <a:prstDash val="solid"/>
                </a:ln>
                <a:solidFill>
                  <a:srgbClr val="70AD47">
                    <a:tint val="1000"/>
                  </a:srgbClr>
                </a:solidFill>
                <a:effectLst>
                  <a:glow rad="38100">
                    <a:schemeClr val="accent1">
                      <a:alpha val="40000"/>
                    </a:schemeClr>
                  </a:glow>
                </a:effectLst>
              </a:rPr>
              <a:t>, </a:t>
            </a:r>
            <a:r>
              <a:rPr lang="zh-CN" altLang="en-US" b="1" dirty="0">
                <a:ln w="9525" cmpd="sng">
                  <a:solidFill>
                    <a:schemeClr val="accent1"/>
                  </a:solidFill>
                  <a:prstDash val="solid"/>
                </a:ln>
                <a:solidFill>
                  <a:srgbClr val="70AD47">
                    <a:tint val="1000"/>
                  </a:srgbClr>
                </a:solidFill>
                <a:effectLst>
                  <a:glow rad="38100">
                    <a:schemeClr val="accent1">
                      <a:alpha val="40000"/>
                    </a:schemeClr>
                  </a:glow>
                </a:effectLst>
              </a:rPr>
              <a:t>Glide or Picasso</a:t>
            </a:r>
            <a:r>
              <a:rPr lang="en-US" altLang="zh-CN" b="1" dirty="0">
                <a:ln w="9525" cmpd="sng">
                  <a:solidFill>
                    <a:schemeClr val="accent1"/>
                  </a:solidFill>
                  <a:prstDash val="solid"/>
                </a:ln>
                <a:solidFill>
                  <a:srgbClr val="70AD47">
                    <a:tint val="1000"/>
                  </a:srgbClr>
                </a:solidFill>
                <a:effectLst>
                  <a:glow rad="38100">
                    <a:schemeClr val="accent1">
                      <a:alpha val="40000"/>
                    </a:schemeClr>
                  </a:glow>
                </a:effectLst>
              </a:rPr>
              <a:t>,</a:t>
            </a:r>
            <a:r>
              <a:rPr lang="zh-CN" altLang="en-US" b="1" dirty="0">
                <a:ln w="9525" cmpd="sng">
                  <a:solidFill>
                    <a:schemeClr val="accent1"/>
                  </a:solidFill>
                  <a:prstDash val="solid"/>
                </a:ln>
                <a:solidFill>
                  <a:srgbClr val="70AD47">
                    <a:tint val="1000"/>
                  </a:srgbClr>
                </a:solidFill>
                <a:effectLst>
                  <a:glow rad="38100">
                    <a:schemeClr val="accent1">
                      <a:alpha val="40000"/>
                    </a:schemeClr>
                  </a:glow>
                </a:effectLst>
              </a:rPr>
              <a:t> Moshi or Gson</a:t>
            </a:r>
          </a:p>
          <a:p>
            <a:endParaRPr lang="zh-CN" altLang="en-US" b="1" dirty="0">
              <a:ln w="9525" cmpd="sng">
                <a:solidFill>
                  <a:schemeClr val="accent1"/>
                </a:solidFill>
                <a:prstDash val="solid"/>
              </a:ln>
              <a:solidFill>
                <a:srgbClr val="70AD47">
                  <a:tint val="1000"/>
                </a:srgbClr>
              </a:solidFill>
              <a:effectLst>
                <a:glow rad="38100">
                  <a:schemeClr val="accent1">
                    <a:alpha val="40000"/>
                  </a:schemeClr>
                </a:glow>
              </a:effectLst>
            </a:endParaRPr>
          </a:p>
          <a:p>
            <a:r>
              <a:rPr lang="en-US" altLang="zh-CN" b="1" dirty="0">
                <a:ln w="9525" cmpd="sng">
                  <a:solidFill>
                    <a:schemeClr val="accent1"/>
                  </a:solidFill>
                  <a:prstDash val="solid"/>
                </a:ln>
                <a:solidFill>
                  <a:srgbClr val="70AD47">
                    <a:tint val="1000"/>
                  </a:srgbClr>
                </a:solidFill>
                <a:effectLst>
                  <a:glow rad="38100">
                    <a:schemeClr val="accent1">
                      <a:alpha val="40000"/>
                    </a:schemeClr>
                  </a:glow>
                </a:effectLst>
              </a:rPr>
              <a:t>Why Mobile</a:t>
            </a:r>
            <a:r>
              <a:rPr lang="zh-CN" altLang="en-US" b="1" dirty="0">
                <a:ln w="9525" cmpd="sng">
                  <a:solidFill>
                    <a:schemeClr val="accent1"/>
                  </a:solidFill>
                  <a:prstDash val="solid"/>
                </a:ln>
                <a:solidFill>
                  <a:srgbClr val="70AD47">
                    <a:tint val="1000"/>
                  </a:srgbClr>
                </a:solidFill>
                <a:effectLst>
                  <a:glow rad="38100">
                    <a:schemeClr val="accent1">
                      <a:alpha val="40000"/>
                    </a:schemeClr>
                  </a:glow>
                </a:effectLst>
              </a:rPr>
              <a:t>:</a:t>
            </a:r>
          </a:p>
          <a:p>
            <a:r>
              <a:rPr lang="zh-CN" altLang="en-US" b="1" dirty="0">
                <a:ln w="9525" cmpd="sng">
                  <a:solidFill>
                    <a:schemeClr val="accent1"/>
                  </a:solidFill>
                  <a:prstDash val="solid"/>
                </a:ln>
                <a:solidFill>
                  <a:srgbClr val="70AD47">
                    <a:tint val="1000"/>
                  </a:srgbClr>
                </a:solidFill>
                <a:effectLst>
                  <a:glow rad="38100">
                    <a:schemeClr val="accent1">
                      <a:alpha val="40000"/>
                    </a:schemeClr>
                  </a:glow>
                </a:effectLst>
              </a:rPr>
              <a:t>Sensors: Use GPS to automatically detect the user's current location for relevant weather updates.</a:t>
            </a:r>
          </a:p>
          <a:p>
            <a:r>
              <a:rPr lang="zh-CN" altLang="en-US" b="1" dirty="0">
                <a:ln w="9525" cmpd="sng">
                  <a:solidFill>
                    <a:schemeClr val="accent1"/>
                  </a:solidFill>
                  <a:prstDash val="solid"/>
                </a:ln>
                <a:solidFill>
                  <a:srgbClr val="70AD47">
                    <a:tint val="1000"/>
                  </a:srgbClr>
                </a:solidFill>
                <a:effectLst>
                  <a:glow rad="38100">
                    <a:schemeClr val="accent1">
                      <a:alpha val="40000"/>
                    </a:schemeClr>
                  </a:glow>
                </a:effectLst>
              </a:rPr>
              <a:t>Personalization: Remember user's preferred locations and display customized weather alerts.</a:t>
            </a:r>
          </a:p>
          <a:p>
            <a:r>
              <a:rPr lang="zh-CN" altLang="en-US" b="1" dirty="0">
                <a:ln w="9525" cmpd="sng">
                  <a:solidFill>
                    <a:schemeClr val="accent1"/>
                  </a:solidFill>
                  <a:prstDash val="solid"/>
                </a:ln>
                <a:solidFill>
                  <a:srgbClr val="70AD47">
                    <a:tint val="1000"/>
                  </a:srgbClr>
                </a:solidFill>
                <a:effectLst>
                  <a:glow rad="38100">
                    <a:schemeClr val="accent1">
                      <a:alpha val="40000"/>
                    </a:schemeClr>
                  </a:glow>
                </a:effectLst>
              </a:rPr>
              <a:t>Why Mobile?: A mobile app offers on-the-go access to weather updates, ensuring users are always informed, especially during travel or outdoor activities.</a:t>
            </a:r>
          </a:p>
          <a:p>
            <a:endParaRPr lang="zh-CN" altLang="en-US" b="1" dirty="0">
              <a:ln w="9525" cmpd="sng">
                <a:solidFill>
                  <a:schemeClr val="accent1"/>
                </a:solidFill>
                <a:prstDash val="solid"/>
              </a:ln>
              <a:solidFill>
                <a:srgbClr val="70AD47">
                  <a:tint val="1000"/>
                </a:srgbClr>
              </a:solidFill>
              <a:effectLst>
                <a:glow rad="38100">
                  <a:schemeClr val="accent1">
                    <a:alpha val="40000"/>
                  </a:schemeClr>
                </a:glow>
              </a:effectLst>
            </a:endParaRPr>
          </a:p>
          <a:p>
            <a:r>
              <a:rPr lang="en-US" altLang="zh-CN" b="1" dirty="0">
                <a:ln w="9525" cmpd="sng">
                  <a:solidFill>
                    <a:schemeClr val="accent1"/>
                  </a:solidFill>
                  <a:prstDash val="solid"/>
                </a:ln>
                <a:solidFill>
                  <a:srgbClr val="70AD47">
                    <a:tint val="1000"/>
                  </a:srgbClr>
                </a:solidFill>
                <a:effectLst>
                  <a:glow rad="38100">
                    <a:schemeClr val="accent1">
                      <a:alpha val="40000"/>
                    </a:schemeClr>
                  </a:glow>
                </a:effectLst>
              </a:rPr>
              <a:t>Challenges</a:t>
            </a:r>
            <a:r>
              <a:rPr lang="zh-CN" altLang="en-US" b="1" dirty="0">
                <a:ln w="9525" cmpd="sng">
                  <a:solidFill>
                    <a:schemeClr val="accent1"/>
                  </a:solidFill>
                  <a:prstDash val="solid"/>
                </a:ln>
                <a:solidFill>
                  <a:srgbClr val="70AD47">
                    <a:tint val="1000"/>
                  </a:srgbClr>
                </a:solidFill>
                <a:effectLst>
                  <a:glow rad="38100">
                    <a:schemeClr val="accent1">
                      <a:alpha val="40000"/>
                    </a:schemeClr>
                  </a:glow>
                </a:effectLst>
              </a:rPr>
              <a:t>:</a:t>
            </a:r>
          </a:p>
          <a:p>
            <a:endParaRPr lang="zh-CN" altLang="en-US" b="1" dirty="0">
              <a:ln w="9525" cmpd="sng">
                <a:solidFill>
                  <a:schemeClr val="accent1"/>
                </a:solidFill>
                <a:prstDash val="solid"/>
              </a:ln>
              <a:solidFill>
                <a:srgbClr val="70AD47">
                  <a:tint val="1000"/>
                </a:srgbClr>
              </a:solidFill>
              <a:effectLst>
                <a:glow rad="38100">
                  <a:schemeClr val="accent1">
                    <a:alpha val="40000"/>
                  </a:schemeClr>
                </a:glow>
              </a:effectLst>
            </a:endParaRPr>
          </a:p>
          <a:p>
            <a:r>
              <a:rPr lang="zh-CN" altLang="en-US" b="1" dirty="0">
                <a:ln w="9525" cmpd="sng">
                  <a:solidFill>
                    <a:schemeClr val="accent1"/>
                  </a:solidFill>
                  <a:prstDash val="solid"/>
                </a:ln>
                <a:solidFill>
                  <a:srgbClr val="70AD47">
                    <a:tint val="1000"/>
                  </a:srgbClr>
                </a:solidFill>
                <a:effectLst>
                  <a:glow rad="38100">
                    <a:schemeClr val="accent1">
                      <a:alpha val="40000"/>
                    </a:schemeClr>
                  </a:glow>
                </a:effectLst>
              </a:rPr>
              <a:t>API Limitations: Handling rate limits or changes in third-party weather APIs.</a:t>
            </a:r>
          </a:p>
          <a:p>
            <a:r>
              <a:rPr lang="zh-CN" altLang="en-US" b="1" dirty="0">
                <a:ln w="9525" cmpd="sng">
                  <a:solidFill>
                    <a:schemeClr val="accent1"/>
                  </a:solidFill>
                  <a:prstDash val="solid"/>
                </a:ln>
                <a:solidFill>
                  <a:srgbClr val="70AD47">
                    <a:tint val="1000"/>
                  </a:srgbClr>
                </a:solidFill>
                <a:effectLst>
                  <a:glow rad="38100">
                    <a:schemeClr val="accent1">
                      <a:alpha val="40000"/>
                    </a:schemeClr>
                  </a:glow>
                </a:effectLst>
              </a:rPr>
              <a:t>Data Accuracy: Ensuring reliable and precise weather data.</a:t>
            </a:r>
          </a:p>
          <a:p>
            <a:r>
              <a:rPr lang="zh-CN" altLang="en-US" b="1" dirty="0">
                <a:ln w="9525" cmpd="sng">
                  <a:solidFill>
                    <a:schemeClr val="accent1"/>
                  </a:solidFill>
                  <a:prstDash val="solid"/>
                </a:ln>
                <a:solidFill>
                  <a:srgbClr val="70AD47">
                    <a:tint val="1000"/>
                  </a:srgbClr>
                </a:solidFill>
                <a:effectLst>
                  <a:glow rad="38100">
                    <a:schemeClr val="accent1">
                      <a:alpha val="40000"/>
                    </a:schemeClr>
                  </a:glow>
                </a:effectLst>
              </a:rPr>
              <a:t>Learning Needs: Understand the intricacies of the chosen weather API, optimize location-based queries, and potentially learn about push notifications for weather alerts.</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5dac2bd6-ca3c-4877-9736-e75705d1ca12"/>
  <p:tag name="COMMONDATA" val="eyJoZGlkIjoiMGI4YTY2NzNjYzhhMDBjYjhiZDFjNDRhZjk5ZjcyM2M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深度">
  <a:themeElements>
    <a:clrScheme name="深度">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深度">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深度">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TM04033923[[fn=深度]]</Template>
  <TotalTime>32</TotalTime>
  <Words>486</Words>
  <Application>Microsoft Office PowerPoint</Application>
  <PresentationFormat>宽屏</PresentationFormat>
  <Paragraphs>46</Paragraphs>
  <Slides>6</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vt:i4>
      </vt:variant>
    </vt:vector>
  </HeadingPairs>
  <TitlesOfParts>
    <vt:vector size="10" baseType="lpstr">
      <vt:lpstr>Arial</vt:lpstr>
      <vt:lpstr>Calibri</vt:lpstr>
      <vt:lpstr>Corbel</vt:lpstr>
      <vt:lpstr>深度</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 Sicheng</dc:creator>
  <cp:lastModifiedBy>Chen, Sicheng</cp:lastModifiedBy>
  <cp:revision>4</cp:revision>
  <dcterms:created xsi:type="dcterms:W3CDTF">2023-10-19T16:00:00Z</dcterms:created>
  <dcterms:modified xsi:type="dcterms:W3CDTF">2023-10-21T18:20:36Z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F1CFA1750FD84B108E976657B46D1881_12</vt:lpwstr>
  </property>
  <property fmtid="{D5CDD505-2E9C-101B-9397-08002B2CF9AE}" pid="3" name="KSOProductBuildVer">
    <vt:lpwstr>2052-11.1.0.14036</vt:lpwstr>
  </property>
</Properties>
</file>