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63" r:id="rId3"/>
    <p:sldId id="264" r:id="rId4"/>
    <p:sldId id="265" r:id="rId5"/>
    <p:sldId id="257" r:id="rId6"/>
    <p:sldId id="258" r:id="rId7"/>
    <p:sldId id="259" r:id="rId8"/>
    <p:sldId id="260" r:id="rId9"/>
    <p:sldId id="261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76" y="3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a08bf0c0f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a08bf0c0f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883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a08bf0c0f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a08bf0c0f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08bf0c0f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a08bf0c0f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a08bf0c0f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a08bf0c0f1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a08bf0c0f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a08bf0c0f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a08bf0c0f1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a08bf0c0f1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csc0007/CS501_GroupWork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apidapi.com/LnTtechnologies/api/booking-com-api3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rapidapi.com/joeykyber/api/ski-resort-forecas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A1A3CE7-9A5B-0237-E0B7-BA1D03791A96}"/>
              </a:ext>
            </a:extLst>
          </p:cNvPr>
          <p:cNvSpPr txBox="1"/>
          <p:nvPr/>
        </p:nvSpPr>
        <p:spPr>
          <a:xfrm>
            <a:off x="490250" y="1650765"/>
            <a:ext cx="3197087" cy="809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rmAutofit fontScale="92500" lnSpcReduction="20000"/>
          </a:bodyPr>
          <a:lstStyle/>
          <a:p>
            <a:pPr>
              <a:spcAft>
                <a:spcPts val="600"/>
              </a:spcAft>
              <a:buClr>
                <a:schemeClr val="dk1"/>
              </a:buClr>
              <a:buSzPts val="4800"/>
            </a:pPr>
            <a:r>
              <a:rPr lang="en-US" altLang="zh-CN" sz="4800" b="0" i="0" u="none" strike="noStrike" cap="none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ShouldISki</a:t>
            </a:r>
            <a:endParaRPr lang="zh-CN" altLang="en-US" sz="4800" b="0" i="0" u="none" strike="noStrike" cap="none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图片 5" descr="雪地上的风景&#10;&#10;描述已自动生成">
            <a:extLst>
              <a:ext uri="{FF2B5EF4-FFF2-40B4-BE49-F238E27FC236}">
                <a16:creationId xmlns:a16="http://schemas.microsoft.com/office/drawing/2014/main" id="{CE4E3405-ACD3-B9C9-E92F-44F9DC980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6254" y="890239"/>
            <a:ext cx="4285854" cy="321062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C557617-E3F7-B835-03C6-1C499E77CF0B}"/>
              </a:ext>
            </a:extLst>
          </p:cNvPr>
          <p:cNvSpPr txBox="1"/>
          <p:nvPr/>
        </p:nvSpPr>
        <p:spPr>
          <a:xfrm>
            <a:off x="624470" y="2498338"/>
            <a:ext cx="31970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2"/>
                </a:solidFill>
              </a:rPr>
              <a:t>Team Tuesday and Thursday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Siyi Du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Sicheng Chen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Team GitHub Repo:</a:t>
            </a:r>
          </a:p>
          <a:p>
            <a:r>
              <a:rPr lang="en-US" altLang="zh-CN" dirty="0">
                <a:hlinkClick r:id="rId4"/>
              </a:rPr>
              <a:t>csc0007/CS501_GroupWork: Group Work Only (github.com)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0" y="223284"/>
            <a:ext cx="3498112" cy="723014"/>
          </a:xfrm>
          <a:prstGeom prst="rect">
            <a:avLst/>
          </a:prstGeom>
          <a:solidFill>
            <a:schemeClr val="tx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600" dirty="0">
                <a:solidFill>
                  <a:schemeClr val="tx2"/>
                </a:solidFill>
              </a:rPr>
              <a:t>Changes from the previous: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-US" altLang="zh-CN" sz="1600" dirty="0">
                <a:solidFill>
                  <a:schemeClr val="tx2"/>
                </a:solidFill>
              </a:rPr>
              <a:t>API Implementation</a:t>
            </a:r>
            <a:endParaRPr lang="en" sz="1600" dirty="0">
              <a:solidFill>
                <a:schemeClr val="tx2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endParaRPr sz="1600" dirty="0">
              <a:solidFill>
                <a:schemeClr val="tx2"/>
              </a:solidFill>
            </a:endParaRPr>
          </a:p>
        </p:txBody>
      </p:sp>
      <p:pic>
        <p:nvPicPr>
          <p:cNvPr id="3" name="图片 2" descr="文本&#10;&#10;描述已自动生成">
            <a:extLst>
              <a:ext uri="{FF2B5EF4-FFF2-40B4-BE49-F238E27FC236}">
                <a16:creationId xmlns:a16="http://schemas.microsoft.com/office/drawing/2014/main" id="{57846298-2078-5922-5DEF-1C2C3CAA1D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6661"/>
          <a:stretch/>
        </p:blipFill>
        <p:spPr>
          <a:xfrm>
            <a:off x="5049320" y="2989816"/>
            <a:ext cx="3850063" cy="2153684"/>
          </a:xfrm>
          <a:prstGeom prst="rect">
            <a:avLst/>
          </a:prstGeom>
        </p:spPr>
      </p:pic>
      <p:pic>
        <p:nvPicPr>
          <p:cNvPr id="7" name="图片 6" descr="文本&#10;&#10;描述已自动生成">
            <a:extLst>
              <a:ext uri="{FF2B5EF4-FFF2-40B4-BE49-F238E27FC236}">
                <a16:creationId xmlns:a16="http://schemas.microsoft.com/office/drawing/2014/main" id="{E1CED401-D006-205E-182E-3A1CC64484D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6842"/>
          <a:stretch/>
        </p:blipFill>
        <p:spPr>
          <a:xfrm>
            <a:off x="5049320" y="621569"/>
            <a:ext cx="3842384" cy="2368247"/>
          </a:xfrm>
          <a:prstGeom prst="rect">
            <a:avLst/>
          </a:prstGeom>
        </p:spPr>
      </p:pic>
      <p:pic>
        <p:nvPicPr>
          <p:cNvPr id="9" name="图片 8" descr="文本&#10;&#10;描述已自动生成">
            <a:extLst>
              <a:ext uri="{FF2B5EF4-FFF2-40B4-BE49-F238E27FC236}">
                <a16:creationId xmlns:a16="http://schemas.microsoft.com/office/drawing/2014/main" id="{C50A103A-678D-AF36-E5BA-3C9A20AF60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238" y="1965667"/>
            <a:ext cx="4120046" cy="2954549"/>
          </a:xfrm>
          <a:prstGeom prst="rect">
            <a:avLst/>
          </a:prstGeom>
        </p:spPr>
      </p:pic>
      <p:sp>
        <p:nvSpPr>
          <p:cNvPr id="10" name="Google Shape;60;p14">
            <a:extLst>
              <a:ext uri="{FF2B5EF4-FFF2-40B4-BE49-F238E27FC236}">
                <a16:creationId xmlns:a16="http://schemas.microsoft.com/office/drawing/2014/main" id="{805B43B7-325D-F327-C471-1BA1A7EDAFD3}"/>
              </a:ext>
            </a:extLst>
          </p:cNvPr>
          <p:cNvSpPr txBox="1">
            <a:spLocks/>
          </p:cNvSpPr>
          <p:nvPr/>
        </p:nvSpPr>
        <p:spPr>
          <a:xfrm>
            <a:off x="5866063" y="100824"/>
            <a:ext cx="1914359" cy="4745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65100" indent="0">
              <a:buClr>
                <a:schemeClr val="dk1"/>
              </a:buClr>
              <a:buSzPts val="1000"/>
              <a:buNone/>
            </a:pPr>
            <a:r>
              <a:rPr lang="en-US" sz="1600" dirty="0">
                <a:solidFill>
                  <a:schemeClr val="tx2"/>
                </a:solidFill>
              </a:rPr>
              <a:t>Node.js Program</a:t>
            </a:r>
          </a:p>
          <a:p>
            <a:pPr indent="-292100">
              <a:buClr>
                <a:schemeClr val="dk1"/>
              </a:buClr>
              <a:buSzPts val="1000"/>
            </a:pP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1" name="Google Shape;60;p14">
            <a:extLst>
              <a:ext uri="{FF2B5EF4-FFF2-40B4-BE49-F238E27FC236}">
                <a16:creationId xmlns:a16="http://schemas.microsoft.com/office/drawing/2014/main" id="{01CE4506-5A6C-96CB-C4EE-4202E36BC585}"/>
              </a:ext>
            </a:extLst>
          </p:cNvPr>
          <p:cNvSpPr txBox="1">
            <a:spLocks/>
          </p:cNvSpPr>
          <p:nvPr/>
        </p:nvSpPr>
        <p:spPr>
          <a:xfrm>
            <a:off x="1282081" y="1491120"/>
            <a:ext cx="1914359" cy="4745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65100" indent="0">
              <a:buClr>
                <a:schemeClr val="dk1"/>
              </a:buClr>
              <a:buSzPts val="1000"/>
              <a:buNone/>
            </a:pPr>
            <a:r>
              <a:rPr lang="en-US" sz="1600" dirty="0">
                <a:solidFill>
                  <a:schemeClr val="tx2"/>
                </a:solidFill>
              </a:rPr>
              <a:t>Android Tryout</a:t>
            </a:r>
          </a:p>
          <a:p>
            <a:pPr indent="-292100">
              <a:buClr>
                <a:schemeClr val="dk1"/>
              </a:buClr>
              <a:buSzPts val="1000"/>
            </a:pP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62ADD263-89F1-361A-D6BE-1950B25685EF}"/>
              </a:ext>
            </a:extLst>
          </p:cNvPr>
          <p:cNvSpPr/>
          <p:nvPr/>
        </p:nvSpPr>
        <p:spPr>
          <a:xfrm>
            <a:off x="8218905" y="2562772"/>
            <a:ext cx="502653" cy="94648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左 12">
            <a:extLst>
              <a:ext uri="{FF2B5EF4-FFF2-40B4-BE49-F238E27FC236}">
                <a16:creationId xmlns:a16="http://schemas.microsoft.com/office/drawing/2014/main" id="{F0A795E7-2F7C-553D-0145-A73AEA45DA34}"/>
              </a:ext>
            </a:extLst>
          </p:cNvPr>
          <p:cNvSpPr/>
          <p:nvPr/>
        </p:nvSpPr>
        <p:spPr>
          <a:xfrm>
            <a:off x="4094681" y="2641600"/>
            <a:ext cx="1070877" cy="60886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42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B757AFFE-6B0E-B541-5857-B8FF5663B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89" y="1982645"/>
            <a:ext cx="2154564" cy="1670601"/>
          </a:xfrm>
          <a:prstGeom prst="rect">
            <a:avLst/>
          </a:prstGeom>
        </p:spPr>
      </p:pic>
      <p:pic>
        <p:nvPicPr>
          <p:cNvPr id="7" name="图片 6" descr="文本&#10;&#10;描述已自动生成">
            <a:extLst>
              <a:ext uri="{FF2B5EF4-FFF2-40B4-BE49-F238E27FC236}">
                <a16:creationId xmlns:a16="http://schemas.microsoft.com/office/drawing/2014/main" id="{EB2DDEB3-F258-EBB7-7CF2-83B5EB390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6530" y="1982645"/>
            <a:ext cx="2154564" cy="1670601"/>
          </a:xfrm>
          <a:prstGeom prst="rect">
            <a:avLst/>
          </a:prstGeom>
        </p:spPr>
      </p:pic>
      <p:sp>
        <p:nvSpPr>
          <p:cNvPr id="8" name="Google Shape;60;p14">
            <a:extLst>
              <a:ext uri="{FF2B5EF4-FFF2-40B4-BE49-F238E27FC236}">
                <a16:creationId xmlns:a16="http://schemas.microsoft.com/office/drawing/2014/main" id="{3C97BE61-3320-30E6-1308-DAE0B563D56C}"/>
              </a:ext>
            </a:extLst>
          </p:cNvPr>
          <p:cNvSpPr txBox="1">
            <a:spLocks/>
          </p:cNvSpPr>
          <p:nvPr/>
        </p:nvSpPr>
        <p:spPr>
          <a:xfrm>
            <a:off x="135340" y="1636435"/>
            <a:ext cx="2034461" cy="474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65100" indent="0">
              <a:buClr>
                <a:schemeClr val="dk1"/>
              </a:buClr>
              <a:buSzPts val="1000"/>
              <a:buNone/>
            </a:pPr>
            <a:r>
              <a:rPr lang="en-US" sz="1000" dirty="0">
                <a:solidFill>
                  <a:schemeClr val="tx2"/>
                </a:solidFill>
              </a:rPr>
              <a:t>Current Snow Condition API</a:t>
            </a:r>
          </a:p>
          <a:p>
            <a:pPr indent="-292100">
              <a:buClr>
                <a:schemeClr val="dk1"/>
              </a:buClr>
              <a:buSzPts val="1000"/>
            </a:pP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9" name="Google Shape;60;p14">
            <a:extLst>
              <a:ext uri="{FF2B5EF4-FFF2-40B4-BE49-F238E27FC236}">
                <a16:creationId xmlns:a16="http://schemas.microsoft.com/office/drawing/2014/main" id="{5BE62CB3-9FC9-215F-3CE6-7BD3E0E69BDC}"/>
              </a:ext>
            </a:extLst>
          </p:cNvPr>
          <p:cNvSpPr txBox="1">
            <a:spLocks/>
          </p:cNvSpPr>
          <p:nvPr/>
        </p:nvSpPr>
        <p:spPr>
          <a:xfrm>
            <a:off x="2591839" y="1636434"/>
            <a:ext cx="1623945" cy="474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65100" indent="0">
              <a:buClr>
                <a:schemeClr val="dk1"/>
              </a:buClr>
              <a:buSzPts val="1000"/>
              <a:buNone/>
            </a:pPr>
            <a:r>
              <a:rPr lang="en-US" sz="1000" dirty="0">
                <a:solidFill>
                  <a:schemeClr val="tx2"/>
                </a:solidFill>
              </a:rPr>
              <a:t>Block Availability API</a:t>
            </a:r>
          </a:p>
          <a:p>
            <a:pPr indent="-292100">
              <a:buClr>
                <a:schemeClr val="dk1"/>
              </a:buClr>
              <a:buSzPts val="1000"/>
            </a:pP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0" name="Google Shape;60;p14">
            <a:extLst>
              <a:ext uri="{FF2B5EF4-FFF2-40B4-BE49-F238E27FC236}">
                <a16:creationId xmlns:a16="http://schemas.microsoft.com/office/drawing/2014/main" id="{69E37E59-BDE4-44CF-B54C-BF88D7C88757}"/>
              </a:ext>
            </a:extLst>
          </p:cNvPr>
          <p:cNvSpPr txBox="1">
            <a:spLocks/>
          </p:cNvSpPr>
          <p:nvPr/>
        </p:nvSpPr>
        <p:spPr>
          <a:xfrm>
            <a:off x="3554769" y="217580"/>
            <a:ext cx="2034461" cy="557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65100" indent="0">
              <a:buClr>
                <a:schemeClr val="dk1"/>
              </a:buClr>
              <a:buSzPts val="1000"/>
              <a:buNone/>
            </a:pPr>
            <a:r>
              <a:rPr lang="en-US" sz="2400" dirty="0">
                <a:solidFill>
                  <a:schemeClr val="tx2"/>
                </a:solidFill>
              </a:rPr>
              <a:t>API Usage</a:t>
            </a:r>
          </a:p>
          <a:p>
            <a:pPr indent="-292100">
              <a:buClr>
                <a:schemeClr val="dk1"/>
              </a:buClr>
              <a:buSzPts val="1000"/>
            </a:pPr>
            <a:endParaRPr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512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0;p14">
            <a:extLst>
              <a:ext uri="{FF2B5EF4-FFF2-40B4-BE49-F238E27FC236}">
                <a16:creationId xmlns:a16="http://schemas.microsoft.com/office/drawing/2014/main" id="{3D3D3278-84C7-447F-B418-D0C05A07ABFB}"/>
              </a:ext>
            </a:extLst>
          </p:cNvPr>
          <p:cNvSpPr txBox="1">
            <a:spLocks/>
          </p:cNvSpPr>
          <p:nvPr/>
        </p:nvSpPr>
        <p:spPr>
          <a:xfrm>
            <a:off x="3084200" y="190843"/>
            <a:ext cx="2888810" cy="557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65100" indent="0">
              <a:buClr>
                <a:schemeClr val="dk1"/>
              </a:buClr>
              <a:buSzPts val="1000"/>
              <a:buNone/>
            </a:pPr>
            <a:r>
              <a:rPr lang="en-US" sz="2400" dirty="0">
                <a:solidFill>
                  <a:schemeClr val="tx2"/>
                </a:solidFill>
              </a:rPr>
              <a:t>Structural Update</a:t>
            </a:r>
          </a:p>
          <a:p>
            <a:pPr indent="-292100">
              <a:buClr>
                <a:schemeClr val="dk1"/>
              </a:buClr>
              <a:buSzPts val="1000"/>
            </a:pPr>
            <a:endParaRPr lang="en-US" sz="1600" dirty="0">
              <a:solidFill>
                <a:schemeClr val="tx2"/>
              </a:solidFill>
            </a:endParaRPr>
          </a:p>
        </p:txBody>
      </p:sp>
      <p:pic>
        <p:nvPicPr>
          <p:cNvPr id="6" name="图片 5" descr="图形用户界面, 文本, 聊天或短信&#10;&#10;描述已自动生成">
            <a:extLst>
              <a:ext uri="{FF2B5EF4-FFF2-40B4-BE49-F238E27FC236}">
                <a16:creationId xmlns:a16="http://schemas.microsoft.com/office/drawing/2014/main" id="{8B978FB5-4AF4-2F43-9F34-CA1C733BD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04" y="1211761"/>
            <a:ext cx="2762392" cy="334027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87C277C-F08B-6F1A-F611-3DD39EC815F4}"/>
              </a:ext>
            </a:extLst>
          </p:cNvPr>
          <p:cNvSpPr/>
          <p:nvPr/>
        </p:nvSpPr>
        <p:spPr>
          <a:xfrm>
            <a:off x="1459832" y="4363453"/>
            <a:ext cx="1716505" cy="18858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F5E641C-6AA5-FA8B-F9EA-826B88AF6D7A}"/>
              </a:ext>
            </a:extLst>
          </p:cNvPr>
          <p:cNvCxnSpPr/>
          <p:nvPr/>
        </p:nvCxnSpPr>
        <p:spPr>
          <a:xfrm>
            <a:off x="1973179" y="2881897"/>
            <a:ext cx="1251284" cy="591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142281B-7439-090C-42B7-7112233D2CF3}"/>
              </a:ext>
            </a:extLst>
          </p:cNvPr>
          <p:cNvCxnSpPr/>
          <p:nvPr/>
        </p:nvCxnSpPr>
        <p:spPr>
          <a:xfrm>
            <a:off x="1973179" y="3451391"/>
            <a:ext cx="1251284" cy="591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6FB427A-1366-6B00-9FE7-58CD18028D62}"/>
              </a:ext>
            </a:extLst>
          </p:cNvPr>
          <p:cNvCxnSpPr/>
          <p:nvPr/>
        </p:nvCxnSpPr>
        <p:spPr>
          <a:xfrm>
            <a:off x="1973179" y="4043154"/>
            <a:ext cx="1251284" cy="591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27595A64-1B1E-4546-222B-AFA65D687FAA}"/>
              </a:ext>
            </a:extLst>
          </p:cNvPr>
          <p:cNvSpPr txBox="1"/>
          <p:nvPr/>
        </p:nvSpPr>
        <p:spPr>
          <a:xfrm>
            <a:off x="4064000" y="1771531"/>
            <a:ext cx="46468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1. One Shared </a:t>
            </a:r>
            <a:r>
              <a:rPr lang="en-US" altLang="zh-CN" dirty="0" err="1">
                <a:solidFill>
                  <a:schemeClr val="bg1"/>
                </a:solidFill>
              </a:rPr>
              <a:t>ViewModel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2. Passing Data Between Fragments: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err="1">
                <a:solidFill>
                  <a:schemeClr val="bg1"/>
                </a:solidFill>
              </a:rPr>
              <a:t>MutableLiveData</a:t>
            </a:r>
            <a:r>
              <a:rPr lang="en-US" altLang="zh-CN" dirty="0">
                <a:solidFill>
                  <a:schemeClr val="bg1"/>
                </a:solidFill>
              </a:rPr>
              <a:t> -&gt; Observe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3. Only Pop-up Dialog For Date Picker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4. Debug </a:t>
            </a:r>
            <a:r>
              <a:rPr lang="en-US" altLang="zh-CN" dirty="0" err="1">
                <a:solidFill>
                  <a:schemeClr val="bg1"/>
                </a:solidFill>
              </a:rPr>
              <a:t>TextView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5. </a:t>
            </a:r>
            <a:r>
              <a:rPr lang="en-US" altLang="zh-CN" dirty="0" err="1">
                <a:solidFill>
                  <a:schemeClr val="bg1"/>
                </a:solidFill>
              </a:rPr>
              <a:t>Tintable</a:t>
            </a:r>
            <a:r>
              <a:rPr lang="en-US" altLang="zh-CN" dirty="0">
                <a:solidFill>
                  <a:schemeClr val="bg1"/>
                </a:solidFill>
              </a:rPr>
              <a:t> Icon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6. Input From User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248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AC734AC-440B-8ED7-33E0-8D2313158FB8}"/>
              </a:ext>
            </a:extLst>
          </p:cNvPr>
          <p:cNvSpPr/>
          <p:nvPr/>
        </p:nvSpPr>
        <p:spPr>
          <a:xfrm>
            <a:off x="6107151" y="0"/>
            <a:ext cx="3036849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549444" y="878172"/>
            <a:ext cx="4269444" cy="3387155"/>
          </a:xfrm>
          <a:prstGeom prst="rect">
            <a:avLst/>
          </a:prstGeom>
          <a:solidFill>
            <a:schemeClr val="tx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600" dirty="0">
                <a:solidFill>
                  <a:schemeClr val="tx2"/>
                </a:solidFill>
              </a:rPr>
              <a:t>1. Brief Introduction</a:t>
            </a:r>
            <a:endParaRPr sz="1600" dirty="0">
              <a:solidFill>
                <a:schemeClr val="tx2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endParaRPr lang="en" sz="1600" dirty="0">
              <a:solidFill>
                <a:schemeClr val="tx2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600" dirty="0">
                <a:solidFill>
                  <a:schemeClr val="tx2"/>
                </a:solidFill>
              </a:rPr>
              <a:t>2. Changes from the previous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-US" sz="1600" dirty="0">
                <a:solidFill>
                  <a:schemeClr val="tx2"/>
                </a:solidFill>
              </a:rPr>
              <a:t>S</a:t>
            </a:r>
            <a:r>
              <a:rPr lang="en" sz="1600" dirty="0">
                <a:solidFill>
                  <a:schemeClr val="tx2"/>
                </a:solidFill>
              </a:rPr>
              <a:t>tructure build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-US" sz="1600" dirty="0">
                <a:solidFill>
                  <a:schemeClr val="tx2"/>
                </a:solidFill>
              </a:rPr>
              <a:t>L</a:t>
            </a:r>
            <a:r>
              <a:rPr lang="en" sz="1600" dirty="0">
                <a:solidFill>
                  <a:schemeClr val="tx2"/>
                </a:solidFill>
              </a:rPr>
              <a:t>ayout build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-US" sz="1600" dirty="0">
                <a:solidFill>
                  <a:schemeClr val="tx2"/>
                </a:solidFill>
              </a:rPr>
              <a:t>W</a:t>
            </a:r>
            <a:r>
              <a:rPr lang="en" sz="1600" dirty="0">
                <a:solidFill>
                  <a:schemeClr val="tx2"/>
                </a:solidFill>
              </a:rPr>
              <a:t>idget build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endParaRPr sz="1600" dirty="0">
              <a:solidFill>
                <a:schemeClr val="tx2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600" dirty="0">
                <a:solidFill>
                  <a:schemeClr val="tx2"/>
                </a:solidFill>
              </a:rPr>
              <a:t>3. Planned for the next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600" dirty="0">
                <a:solidFill>
                  <a:schemeClr val="tx2"/>
                </a:solidFill>
              </a:rPr>
              <a:t>API connection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600" dirty="0">
                <a:solidFill>
                  <a:schemeClr val="tx2"/>
                </a:solidFill>
              </a:rPr>
              <a:t>MVP prototype</a:t>
            </a:r>
            <a:endParaRPr sz="1600" dirty="0">
              <a:solidFill>
                <a:schemeClr val="tx2"/>
              </a:solidFill>
            </a:endParaRPr>
          </a:p>
        </p:txBody>
      </p:sp>
      <p:pic>
        <p:nvPicPr>
          <p:cNvPr id="4" name="图片 3" descr="手机屏幕的截图&#10;&#10;描述已自动生成">
            <a:extLst>
              <a:ext uri="{FF2B5EF4-FFF2-40B4-BE49-F238E27FC236}">
                <a16:creationId xmlns:a16="http://schemas.microsoft.com/office/drawing/2014/main" id="{AB610AF1-00CF-D750-FD2F-E40902806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307" y="0"/>
            <a:ext cx="2365765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9150" y="1158706"/>
            <a:ext cx="5126852" cy="6380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2230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 sz="2400" dirty="0"/>
              <a:t>Plan for next</a:t>
            </a:r>
            <a:endParaRPr sz="2400" dirty="0"/>
          </a:p>
        </p:txBody>
      </p:sp>
      <p:pic>
        <p:nvPicPr>
          <p:cNvPr id="3" name="图片 2" descr="电脑屏幕的手机截图&#10;&#10;描述已自动生成">
            <a:extLst>
              <a:ext uri="{FF2B5EF4-FFF2-40B4-BE49-F238E27FC236}">
                <a16:creationId xmlns:a16="http://schemas.microsoft.com/office/drawing/2014/main" id="{02EFD265-F7C6-A8FE-3F28-C8248C2C3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657" y="0"/>
            <a:ext cx="2588061" cy="5143500"/>
          </a:xfrm>
          <a:prstGeom prst="rect">
            <a:avLst/>
          </a:prstGeom>
        </p:spPr>
      </p:pic>
      <p:sp>
        <p:nvSpPr>
          <p:cNvPr id="2" name="Google Shape;66;p15">
            <a:extLst>
              <a:ext uri="{FF2B5EF4-FFF2-40B4-BE49-F238E27FC236}">
                <a16:creationId xmlns:a16="http://schemas.microsoft.com/office/drawing/2014/main" id="{BA47D2E2-0475-1A0D-6560-F6F24DD82A07}"/>
              </a:ext>
            </a:extLst>
          </p:cNvPr>
          <p:cNvSpPr txBox="1">
            <a:spLocks/>
          </p:cNvSpPr>
          <p:nvPr/>
        </p:nvSpPr>
        <p:spPr>
          <a:xfrm>
            <a:off x="319150" y="1910011"/>
            <a:ext cx="5867755" cy="109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079500" lvl="1" indent="-457200">
              <a:buClr>
                <a:schemeClr val="dk1"/>
              </a:buClr>
              <a:buSzPts val="1000"/>
              <a:buFont typeface="Arial"/>
              <a:buAutoNum type="arabicPeriod"/>
            </a:pPr>
            <a:r>
              <a:rPr lang="en-US" sz="1600" dirty="0"/>
              <a:t>Link user preference setting with recommendation</a:t>
            </a:r>
          </a:p>
          <a:p>
            <a:pPr marL="1079500" lvl="1" indent="-457200">
              <a:buClr>
                <a:schemeClr val="dk1"/>
              </a:buClr>
              <a:buSzPts val="1000"/>
              <a:buFont typeface="Arial"/>
              <a:buAutoNum type="arabicPeriod"/>
            </a:pPr>
            <a:r>
              <a:rPr lang="en-US" sz="1600" dirty="0"/>
              <a:t>Build database to for supported resort, location ….</a:t>
            </a:r>
          </a:p>
          <a:p>
            <a:pPr marL="1079500" lvl="1" indent="-457200">
              <a:buClr>
                <a:schemeClr val="dk1"/>
              </a:buClr>
              <a:buSzPts val="1000"/>
              <a:buFont typeface="Arial"/>
              <a:buAutoNum type="arabicPeriod"/>
            </a:pPr>
            <a:r>
              <a:rPr lang="en-US" sz="1600" dirty="0"/>
              <a:t>Implement detail dialog when icon pressed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832579" y="2198832"/>
            <a:ext cx="1478842" cy="7458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Demo</a:t>
            </a:r>
            <a:endParaRPr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4116478" y="1122201"/>
            <a:ext cx="91104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Risk</a:t>
            </a:r>
            <a:endParaRPr dirty="0"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311700" y="1893345"/>
            <a:ext cx="8520600" cy="13568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210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What is worrying us about getting to done? </a:t>
            </a:r>
          </a:p>
          <a:p>
            <a:pPr marL="165100" lvl="0" indent="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" sz="1600" dirty="0">
                <a:solidFill>
                  <a:schemeClr val="dk1"/>
                </a:solidFill>
              </a:rPr>
              <a:t>Database setup is a chanllenge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 &amp; AI Usage</a:t>
            </a:r>
            <a:endParaRPr dirty="0"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50" dirty="0"/>
              <a:t>1. Chatgpt Prompt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050" dirty="0"/>
              <a:t>how to insert </a:t>
            </a:r>
            <a:r>
              <a:rPr lang="en-US" sz="1050" dirty="0" err="1"/>
              <a:t>svg</a:t>
            </a:r>
            <a:r>
              <a:rPr lang="en-US" sz="1050" dirty="0"/>
              <a:t> image into a xml android file?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050" dirty="0"/>
              <a:t>how to set the background to dark mode? or set dark mode for entire app?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050" dirty="0"/>
              <a:t>my page is getting full, but it </a:t>
            </a:r>
            <a:r>
              <a:rPr lang="en-US" sz="1050" dirty="0" err="1"/>
              <a:t>does’t</a:t>
            </a:r>
            <a:r>
              <a:rPr lang="en-US" sz="1050" dirty="0"/>
              <a:t> seem like I can scroll down the page if I put more stuff in it does it?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050" dirty="0"/>
              <a:t>2. Other Reference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050" dirty="0"/>
              <a:t>a. </a:t>
            </a:r>
            <a:r>
              <a:rPr lang="en-US" altLang="zh-CN" sz="1050" dirty="0">
                <a:hlinkClick r:id="rId3"/>
              </a:rPr>
              <a:t>BOOKING COM API </a:t>
            </a:r>
            <a:r>
              <a:rPr lang="en-US" altLang="zh-CN" sz="1050" dirty="0" err="1">
                <a:hlinkClick r:id="rId3"/>
              </a:rPr>
              <a:t>API</a:t>
            </a:r>
            <a:r>
              <a:rPr lang="en-US" altLang="zh-CN" sz="1050" dirty="0">
                <a:hlinkClick r:id="rId3"/>
              </a:rPr>
              <a:t> Documentation (</a:t>
            </a:r>
            <a:r>
              <a:rPr lang="en-US" altLang="zh-CN" sz="1050" dirty="0" err="1">
                <a:hlinkClick r:id="rId3"/>
              </a:rPr>
              <a:t>LnTtechnologies</a:t>
            </a:r>
            <a:r>
              <a:rPr lang="en-US" altLang="zh-CN" sz="1050" dirty="0">
                <a:hlinkClick r:id="rId3"/>
              </a:rPr>
              <a:t>) | </a:t>
            </a:r>
            <a:r>
              <a:rPr lang="en-US" altLang="zh-CN" sz="1050" dirty="0" err="1">
                <a:hlinkClick r:id="rId3"/>
              </a:rPr>
              <a:t>RapidAPI</a:t>
            </a:r>
            <a:endParaRPr lang="en-US" altLang="zh-CN" sz="1050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50" dirty="0"/>
              <a:t>b. </a:t>
            </a:r>
            <a:r>
              <a:rPr lang="en-US" altLang="zh-CN" sz="1050" dirty="0">
                <a:hlinkClick r:id="rId4"/>
              </a:rPr>
              <a:t>Ski Resort Forecast API Documentation (</a:t>
            </a:r>
            <a:r>
              <a:rPr lang="en-US" altLang="zh-CN" sz="1050" dirty="0" err="1">
                <a:hlinkClick r:id="rId4"/>
              </a:rPr>
              <a:t>joeykyber</a:t>
            </a:r>
            <a:r>
              <a:rPr lang="en-US" altLang="zh-CN" sz="1050" dirty="0">
                <a:hlinkClick r:id="rId4"/>
              </a:rPr>
              <a:t>) | </a:t>
            </a:r>
            <a:r>
              <a:rPr lang="en-US" altLang="zh-CN" sz="1050" dirty="0" err="1">
                <a:hlinkClick r:id="rId4"/>
              </a:rPr>
              <a:t>RapidAPI</a:t>
            </a:r>
            <a:endParaRPr lang="en-US" altLang="zh-CN" sz="10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248</Words>
  <Application>Microsoft Office PowerPoint</Application>
  <PresentationFormat>全屏显示(16:9)</PresentationFormat>
  <Paragraphs>47</Paragraphs>
  <Slides>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1" baseType="lpstr">
      <vt:lpstr>Arial</vt:lpstr>
      <vt:lpstr>Simple Light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Demo</vt:lpstr>
      <vt:lpstr>Risk</vt:lpstr>
      <vt:lpstr>Reference &amp; AI Usage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Chen, Sicheng</cp:lastModifiedBy>
  <cp:revision>7</cp:revision>
  <dcterms:modified xsi:type="dcterms:W3CDTF">2023-12-13T00:10:48Z</dcterms:modified>
</cp:coreProperties>
</file>