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59" r:id="rId5"/>
    <p:sldId id="258" r:id="rId6"/>
    <p:sldId id="261" r:id="rId8"/>
    <p:sldId id="260" r:id="rId9"/>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1" autoAdjust="0"/>
    <p:restoredTop sz="94660"/>
  </p:normalViewPr>
  <p:slideViewPr>
    <p:cSldViewPr snapToGrid="0">
      <p:cViewPr varScale="1">
        <p:scale>
          <a:sx n="110" d="100"/>
          <a:sy n="110" d="100"/>
        </p:scale>
        <p:origin x="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ExoPlayer: A powerful, flexible media playback library for Android that supports audio and various streaming formats.</a:t>
            </a:r>
            <a:endParaRPr lang="zh-CN" altLang="en-US"/>
          </a:p>
          <a:p>
            <a:r>
              <a:rPr lang="zh-CN" altLang="en-US">
                <a:sym typeface="+mn-ea"/>
              </a:rPr>
              <a:t>Glide: To efficiently load and display album arts.</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a:ln w="9525" cmpd="sng">
                  <a:solidFill>
                    <a:schemeClr val="accent1"/>
                  </a:solidFill>
                  <a:prstDash val="solid"/>
                </a:ln>
                <a:solidFill>
                  <a:srgbClr val="70AD47">
                    <a:tint val="1000"/>
                  </a:srgbClr>
                </a:solidFill>
                <a:effectLst>
                  <a:glow rad="38100">
                    <a:schemeClr val="accent1">
                      <a:alpha val="40000"/>
                    </a:schemeClr>
                  </a:glow>
                </a:effectLst>
                <a:sym typeface="+mn-ea"/>
              </a:rPr>
              <a:t>Retrofit: To handle API requests for fetching weather data.</a:t>
            </a:r>
            <a:endParaRPr lang="zh-CN" altLang="en-US" b="1">
              <a:ln w="9525" cmpd="sng">
                <a:solidFill>
                  <a:schemeClr val="accent1"/>
                </a:solidFill>
                <a:prstDash val="solid"/>
              </a:ln>
              <a:solidFill>
                <a:srgbClr val="70AD47">
                  <a:tint val="1000"/>
                </a:srgbClr>
              </a:solidFill>
              <a:effectLst>
                <a:glow rad="38100">
                  <a:schemeClr val="accent1">
                    <a:alpha val="40000"/>
                  </a:schemeClr>
                </a:glow>
              </a:effectLst>
            </a:endParaRPr>
          </a:p>
          <a:p>
            <a:r>
              <a:rPr lang="zh-CN" altLang="en-US" b="1">
                <a:ln w="9525" cmpd="sng">
                  <a:solidFill>
                    <a:schemeClr val="accent1"/>
                  </a:solidFill>
                  <a:prstDash val="solid"/>
                </a:ln>
                <a:solidFill>
                  <a:srgbClr val="70AD47">
                    <a:tint val="1000"/>
                  </a:srgbClr>
                </a:solidFill>
                <a:effectLst>
                  <a:glow rad="38100">
                    <a:schemeClr val="accent1">
                      <a:alpha val="40000"/>
                    </a:schemeClr>
                  </a:glow>
                </a:effectLst>
                <a:sym typeface="+mn-ea"/>
              </a:rPr>
              <a:t>Glide or Picasso: To load and display weather icons or images.</a:t>
            </a:r>
            <a:endParaRPr lang="zh-CN" altLang="en-US" b="1">
              <a:ln w="9525" cmpd="sng">
                <a:solidFill>
                  <a:schemeClr val="accent1"/>
                </a:solidFill>
                <a:prstDash val="solid"/>
              </a:ln>
              <a:solidFill>
                <a:srgbClr val="70AD47">
                  <a:tint val="1000"/>
                </a:srgbClr>
              </a:solidFill>
              <a:effectLst>
                <a:glow rad="38100">
                  <a:schemeClr val="accent1">
                    <a:alpha val="40000"/>
                  </a:schemeClr>
                </a:glow>
              </a:effectLst>
            </a:endParaRPr>
          </a:p>
          <a:p>
            <a:r>
              <a:rPr lang="zh-CN" altLang="en-US" b="1">
                <a:ln w="9525" cmpd="sng">
                  <a:solidFill>
                    <a:schemeClr val="accent1"/>
                  </a:solidFill>
                  <a:prstDash val="solid"/>
                </a:ln>
                <a:solidFill>
                  <a:srgbClr val="70AD47">
                    <a:tint val="1000"/>
                  </a:srgbClr>
                </a:solidFill>
                <a:effectLst>
                  <a:glow rad="38100">
                    <a:schemeClr val="accent1">
                      <a:alpha val="40000"/>
                    </a:schemeClr>
                  </a:glow>
                </a:effectLst>
                <a:sym typeface="+mn-ea"/>
              </a:rPr>
              <a:t>Moshi or Gson: For JSON parsing of the API responses.</a:t>
            </a:r>
            <a:endParaRPr lang="zh-CN" altLang="en-US" b="1">
              <a:ln w="9525" cmpd="sng">
                <a:solidFill>
                  <a:schemeClr val="accent1"/>
                </a:solidFill>
                <a:prstDash val="solid"/>
              </a:ln>
              <a:solidFill>
                <a:srgbClr val="70AD47">
                  <a:tint val="1000"/>
                </a:srgbClr>
              </a:solidFill>
              <a:effectLst>
                <a:glow rad="38100">
                  <a:schemeClr val="accent1">
                    <a:alpha val="40000"/>
                  </a:schemeClr>
                </a:glow>
              </a:effectLst>
            </a:endParaRPr>
          </a:p>
          <a:p>
            <a:endParaRPr lang="zh-CN" altLang="en-US" b="1">
              <a:ln w="9525" cmpd="sng">
                <a:solidFill>
                  <a:schemeClr val="accent1"/>
                </a:solidFill>
                <a:prstDash val="solid"/>
              </a:ln>
              <a:solidFill>
                <a:srgbClr val="70AD47">
                  <a:tint val="1000"/>
                </a:srgbClr>
              </a:solidFill>
              <a:effectLst>
                <a:glow rad="38100">
                  <a:schemeClr val="accent1">
                    <a:alpha val="40000"/>
                  </a:schemeClr>
                </a:glow>
              </a:effectLst>
            </a:endParaRP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E4B96D9-44D6-4120-8176-61B5C7CD77D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1B264F-38A8-4E95-9DAF-2CFDC684D3F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E4B96D9-44D6-4120-8176-61B5C7CD77D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1B264F-38A8-4E95-9DAF-2CFDC684D3F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E4B96D9-44D6-4120-8176-61B5C7CD77D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1B264F-38A8-4E95-9DAF-2CFDC684D3F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E4B96D9-44D6-4120-8176-61B5C7CD77D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1B264F-38A8-4E95-9DAF-2CFDC684D3F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E4B96D9-44D6-4120-8176-61B5C7CD77D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1B264F-38A8-4E95-9DAF-2CFDC684D3F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E4B96D9-44D6-4120-8176-61B5C7CD77D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1B264F-38A8-4E95-9DAF-2CFDC684D3F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BE4B96D9-44D6-4120-8176-61B5C7CD77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1B264F-38A8-4E95-9DAF-2CFDC684D3F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E4B96D9-44D6-4120-8176-61B5C7CD77D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1B264F-38A8-4E95-9DAF-2CFDC684D3F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E4B96D9-44D6-4120-8176-61B5C7CD77D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1B264F-38A8-4E95-9DAF-2CFDC684D3F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E4B96D9-44D6-4120-8176-61B5C7CD77D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1B264F-38A8-4E95-9DAF-2CFDC684D3F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E4B96D9-44D6-4120-8176-61B5C7CD77D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1B264F-38A8-4E95-9DAF-2CFDC684D3F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4B96D9-44D6-4120-8176-61B5C7CD77D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1B264F-38A8-4E95-9DAF-2CFDC684D3F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webp"/><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p:cNvSpPr>
            <a:spLocks noGrp="1" noRot="1" noChangeAspect="1" noMove="1" noResize="1" noEditPoints="1" noAdjustHandles="1" noChangeArrowheads="1" noChangeShapeType="1" noTextEdit="1"/>
          </p:cNvSpPr>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a:spLocks noGrp="1" noRot="1" noChangeAspect="1" noMove="1" noResize="1" noEditPoints="1" noAdjustHandles="1" noChangeArrowheads="1" noChangeShapeType="1" noTextEdit="1"/>
          </p:cNvSpPr>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a:spLocks noGrp="1" noRot="1" noChangeAspect="1" noMove="1" noResize="1" noEditPoints="1" noAdjustHandles="1" noChangeArrowheads="1" noChangeShapeType="1" noTextEdit="1"/>
          </p:cNvSpPr>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descr="一群人坐在桌子前&#10;&#10;描述已自动生成"/>
          <p:cNvPicPr>
            <a:picLocks noChangeAspect="1"/>
          </p:cNvPicPr>
          <p:nvPr/>
        </p:nvPicPr>
        <p:blipFill rotWithShape="1">
          <a:blip r:embed="rId1">
            <a:extLst>
              <a:ext uri="{28A0092B-C50C-407E-A947-70E740481C1C}">
                <a14:useLocalDpi xmlns:a14="http://schemas.microsoft.com/office/drawing/2010/main" val="0"/>
              </a:ext>
            </a:extLst>
          </a:blip>
          <a:srcRect l="10265" r="10518"/>
          <a:stretch>
            <a:fillRect/>
          </a:stretch>
        </p:blipFill>
        <p:spPr>
          <a:xfrm>
            <a:off x="4038599" y="10"/>
            <a:ext cx="8160026" cy="6875809"/>
          </a:xfrm>
          <a:prstGeom prst="rect">
            <a:avLst/>
          </a:prstGeom>
        </p:spPr>
      </p:pic>
      <p:sp>
        <p:nvSpPr>
          <p:cNvPr id="30" name="Freeform: Shape 29"/>
          <p:cNvSpPr>
            <a:spLocks noGrp="1" noRot="1" noChangeAspect="1" noMove="1" noResize="1" noEditPoints="1" noAdjustHandles="1" noChangeArrowheads="1" noChangeShapeType="1" noTextEdit="1"/>
          </p:cNvSpPr>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文本框 5"/>
          <p:cNvSpPr txBox="1"/>
          <p:nvPr/>
        </p:nvSpPr>
        <p:spPr>
          <a:xfrm>
            <a:off x="534473" y="2950387"/>
            <a:ext cx="3052293" cy="3531403"/>
          </a:xfrm>
          <a:prstGeom prst="rect">
            <a:avLst/>
          </a:prstGeom>
        </p:spPr>
        <p:txBody>
          <a:bodyPr vert="horz" lIns="91440" tIns="45720" rIns="91440" bIns="45720" rtlCol="0" anchor="t">
            <a:normAutofit/>
          </a:bodyPr>
          <a:lstStyle/>
          <a:p>
            <a:pPr algn="r">
              <a:lnSpc>
                <a:spcPct val="90000"/>
              </a:lnSpc>
              <a:spcBef>
                <a:spcPct val="0"/>
              </a:spcBef>
              <a:spcAft>
                <a:spcPts val="600"/>
              </a:spcAft>
            </a:pPr>
            <a:r>
              <a:rPr lang="en-US" altLang="zh-CN" sz="4000" dirty="0">
                <a:solidFill>
                  <a:srgbClr val="FFFFFF"/>
                </a:solidFill>
                <a:latin typeface="+mj-lt"/>
                <a:ea typeface="+mj-ea"/>
                <a:cs typeface="+mj-cs"/>
              </a:rPr>
              <a:t>Office </a:t>
            </a:r>
            <a:endParaRPr lang="en-US" altLang="zh-CN" sz="4000" dirty="0">
              <a:solidFill>
                <a:srgbClr val="FFFFFF"/>
              </a:solidFill>
              <a:latin typeface="+mj-lt"/>
              <a:ea typeface="+mj-ea"/>
              <a:cs typeface="+mj-cs"/>
            </a:endParaRPr>
          </a:p>
          <a:p>
            <a:pPr algn="r">
              <a:lnSpc>
                <a:spcPct val="90000"/>
              </a:lnSpc>
              <a:spcBef>
                <a:spcPct val="0"/>
              </a:spcBef>
              <a:spcAft>
                <a:spcPts val="600"/>
              </a:spcAft>
            </a:pPr>
            <a:r>
              <a:rPr lang="en-US" altLang="zh-CN" sz="4000" dirty="0">
                <a:solidFill>
                  <a:srgbClr val="FFFFFF"/>
                </a:solidFill>
                <a:latin typeface="+mj-lt"/>
                <a:ea typeface="+mj-ea"/>
                <a:cs typeface="+mj-cs"/>
              </a:rPr>
              <a:t>Manager</a:t>
            </a:r>
            <a:endParaRPr lang="en-US" altLang="zh-CN" sz="4000" dirty="0">
              <a:solidFill>
                <a:srgbClr val="FFFFFF"/>
              </a:solidFill>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13271" y="2831203"/>
            <a:ext cx="1260281" cy="369332"/>
          </a:xfrm>
          <a:prstGeom prst="rect">
            <a:avLst/>
          </a:prstGeom>
          <a:noFill/>
        </p:spPr>
        <p:txBody>
          <a:bodyPr wrap="none" rtlCol="0">
            <a:spAutoFit/>
          </a:bodyPr>
          <a:lstStyle/>
          <a:p>
            <a:r>
              <a:rPr lang="en-US" altLang="zh-CN" dirty="0"/>
              <a:t>Project List</a:t>
            </a:r>
            <a:endParaRPr lang="zh-CN" altLang="en-US" dirty="0"/>
          </a:p>
        </p:txBody>
      </p:sp>
      <p:sp>
        <p:nvSpPr>
          <p:cNvPr id="5" name="文本框 4"/>
          <p:cNvSpPr txBox="1"/>
          <p:nvPr/>
        </p:nvSpPr>
        <p:spPr>
          <a:xfrm>
            <a:off x="527400" y="3469740"/>
            <a:ext cx="971741" cy="369332"/>
          </a:xfrm>
          <a:prstGeom prst="rect">
            <a:avLst/>
          </a:prstGeom>
          <a:noFill/>
        </p:spPr>
        <p:txBody>
          <a:bodyPr wrap="none" rtlCol="0">
            <a:spAutoFit/>
          </a:bodyPr>
          <a:lstStyle/>
          <a:p>
            <a:r>
              <a:rPr lang="en-US" altLang="zh-CN" dirty="0"/>
              <a:t>Threads</a:t>
            </a:r>
            <a:endParaRPr lang="zh-CN" altLang="en-US" dirty="0"/>
          </a:p>
        </p:txBody>
      </p:sp>
      <p:sp>
        <p:nvSpPr>
          <p:cNvPr id="6" name="文本框 5"/>
          <p:cNvSpPr txBox="1"/>
          <p:nvPr/>
        </p:nvSpPr>
        <p:spPr>
          <a:xfrm>
            <a:off x="1643411" y="3469740"/>
            <a:ext cx="971741" cy="369332"/>
          </a:xfrm>
          <a:prstGeom prst="rect">
            <a:avLst/>
          </a:prstGeom>
          <a:noFill/>
        </p:spPr>
        <p:txBody>
          <a:bodyPr wrap="none" rtlCol="0">
            <a:spAutoFit/>
          </a:bodyPr>
          <a:lstStyle/>
          <a:p>
            <a:r>
              <a:rPr lang="en-US" altLang="zh-CN" dirty="0"/>
              <a:t>Threads</a:t>
            </a:r>
            <a:endParaRPr lang="zh-CN" altLang="en-US" dirty="0"/>
          </a:p>
        </p:txBody>
      </p:sp>
      <p:cxnSp>
        <p:nvCxnSpPr>
          <p:cNvPr id="8" name="直接箭头连接符 7"/>
          <p:cNvCxnSpPr>
            <a:stCxn id="4" idx="2"/>
            <a:endCxn id="5" idx="0"/>
          </p:cNvCxnSpPr>
          <p:nvPr/>
        </p:nvCxnSpPr>
        <p:spPr>
          <a:xfrm flipH="1">
            <a:off x="1013271" y="3200535"/>
            <a:ext cx="630141" cy="269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4" idx="2"/>
            <a:endCxn id="6" idx="0"/>
          </p:cNvCxnSpPr>
          <p:nvPr/>
        </p:nvCxnSpPr>
        <p:spPr>
          <a:xfrm>
            <a:off x="1643412" y="3200535"/>
            <a:ext cx="485870" cy="269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89442" y="4006034"/>
            <a:ext cx="1042273" cy="369332"/>
          </a:xfrm>
          <a:prstGeom prst="rect">
            <a:avLst/>
          </a:prstGeom>
          <a:noFill/>
        </p:spPr>
        <p:txBody>
          <a:bodyPr wrap="none" rtlCol="0">
            <a:spAutoFit/>
          </a:bodyPr>
          <a:lstStyle/>
          <a:p>
            <a:r>
              <a:rPr lang="en-US" altLang="zh-CN" dirty="0"/>
              <a:t>Progress</a:t>
            </a:r>
            <a:endParaRPr lang="zh-CN" altLang="en-US" dirty="0"/>
          </a:p>
        </p:txBody>
      </p:sp>
      <p:cxnSp>
        <p:nvCxnSpPr>
          <p:cNvPr id="13" name="直接箭头连接符 12"/>
          <p:cNvCxnSpPr>
            <a:stCxn id="5" idx="2"/>
            <a:endCxn id="11" idx="0"/>
          </p:cNvCxnSpPr>
          <p:nvPr/>
        </p:nvCxnSpPr>
        <p:spPr>
          <a:xfrm flipH="1">
            <a:off x="1010579" y="3839072"/>
            <a:ext cx="2692" cy="166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608145" y="4006034"/>
            <a:ext cx="1042273" cy="369332"/>
          </a:xfrm>
          <a:prstGeom prst="rect">
            <a:avLst/>
          </a:prstGeom>
          <a:noFill/>
        </p:spPr>
        <p:txBody>
          <a:bodyPr wrap="none" rtlCol="0">
            <a:spAutoFit/>
          </a:bodyPr>
          <a:lstStyle/>
          <a:p>
            <a:r>
              <a:rPr lang="en-US" altLang="zh-CN" dirty="0"/>
              <a:t>Progress</a:t>
            </a:r>
            <a:endParaRPr lang="zh-CN" altLang="en-US" dirty="0"/>
          </a:p>
        </p:txBody>
      </p:sp>
      <p:cxnSp>
        <p:nvCxnSpPr>
          <p:cNvPr id="15" name="直接箭头连接符 14"/>
          <p:cNvCxnSpPr>
            <a:endCxn id="14" idx="0"/>
          </p:cNvCxnSpPr>
          <p:nvPr/>
        </p:nvCxnSpPr>
        <p:spPr>
          <a:xfrm flipH="1">
            <a:off x="2129282" y="3839072"/>
            <a:ext cx="2692" cy="166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03693" y="2830849"/>
            <a:ext cx="1338828" cy="369332"/>
          </a:xfrm>
          <a:prstGeom prst="rect">
            <a:avLst/>
          </a:prstGeom>
          <a:noFill/>
        </p:spPr>
        <p:txBody>
          <a:bodyPr wrap="none" rtlCol="0">
            <a:spAutoFit/>
          </a:bodyPr>
          <a:lstStyle/>
          <a:p>
            <a:r>
              <a:rPr lang="en-US" altLang="zh-CN" dirty="0"/>
              <a:t>Work hours</a:t>
            </a:r>
            <a:endParaRPr lang="zh-CN" altLang="en-US" dirty="0"/>
          </a:p>
        </p:txBody>
      </p:sp>
      <p:sp>
        <p:nvSpPr>
          <p:cNvPr id="17" name="文本框 16"/>
          <p:cNvSpPr txBox="1"/>
          <p:nvPr/>
        </p:nvSpPr>
        <p:spPr>
          <a:xfrm>
            <a:off x="7203385" y="2830849"/>
            <a:ext cx="1157689" cy="369332"/>
          </a:xfrm>
          <a:prstGeom prst="rect">
            <a:avLst/>
          </a:prstGeom>
          <a:noFill/>
        </p:spPr>
        <p:txBody>
          <a:bodyPr wrap="none" rtlCol="0">
            <a:spAutoFit/>
          </a:bodyPr>
          <a:lstStyle/>
          <a:p>
            <a:r>
              <a:rPr lang="en-US" altLang="zh-CN" dirty="0"/>
              <a:t>Order List</a:t>
            </a:r>
            <a:endParaRPr lang="zh-CN" altLang="en-US" dirty="0"/>
          </a:p>
        </p:txBody>
      </p:sp>
      <p:sp>
        <p:nvSpPr>
          <p:cNvPr id="18" name="文本框 17"/>
          <p:cNvSpPr txBox="1"/>
          <p:nvPr/>
        </p:nvSpPr>
        <p:spPr>
          <a:xfrm>
            <a:off x="9441045" y="2830849"/>
            <a:ext cx="1871025" cy="369332"/>
          </a:xfrm>
          <a:prstGeom prst="rect">
            <a:avLst/>
          </a:prstGeom>
          <a:noFill/>
        </p:spPr>
        <p:txBody>
          <a:bodyPr wrap="none" rtlCol="0">
            <a:spAutoFit/>
          </a:bodyPr>
          <a:lstStyle/>
          <a:p>
            <a:r>
              <a:rPr lang="en-US" altLang="zh-CN" dirty="0"/>
              <a:t>Discussion Board</a:t>
            </a:r>
            <a:endParaRPr lang="zh-CN" altLang="en-US" dirty="0"/>
          </a:p>
        </p:txBody>
      </p:sp>
      <p:sp>
        <p:nvSpPr>
          <p:cNvPr id="19" name="文本框 18"/>
          <p:cNvSpPr txBox="1"/>
          <p:nvPr/>
        </p:nvSpPr>
        <p:spPr>
          <a:xfrm>
            <a:off x="527400" y="4838218"/>
            <a:ext cx="8313494" cy="1477328"/>
          </a:xfrm>
          <a:prstGeom prst="rect">
            <a:avLst/>
          </a:prstGeom>
          <a:noFill/>
        </p:spPr>
        <p:txBody>
          <a:bodyPr wrap="none" rtlCol="0">
            <a:spAutoFit/>
          </a:bodyPr>
          <a:lstStyle/>
          <a:p>
            <a:r>
              <a:rPr lang="en-US" altLang="zh-CN" dirty="0"/>
              <a:t>Third Party Libraries: Google Drive</a:t>
            </a:r>
            <a:endParaRPr lang="en-US" altLang="zh-CN" dirty="0"/>
          </a:p>
          <a:p>
            <a:r>
              <a:rPr lang="en-US" altLang="zh-CN" dirty="0"/>
              <a:t>Why it need to be mobile?  It will be easy for workers to track current work status. </a:t>
            </a:r>
            <a:endParaRPr lang="zh-CN" altLang="en-US" dirty="0"/>
          </a:p>
          <a:p>
            <a:r>
              <a:rPr lang="en-US" altLang="zh-CN" dirty="0"/>
              <a:t>Challenge point: </a:t>
            </a:r>
            <a:endParaRPr lang="en-US" altLang="zh-CN" dirty="0"/>
          </a:p>
          <a:p>
            <a:r>
              <a:rPr lang="en-US" altLang="zh-CN" dirty="0"/>
              <a:t>1. Message </a:t>
            </a:r>
            <a:endParaRPr lang="en-US" altLang="zh-CN" dirty="0"/>
          </a:p>
          <a:p>
            <a:r>
              <a:rPr lang="en-US" altLang="zh-CN" dirty="0"/>
              <a:t>2. API learning</a:t>
            </a:r>
            <a:endParaRPr lang="zh-CN" altLang="en-US" dirty="0"/>
          </a:p>
        </p:txBody>
      </p:sp>
      <p:sp>
        <p:nvSpPr>
          <p:cNvPr id="20" name="文本框 19"/>
          <p:cNvSpPr txBox="1"/>
          <p:nvPr/>
        </p:nvSpPr>
        <p:spPr>
          <a:xfrm>
            <a:off x="527400" y="2231503"/>
            <a:ext cx="4128053" cy="369332"/>
          </a:xfrm>
          <a:prstGeom prst="rect">
            <a:avLst/>
          </a:prstGeom>
          <a:noFill/>
        </p:spPr>
        <p:txBody>
          <a:bodyPr wrap="none" rtlCol="0">
            <a:spAutoFit/>
          </a:bodyPr>
          <a:lstStyle/>
          <a:p>
            <a:r>
              <a:rPr lang="en-US" altLang="zh-CN" dirty="0"/>
              <a:t>Basic components/ How it will manage: </a:t>
            </a:r>
            <a:endParaRPr lang="zh-CN" altLang="en-US" dirty="0"/>
          </a:p>
        </p:txBody>
      </p:sp>
      <p:sp>
        <p:nvSpPr>
          <p:cNvPr id="22" name="文本框 21"/>
          <p:cNvSpPr txBox="1"/>
          <p:nvPr/>
        </p:nvSpPr>
        <p:spPr>
          <a:xfrm>
            <a:off x="4588668" y="2830849"/>
            <a:ext cx="2694969" cy="646331"/>
          </a:xfrm>
          <a:prstGeom prst="rect">
            <a:avLst/>
          </a:prstGeom>
          <a:noFill/>
        </p:spPr>
        <p:txBody>
          <a:bodyPr wrap="none" rtlCol="0">
            <a:spAutoFit/>
          </a:bodyPr>
          <a:lstStyle/>
          <a:p>
            <a:r>
              <a:rPr lang="en-US" altLang="zh-CN" dirty="0"/>
              <a:t>Important Document</a:t>
            </a:r>
            <a:endParaRPr lang="en-US" altLang="zh-CN" dirty="0"/>
          </a:p>
          <a:p>
            <a:r>
              <a:rPr lang="en-US" altLang="zh-CN" dirty="0"/>
              <a:t>(Maybe via Google Drive)</a:t>
            </a:r>
            <a:endParaRPr lang="zh-CN" altLang="en-US" dirty="0"/>
          </a:p>
        </p:txBody>
      </p:sp>
      <p:sp>
        <p:nvSpPr>
          <p:cNvPr id="23" name="文本框 22"/>
          <p:cNvSpPr txBox="1"/>
          <p:nvPr/>
        </p:nvSpPr>
        <p:spPr>
          <a:xfrm>
            <a:off x="527400" y="503499"/>
            <a:ext cx="11165121" cy="1200329"/>
          </a:xfrm>
          <a:prstGeom prst="rect">
            <a:avLst/>
          </a:prstGeom>
          <a:noFill/>
        </p:spPr>
        <p:txBody>
          <a:bodyPr wrap="square" rtlCol="0">
            <a:spAutoFit/>
          </a:bodyPr>
          <a:lstStyle/>
          <a:p>
            <a:r>
              <a:rPr lang="en-US" altLang="zh-CN" dirty="0"/>
              <a:t>Description: This app will keep track of office status in every aspect. It should have a part to keep the projects Managed, a page to summarize current work hours for each worker, a page for important document upload and download, a page for material order, and a page for colleague discussion and messaging. It can also include more functions that is needed for office environment.</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1" name="图片 100"/>
          <p:cNvPicPr/>
          <p:nvPr/>
        </p:nvPicPr>
        <p:blipFill>
          <a:blip r:embed="rId1"/>
          <a:stretch>
            <a:fillRect/>
          </a:stretch>
        </p:blipFill>
        <p:spPr>
          <a:xfrm>
            <a:off x="-635" y="0"/>
            <a:ext cx="12192635" cy="6858000"/>
          </a:xfrm>
          <a:prstGeom prst="rect">
            <a:avLst/>
          </a:prstGeom>
          <a:noFill/>
          <a:ln w="9525">
            <a:noFill/>
          </a:ln>
        </p:spPr>
      </p:pic>
      <p:pic>
        <p:nvPicPr>
          <p:cNvPr id="100" name="图片 99"/>
          <p:cNvPicPr/>
          <p:nvPr/>
        </p:nvPicPr>
        <p:blipFill>
          <a:blip r:embed="rId2"/>
          <a:srcRect l="19477" t="14176" r="19153" b="10444"/>
          <a:stretch>
            <a:fillRect/>
          </a:stretch>
        </p:blipFill>
        <p:spPr>
          <a:xfrm>
            <a:off x="7446645" y="549275"/>
            <a:ext cx="3352165" cy="5758815"/>
          </a:xfrm>
          <a:prstGeom prst="rect">
            <a:avLst/>
          </a:prstGeom>
          <a:noFill/>
          <a:ln w="9525">
            <a:noFill/>
          </a:ln>
        </p:spPr>
      </p:pic>
      <p:sp>
        <p:nvSpPr>
          <p:cNvPr id="4" name="文本框 3"/>
          <p:cNvSpPr txBox="1"/>
          <p:nvPr/>
        </p:nvSpPr>
        <p:spPr>
          <a:xfrm>
            <a:off x="524510" y="478790"/>
            <a:ext cx="5144135" cy="3507740"/>
          </a:xfrm>
          <a:prstGeom prst="rect">
            <a:avLst/>
          </a:prstGeom>
          <a:noFill/>
        </p:spPr>
        <p:txBody>
          <a:bodyPr wrap="square" rtlCol="0">
            <a:noAutofit/>
            <a:scene3d>
              <a:camera prst="orthographicFront"/>
              <a:lightRig rig="threePt" dir="t"/>
            </a:scene3d>
          </a:bodyPr>
          <a:p>
            <a:r>
              <a:rPr lang="en-US" altLang="zh-CN" sz="4800" b="1">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MiniSpotify</a:t>
            </a:r>
            <a:endParaRPr lang="en-US" altLang="zh-CN" sz="4800" b="1">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1" name="图片 100"/>
          <p:cNvPicPr/>
          <p:nvPr>
            <p:custDataLst>
              <p:tags r:id="rId1"/>
            </p:custDataLst>
          </p:nvPr>
        </p:nvPicPr>
        <p:blipFill>
          <a:blip r:embed="rId2"/>
          <a:stretch>
            <a:fillRect/>
          </a:stretch>
        </p:blipFill>
        <p:spPr>
          <a:xfrm>
            <a:off x="-635" y="0"/>
            <a:ext cx="12192635" cy="6858000"/>
          </a:xfrm>
          <a:prstGeom prst="rect">
            <a:avLst/>
          </a:prstGeom>
          <a:noFill/>
          <a:ln w="9525">
            <a:noFill/>
          </a:ln>
        </p:spPr>
      </p:pic>
      <p:sp>
        <p:nvSpPr>
          <p:cNvPr id="3" name="内容占位符 2"/>
          <p:cNvSpPr>
            <a:spLocks noGrp="1"/>
          </p:cNvSpPr>
          <p:nvPr>
            <p:ph idx="1"/>
          </p:nvPr>
        </p:nvSpPr>
        <p:spPr>
          <a:xfrm>
            <a:off x="110490" y="182880"/>
            <a:ext cx="11250930" cy="6465570"/>
          </a:xfrm>
        </p:spPr>
        <p:txBody>
          <a:bodyPr>
            <a:noAutofit/>
          </a:bodyPr>
          <a:p>
            <a:pPr marL="0" indent="0">
              <a:buNone/>
            </a:pPr>
            <a:r>
              <a:rPr lang="zh-CN" altLang="en-US" sz="1900"/>
              <a:t> </a:t>
            </a:r>
            <a:endParaRPr lang="zh-CN" altLang="en-US" sz="1900"/>
          </a:p>
          <a:p>
            <a:pPr marL="0" indent="0">
              <a:buNone/>
            </a:pPr>
            <a:endParaRPr lang="zh-CN" altLang="en-US" sz="1900" b="1"/>
          </a:p>
          <a:p>
            <a:pPr marL="0" indent="0">
              <a:buNone/>
            </a:pPr>
            <a:r>
              <a:rPr lang="zh-CN" altLang="en-US" sz="1900" b="1">
                <a:ln w="10160">
                  <a:solidFill>
                    <a:schemeClr val="accent5"/>
                  </a:solidFill>
                  <a:prstDash val="solid"/>
                </a:ln>
                <a:solidFill>
                  <a:schemeClr val="bg1"/>
                </a:solidFill>
                <a:effectLst>
                  <a:outerShdw blurRad="38100" dist="22860" dir="5400000" algn="tl" rotWithShape="0">
                    <a:srgbClr val="000000">
                      <a:alpha val="30000"/>
                    </a:srgbClr>
                  </a:outerShdw>
                </a:effectLst>
              </a:rPr>
              <a:t>Description:</a:t>
            </a:r>
            <a:r>
              <a:rPr lang="en-US" altLang="zh-CN" sz="1900">
                <a:ln w="10160">
                  <a:solidFill>
                    <a:schemeClr val="accent5"/>
                  </a:solidFill>
                  <a:prstDash val="solid"/>
                </a:ln>
                <a:solidFill>
                  <a:schemeClr val="bg1"/>
                </a:solidFill>
                <a:effectLst>
                  <a:outerShdw blurRad="38100" dist="22860" dir="5400000" algn="tl" rotWithShape="0">
                    <a:srgbClr val="000000">
                      <a:alpha val="30000"/>
                    </a:srgbClr>
                  </a:outerShdw>
                </a:effectLst>
              </a:rPr>
              <a:t> </a:t>
            </a:r>
            <a:r>
              <a:rPr lang="zh-CN" altLang="en-US" sz="1900">
                <a:ln w="10160">
                  <a:solidFill>
                    <a:schemeClr val="accent5"/>
                  </a:solidFill>
                  <a:prstDash val="solid"/>
                </a:ln>
                <a:solidFill>
                  <a:schemeClr val="bg1"/>
                </a:solidFill>
                <a:effectLst>
                  <a:outerShdw blurRad="38100" dist="22860" dir="5400000" algn="tl" rotWithShape="0">
                    <a:srgbClr val="000000">
                      <a:alpha val="30000"/>
                    </a:srgbClr>
                  </a:outerShdw>
                </a:effectLst>
              </a:rPr>
              <a:t>The music player app allows users to play, pause, skip, and rewind songs stored on their device. It provides an intuitive interface to browse, create playlists, and adjust settings like volume and equalizer.</a:t>
            </a:r>
            <a:endParaRPr lang="zh-CN" altLang="en-US" sz="1900">
              <a:ln w="10160">
                <a:solidFill>
                  <a:schemeClr val="accent5"/>
                </a:solidFill>
                <a:prstDash val="solid"/>
              </a:ln>
              <a:solidFill>
                <a:schemeClr val="bg1"/>
              </a:solidFill>
              <a:effectLst>
                <a:outerShdw blurRad="38100" dist="22860" dir="5400000" algn="tl" rotWithShape="0">
                  <a:srgbClr val="000000">
                    <a:alpha val="30000"/>
                  </a:srgbClr>
                </a:outerShdw>
              </a:effectLst>
            </a:endParaRPr>
          </a:p>
          <a:p>
            <a:pPr marL="0" indent="0">
              <a:buNone/>
            </a:pPr>
            <a:r>
              <a:rPr lang="zh-CN" altLang="en-US" sz="1900" b="1">
                <a:ln w="10160">
                  <a:solidFill>
                    <a:schemeClr val="accent5"/>
                  </a:solidFill>
                  <a:prstDash val="solid"/>
                </a:ln>
                <a:solidFill>
                  <a:schemeClr val="bg1"/>
                </a:solidFill>
                <a:effectLst>
                  <a:outerShdw blurRad="38100" dist="22860" dir="5400000" algn="tl" rotWithShape="0">
                    <a:srgbClr val="000000">
                      <a:alpha val="30000"/>
                    </a:srgbClr>
                  </a:outerShdw>
                </a:effectLst>
              </a:rPr>
              <a:t>Third-party Libraries:</a:t>
            </a:r>
            <a:r>
              <a:rPr lang="en-US" altLang="zh-CN" sz="1900" b="1">
                <a:ln w="10160">
                  <a:solidFill>
                    <a:schemeClr val="accent5"/>
                  </a:solidFill>
                  <a:prstDash val="solid"/>
                </a:ln>
                <a:solidFill>
                  <a:schemeClr val="bg1"/>
                </a:solidFill>
                <a:effectLst>
                  <a:outerShdw blurRad="38100" dist="22860" dir="5400000" algn="tl" rotWithShape="0">
                    <a:srgbClr val="000000">
                      <a:alpha val="30000"/>
                    </a:srgbClr>
                  </a:outerShdw>
                </a:effectLst>
              </a:rPr>
              <a:t> </a:t>
            </a:r>
            <a:r>
              <a:rPr lang="zh-CN" altLang="en-US" sz="1900">
                <a:ln w="10160">
                  <a:solidFill>
                    <a:schemeClr val="accent5"/>
                  </a:solidFill>
                  <a:prstDash val="solid"/>
                </a:ln>
                <a:solidFill>
                  <a:schemeClr val="bg1"/>
                </a:solidFill>
                <a:effectLst>
                  <a:outerShdw blurRad="38100" dist="22860" dir="5400000" algn="tl" rotWithShape="0">
                    <a:srgbClr val="000000">
                      <a:alpha val="30000"/>
                    </a:srgbClr>
                  </a:outerShdw>
                </a:effectLst>
              </a:rPr>
              <a:t>ExoPlayer</a:t>
            </a:r>
            <a:r>
              <a:rPr lang="en-US" altLang="zh-CN" sz="1900">
                <a:ln w="10160">
                  <a:solidFill>
                    <a:schemeClr val="accent5"/>
                  </a:solidFill>
                  <a:prstDash val="solid"/>
                </a:ln>
                <a:solidFill>
                  <a:schemeClr val="bg1"/>
                </a:solidFill>
                <a:effectLst>
                  <a:outerShdw blurRad="38100" dist="22860" dir="5400000" algn="tl" rotWithShape="0">
                    <a:srgbClr val="000000">
                      <a:alpha val="30000"/>
                    </a:srgbClr>
                  </a:outerShdw>
                </a:effectLst>
              </a:rPr>
              <a:t>, </a:t>
            </a:r>
            <a:r>
              <a:rPr lang="zh-CN" altLang="en-US" sz="1900">
                <a:ln w="10160">
                  <a:solidFill>
                    <a:schemeClr val="accent5"/>
                  </a:solidFill>
                  <a:prstDash val="solid"/>
                </a:ln>
                <a:solidFill>
                  <a:schemeClr val="bg1"/>
                </a:solidFill>
                <a:effectLst>
                  <a:outerShdw blurRad="38100" dist="22860" dir="5400000" algn="tl" rotWithShape="0">
                    <a:srgbClr val="000000">
                      <a:alpha val="30000"/>
                    </a:srgbClr>
                  </a:outerShdw>
                </a:effectLst>
              </a:rPr>
              <a:t>Glide</a:t>
            </a:r>
            <a:endParaRPr lang="zh-CN" altLang="en-US" sz="1900">
              <a:ln w="10160">
                <a:solidFill>
                  <a:schemeClr val="accent5"/>
                </a:solidFill>
                <a:prstDash val="solid"/>
              </a:ln>
              <a:solidFill>
                <a:schemeClr val="bg1"/>
              </a:solidFill>
              <a:effectLst>
                <a:outerShdw blurRad="38100" dist="22860" dir="5400000" algn="tl" rotWithShape="0">
                  <a:srgbClr val="000000">
                    <a:alpha val="30000"/>
                  </a:srgbClr>
                </a:outerShdw>
              </a:effectLst>
            </a:endParaRPr>
          </a:p>
          <a:p>
            <a:pPr marL="0" indent="0">
              <a:buNone/>
            </a:pPr>
            <a:r>
              <a:rPr lang="zh-CN" altLang="en-US" sz="1900" b="1">
                <a:ln w="10160">
                  <a:solidFill>
                    <a:schemeClr val="accent5"/>
                  </a:solidFill>
                  <a:prstDash val="solid"/>
                </a:ln>
                <a:solidFill>
                  <a:schemeClr val="bg1"/>
                </a:solidFill>
                <a:effectLst>
                  <a:outerShdw blurRad="38100" dist="22860" dir="5400000" algn="tl" rotWithShape="0">
                    <a:srgbClr val="000000">
                      <a:alpha val="30000"/>
                    </a:srgbClr>
                  </a:outerShdw>
                </a:effectLst>
              </a:rPr>
              <a:t>Mobility Attributes:</a:t>
            </a:r>
            <a:endParaRPr lang="zh-CN" altLang="en-US" sz="1900">
              <a:ln w="10160">
                <a:solidFill>
                  <a:schemeClr val="accent5"/>
                </a:solidFill>
                <a:prstDash val="solid"/>
              </a:ln>
              <a:solidFill>
                <a:schemeClr val="bg1"/>
              </a:solidFill>
              <a:effectLst>
                <a:outerShdw blurRad="38100" dist="22860" dir="5400000" algn="tl" rotWithShape="0">
                  <a:srgbClr val="000000">
                    <a:alpha val="30000"/>
                  </a:srgbClr>
                </a:outerShdw>
              </a:effectLst>
            </a:endParaRPr>
          </a:p>
          <a:p>
            <a:pPr marL="0" indent="0">
              <a:buNone/>
            </a:pPr>
            <a:r>
              <a:rPr lang="zh-CN" altLang="en-US" sz="1900">
                <a:ln w="10160">
                  <a:solidFill>
                    <a:schemeClr val="accent5"/>
                  </a:solidFill>
                  <a:prstDash val="solid"/>
                </a:ln>
                <a:solidFill>
                  <a:schemeClr val="bg1"/>
                </a:solidFill>
                <a:effectLst>
                  <a:outerShdw blurRad="38100" dist="22860" dir="5400000" algn="tl" rotWithShape="0">
                    <a:srgbClr val="000000">
                      <a:alpha val="30000"/>
                    </a:srgbClr>
                  </a:outerShdw>
                </a:effectLst>
              </a:rPr>
              <a:t>Sensors: Use accelerometer for gestures like shaking the phone to shuffle songs.</a:t>
            </a:r>
            <a:endParaRPr lang="zh-CN" altLang="en-US" sz="1900">
              <a:ln w="10160">
                <a:solidFill>
                  <a:schemeClr val="accent5"/>
                </a:solidFill>
                <a:prstDash val="solid"/>
              </a:ln>
              <a:solidFill>
                <a:schemeClr val="bg1"/>
              </a:solidFill>
              <a:effectLst>
                <a:outerShdw blurRad="38100" dist="22860" dir="5400000" algn="tl" rotWithShape="0">
                  <a:srgbClr val="000000">
                    <a:alpha val="30000"/>
                  </a:srgbClr>
                </a:outerShdw>
              </a:effectLst>
            </a:endParaRPr>
          </a:p>
          <a:p>
            <a:pPr marL="0" indent="0">
              <a:buNone/>
            </a:pPr>
            <a:r>
              <a:rPr lang="zh-CN" altLang="en-US" sz="1900">
                <a:ln w="10160">
                  <a:solidFill>
                    <a:schemeClr val="accent5"/>
                  </a:solidFill>
                  <a:prstDash val="solid"/>
                </a:ln>
                <a:solidFill>
                  <a:schemeClr val="bg1"/>
                </a:solidFill>
                <a:effectLst>
                  <a:outerShdw blurRad="38100" dist="22860" dir="5400000" algn="tl" rotWithShape="0">
                    <a:srgbClr val="000000">
                      <a:alpha val="30000"/>
                    </a:srgbClr>
                  </a:outerShdw>
                </a:effectLst>
              </a:rPr>
              <a:t>Personalization: Remember user's favorite tracks, most-played songs, and preferred settings.</a:t>
            </a:r>
            <a:endParaRPr lang="zh-CN" altLang="en-US" sz="1900">
              <a:ln w="10160">
                <a:solidFill>
                  <a:schemeClr val="accent5"/>
                </a:solidFill>
                <a:prstDash val="solid"/>
              </a:ln>
              <a:solidFill>
                <a:schemeClr val="bg1"/>
              </a:solidFill>
              <a:effectLst>
                <a:outerShdw blurRad="38100" dist="22860" dir="5400000" algn="tl" rotWithShape="0">
                  <a:srgbClr val="000000">
                    <a:alpha val="30000"/>
                  </a:srgbClr>
                </a:outerShdw>
              </a:effectLst>
            </a:endParaRPr>
          </a:p>
          <a:p>
            <a:pPr marL="0" indent="0">
              <a:buNone/>
            </a:pPr>
            <a:r>
              <a:rPr lang="zh-CN" altLang="en-US" sz="1900" b="1">
                <a:ln w="10160">
                  <a:solidFill>
                    <a:schemeClr val="accent5"/>
                  </a:solidFill>
                  <a:prstDash val="solid"/>
                </a:ln>
                <a:solidFill>
                  <a:schemeClr val="bg1"/>
                </a:solidFill>
                <a:effectLst>
                  <a:outerShdw blurRad="38100" dist="22860" dir="5400000" algn="tl" rotWithShape="0">
                    <a:srgbClr val="000000">
                      <a:alpha val="30000"/>
                    </a:srgbClr>
                  </a:outerShdw>
                </a:effectLst>
              </a:rPr>
              <a:t>Why Mobile?:</a:t>
            </a:r>
            <a:r>
              <a:rPr lang="zh-CN" altLang="en-US" sz="1900">
                <a:ln w="10160">
                  <a:solidFill>
                    <a:schemeClr val="accent5"/>
                  </a:solidFill>
                  <a:prstDash val="solid"/>
                </a:ln>
                <a:solidFill>
                  <a:schemeClr val="bg1"/>
                </a:solidFill>
                <a:effectLst>
                  <a:outerShdw blurRad="38100" dist="22860" dir="5400000" algn="tl" rotWithShape="0">
                    <a:srgbClr val="000000">
                      <a:alpha val="30000"/>
                    </a:srgbClr>
                  </a:outerShdw>
                </a:effectLst>
              </a:rPr>
              <a:t> Mobility allows users to have their music collection on-the-go, listening anywhere, anytime without needing an internet connection.</a:t>
            </a:r>
            <a:endParaRPr lang="zh-CN" altLang="en-US" sz="1900">
              <a:ln w="10160">
                <a:solidFill>
                  <a:schemeClr val="accent5"/>
                </a:solidFill>
                <a:prstDash val="solid"/>
              </a:ln>
              <a:solidFill>
                <a:schemeClr val="bg1"/>
              </a:solidFill>
              <a:effectLst>
                <a:outerShdw blurRad="38100" dist="22860" dir="5400000" algn="tl" rotWithShape="0">
                  <a:srgbClr val="000000">
                    <a:alpha val="30000"/>
                  </a:srgbClr>
                </a:outerShdw>
              </a:effectLst>
            </a:endParaRPr>
          </a:p>
          <a:p>
            <a:pPr marL="0" indent="0">
              <a:buNone/>
            </a:pPr>
            <a:endParaRPr lang="zh-CN" altLang="en-US" sz="1900">
              <a:ln w="10160">
                <a:solidFill>
                  <a:schemeClr val="accent5"/>
                </a:solidFill>
                <a:prstDash val="solid"/>
              </a:ln>
              <a:solidFill>
                <a:schemeClr val="bg1"/>
              </a:solidFill>
              <a:effectLst>
                <a:outerShdw blurRad="38100" dist="22860" dir="5400000" algn="tl" rotWithShape="0">
                  <a:srgbClr val="000000">
                    <a:alpha val="30000"/>
                  </a:srgbClr>
                </a:outerShdw>
              </a:effectLst>
            </a:endParaRPr>
          </a:p>
          <a:p>
            <a:pPr marL="0" indent="0">
              <a:buNone/>
            </a:pPr>
            <a:r>
              <a:rPr lang="zh-CN" altLang="en-US" sz="1900" b="1">
                <a:ln w="10160">
                  <a:solidFill>
                    <a:schemeClr val="accent5"/>
                  </a:solidFill>
                  <a:prstDash val="solid"/>
                </a:ln>
                <a:solidFill>
                  <a:schemeClr val="bg1"/>
                </a:solidFill>
                <a:effectLst>
                  <a:outerShdw blurRad="38100" dist="22860" dir="5400000" algn="tl" rotWithShape="0">
                    <a:srgbClr val="000000">
                      <a:alpha val="30000"/>
                    </a:srgbClr>
                  </a:outerShdw>
                </a:effectLst>
              </a:rPr>
              <a:t>Pinch Points:</a:t>
            </a:r>
            <a:endParaRPr lang="zh-CN" altLang="en-US" sz="1900">
              <a:ln w="10160">
                <a:solidFill>
                  <a:schemeClr val="accent5"/>
                </a:solidFill>
                <a:prstDash val="solid"/>
              </a:ln>
              <a:solidFill>
                <a:schemeClr val="bg1"/>
              </a:solidFill>
              <a:effectLst>
                <a:outerShdw blurRad="38100" dist="22860" dir="5400000" algn="tl" rotWithShape="0">
                  <a:srgbClr val="000000">
                    <a:alpha val="30000"/>
                  </a:srgbClr>
                </a:outerShdw>
              </a:effectLst>
            </a:endParaRPr>
          </a:p>
          <a:p>
            <a:pPr marL="0" indent="0">
              <a:buNone/>
            </a:pPr>
            <a:r>
              <a:rPr lang="zh-CN" altLang="en-US" sz="1900">
                <a:ln w="10160">
                  <a:solidFill>
                    <a:schemeClr val="accent5"/>
                  </a:solidFill>
                  <a:prstDash val="solid"/>
                </a:ln>
                <a:solidFill>
                  <a:schemeClr val="bg1"/>
                </a:solidFill>
                <a:effectLst>
                  <a:outerShdw blurRad="38100" dist="22860" dir="5400000" algn="tl" rotWithShape="0">
                    <a:srgbClr val="000000">
                      <a:alpha val="30000"/>
                    </a:srgbClr>
                  </a:outerShdw>
                </a:effectLst>
              </a:rPr>
              <a:t>Music File Access: Ensuring efficient and swift access to large music libraries.</a:t>
            </a:r>
            <a:endParaRPr lang="zh-CN" altLang="en-US" sz="1900">
              <a:ln w="10160">
                <a:solidFill>
                  <a:schemeClr val="accent5"/>
                </a:solidFill>
                <a:prstDash val="solid"/>
              </a:ln>
              <a:solidFill>
                <a:schemeClr val="bg1"/>
              </a:solidFill>
              <a:effectLst>
                <a:outerShdw blurRad="38100" dist="22860" dir="5400000" algn="tl" rotWithShape="0">
                  <a:srgbClr val="000000">
                    <a:alpha val="30000"/>
                  </a:srgbClr>
                </a:outerShdw>
              </a:effectLst>
            </a:endParaRPr>
          </a:p>
          <a:p>
            <a:pPr marL="0" indent="0">
              <a:buNone/>
            </a:pPr>
            <a:r>
              <a:rPr lang="zh-CN" altLang="en-US" sz="1900">
                <a:ln w="10160">
                  <a:solidFill>
                    <a:schemeClr val="accent5"/>
                  </a:solidFill>
                  <a:prstDash val="solid"/>
                </a:ln>
                <a:solidFill>
                  <a:schemeClr val="bg1"/>
                </a:solidFill>
                <a:effectLst>
                  <a:outerShdw blurRad="38100" dist="22860" dir="5400000" algn="tl" rotWithShape="0">
                    <a:srgbClr val="000000">
                      <a:alpha val="30000"/>
                    </a:srgbClr>
                  </a:outerShdw>
                </a:effectLst>
              </a:rPr>
              <a:t>UI Responsiveness: Smooth scrolling and fast loading of album art.</a:t>
            </a:r>
            <a:endParaRPr lang="zh-CN" altLang="en-US" sz="1900">
              <a:ln w="10160">
                <a:solidFill>
                  <a:schemeClr val="accent5"/>
                </a:solidFill>
                <a:prstDash val="solid"/>
              </a:ln>
              <a:solidFill>
                <a:schemeClr val="bg1"/>
              </a:solidFill>
              <a:effectLst>
                <a:outerShdw blurRad="38100" dist="22860" dir="5400000" algn="tl" rotWithShape="0">
                  <a:srgbClr val="000000">
                    <a:alpha val="30000"/>
                  </a:srgbClr>
                </a:outerShdw>
              </a:effectLst>
            </a:endParaRPr>
          </a:p>
          <a:p>
            <a:pPr marL="0" indent="0">
              <a:buNone/>
            </a:pPr>
            <a:r>
              <a:rPr lang="zh-CN" altLang="en-US" sz="1900">
                <a:ln w="10160">
                  <a:solidFill>
                    <a:schemeClr val="accent5"/>
                  </a:solidFill>
                  <a:prstDash val="solid"/>
                </a:ln>
                <a:solidFill>
                  <a:schemeClr val="bg1"/>
                </a:solidFill>
                <a:effectLst>
                  <a:outerShdw blurRad="38100" dist="22860" dir="5400000" algn="tl" rotWithShape="0">
                    <a:srgbClr val="000000">
                      <a:alpha val="30000"/>
                    </a:srgbClr>
                  </a:outerShdw>
                </a:effectLst>
              </a:rPr>
              <a:t>Learning Needs: Dive deeper into ExoPlayer's advanced features, understand media session controls, and potentially learn about background services for continuous playback.</a:t>
            </a:r>
            <a:endParaRPr lang="zh-CN" altLang="en-US" sz="1900">
              <a:ln w="10160">
                <a:solidFill>
                  <a:schemeClr val="accent5"/>
                </a:solidFill>
                <a:prstDash val="solid"/>
              </a:ln>
              <a:solidFill>
                <a:schemeClr val="bg1"/>
              </a:solidFill>
              <a:effectLst>
                <a:outerShdw blurRad="38100" dist="22860" dir="5400000" algn="tl" rotWithShape="0">
                  <a:srgbClr val="000000">
                    <a:alpha val="30000"/>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103" name="图片 102"/>
          <p:cNvPicPr/>
          <p:nvPr>
            <p:custDataLst>
              <p:tags r:id="rId1"/>
            </p:custDataLst>
          </p:nvPr>
        </p:nvPicPr>
        <p:blipFill>
          <a:blip r:embed="rId2"/>
          <a:stretch>
            <a:fillRect/>
          </a:stretch>
        </p:blipFill>
        <p:spPr>
          <a:xfrm>
            <a:off x="-922655" y="0"/>
            <a:ext cx="13114655" cy="6858000"/>
          </a:xfrm>
          <a:prstGeom prst="rect">
            <a:avLst/>
          </a:prstGeom>
          <a:noFill/>
          <a:ln w="9525">
            <a:noFill/>
          </a:ln>
        </p:spPr>
      </p:pic>
      <p:sp>
        <p:nvSpPr>
          <p:cNvPr id="4" name="文本框 3"/>
          <p:cNvSpPr txBox="1"/>
          <p:nvPr/>
        </p:nvSpPr>
        <p:spPr>
          <a:xfrm>
            <a:off x="2783840" y="1287780"/>
            <a:ext cx="3969385" cy="2849245"/>
          </a:xfrm>
          <a:prstGeom prst="rect">
            <a:avLst/>
          </a:prstGeom>
          <a:noFill/>
        </p:spPr>
        <p:txBody>
          <a:bodyPr wrap="square" rtlCol="0">
            <a:noAutofit/>
          </a:bodyPr>
          <a:p>
            <a:r>
              <a:rPr lang="en-US" altLang="zh-CN" sz="4800" b="1">
                <a:ln w="9525" cmpd="sng">
                  <a:solidFill>
                    <a:schemeClr val="accent1"/>
                  </a:solidFill>
                  <a:prstDash val="solid"/>
                </a:ln>
                <a:solidFill>
                  <a:srgbClr val="70AD47">
                    <a:tint val="1000"/>
                  </a:srgbClr>
                </a:solidFill>
                <a:effectLst>
                  <a:glow rad="38100">
                    <a:schemeClr val="accent1">
                      <a:alpha val="40000"/>
                    </a:schemeClr>
                  </a:glow>
                </a:effectLst>
              </a:rPr>
              <a:t>Weather Helper</a:t>
            </a:r>
            <a:endParaRPr lang="en-US" altLang="zh-CN" sz="4800" b="1">
              <a:ln w="9525" cmpd="sng">
                <a:solidFill>
                  <a:schemeClr val="accent1"/>
                </a:solidFill>
                <a:prstDash val="solid"/>
              </a:ln>
              <a:solidFill>
                <a:srgbClr val="70AD47">
                  <a:tint val="1000"/>
                </a:srgbClr>
              </a:solidFill>
              <a:effectLst>
                <a:glow rad="38100">
                  <a:schemeClr val="accent1">
                    <a:alpha val="40000"/>
                  </a:schemeClr>
                </a:glo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5" name="文本框 4"/>
          <p:cNvSpPr txBox="1"/>
          <p:nvPr/>
        </p:nvSpPr>
        <p:spPr>
          <a:xfrm>
            <a:off x="1814195" y="320675"/>
            <a:ext cx="9826625" cy="6179820"/>
          </a:xfrm>
          <a:prstGeom prst="rect">
            <a:avLst/>
          </a:prstGeom>
          <a:noFill/>
        </p:spPr>
        <p:txBody>
          <a:bodyPr wrap="square" rtlCol="0">
            <a:noAutofit/>
          </a:bodyPr>
          <a:p>
            <a:r>
              <a:rPr lang="zh-CN" altLang="en-US" b="1">
                <a:ln w="9525" cmpd="sng">
                  <a:solidFill>
                    <a:schemeClr val="accent1"/>
                  </a:solidFill>
                  <a:prstDash val="solid"/>
                </a:ln>
                <a:solidFill>
                  <a:srgbClr val="70AD47">
                    <a:tint val="1000"/>
                  </a:srgbClr>
                </a:solidFill>
                <a:effectLst>
                  <a:glow rad="38100">
                    <a:schemeClr val="accent1">
                      <a:alpha val="40000"/>
                    </a:schemeClr>
                  </a:glow>
                </a:effectLst>
              </a:rPr>
              <a:t>App Description:</a:t>
            </a:r>
            <a:endParaRPr lang="zh-CN" altLang="en-US" b="1">
              <a:ln w="9525" cmpd="sng">
                <a:solidFill>
                  <a:schemeClr val="accent1"/>
                </a:solidFill>
                <a:prstDash val="solid"/>
              </a:ln>
              <a:solidFill>
                <a:srgbClr val="70AD47">
                  <a:tint val="1000"/>
                </a:srgbClr>
              </a:solidFill>
              <a:effectLst>
                <a:glow rad="38100">
                  <a:schemeClr val="accent1">
                    <a:alpha val="40000"/>
                  </a:schemeClr>
                </a:glow>
              </a:effectLst>
            </a:endParaRPr>
          </a:p>
          <a:p>
            <a:r>
              <a:rPr lang="zh-CN" altLang="en-US" b="1">
                <a:ln w="9525" cmpd="sng">
                  <a:solidFill>
                    <a:schemeClr val="accent1"/>
                  </a:solidFill>
                  <a:prstDash val="solid"/>
                </a:ln>
                <a:solidFill>
                  <a:srgbClr val="70AD47">
                    <a:tint val="1000"/>
                  </a:srgbClr>
                </a:solidFill>
                <a:effectLst>
                  <a:glow rad="38100">
                    <a:schemeClr val="accent1">
                      <a:alpha val="40000"/>
                    </a:schemeClr>
                  </a:glow>
                </a:effectLst>
              </a:rPr>
              <a:t>The weather forecast app provides current weather conditions and forecasts for the next few days. It allows users to search for locations, view detailed weather stats, and receive alerts for severe weather conditions.</a:t>
            </a:r>
            <a:endParaRPr lang="zh-CN" altLang="en-US" b="1">
              <a:ln w="9525" cmpd="sng">
                <a:solidFill>
                  <a:schemeClr val="accent1"/>
                </a:solidFill>
                <a:prstDash val="solid"/>
              </a:ln>
              <a:solidFill>
                <a:srgbClr val="70AD47">
                  <a:tint val="1000"/>
                </a:srgbClr>
              </a:solidFill>
              <a:effectLst>
                <a:glow rad="38100">
                  <a:schemeClr val="accent1">
                    <a:alpha val="40000"/>
                  </a:schemeClr>
                </a:glow>
              </a:effectLst>
            </a:endParaRPr>
          </a:p>
          <a:p>
            <a:endParaRPr lang="zh-CN" altLang="en-US" b="1">
              <a:ln w="9525" cmpd="sng">
                <a:solidFill>
                  <a:schemeClr val="accent1"/>
                </a:solidFill>
                <a:prstDash val="solid"/>
              </a:ln>
              <a:solidFill>
                <a:srgbClr val="70AD47">
                  <a:tint val="1000"/>
                </a:srgbClr>
              </a:solidFill>
              <a:effectLst>
                <a:glow rad="38100">
                  <a:schemeClr val="accent1">
                    <a:alpha val="40000"/>
                  </a:schemeClr>
                </a:glow>
              </a:effectLst>
            </a:endParaRPr>
          </a:p>
          <a:p>
            <a:r>
              <a:rPr lang="zh-CN" altLang="en-US" b="1">
                <a:ln w="9525" cmpd="sng">
                  <a:solidFill>
                    <a:schemeClr val="accent1"/>
                  </a:solidFill>
                  <a:prstDash val="solid"/>
                </a:ln>
                <a:solidFill>
                  <a:srgbClr val="70AD47">
                    <a:tint val="1000"/>
                  </a:srgbClr>
                </a:solidFill>
                <a:effectLst>
                  <a:glow rad="38100">
                    <a:schemeClr val="accent1">
                      <a:alpha val="40000"/>
                    </a:schemeClr>
                  </a:glow>
                </a:effectLst>
              </a:rPr>
              <a:t>Third-party Libraries:</a:t>
            </a:r>
            <a:endParaRPr lang="zh-CN" altLang="en-US" b="1">
              <a:ln w="9525" cmpd="sng">
                <a:solidFill>
                  <a:schemeClr val="accent1"/>
                </a:solidFill>
                <a:prstDash val="solid"/>
              </a:ln>
              <a:solidFill>
                <a:srgbClr val="70AD47">
                  <a:tint val="1000"/>
                </a:srgbClr>
              </a:solidFill>
              <a:effectLst>
                <a:glow rad="38100">
                  <a:schemeClr val="accent1">
                    <a:alpha val="40000"/>
                  </a:schemeClr>
                </a:glow>
              </a:effectLst>
            </a:endParaRPr>
          </a:p>
          <a:p>
            <a:r>
              <a:rPr lang="zh-CN" altLang="en-US" b="1">
                <a:ln w="9525" cmpd="sng">
                  <a:solidFill>
                    <a:schemeClr val="accent1"/>
                  </a:solidFill>
                  <a:prstDash val="solid"/>
                </a:ln>
                <a:solidFill>
                  <a:srgbClr val="70AD47">
                    <a:tint val="1000"/>
                  </a:srgbClr>
                </a:solidFill>
                <a:effectLst>
                  <a:glow rad="38100">
                    <a:schemeClr val="accent1">
                      <a:alpha val="40000"/>
                    </a:schemeClr>
                  </a:glow>
                </a:effectLst>
              </a:rPr>
              <a:t>Retrofit</a:t>
            </a:r>
            <a:r>
              <a:rPr lang="en-US" altLang="zh-CN" b="1">
                <a:ln w="9525" cmpd="sng">
                  <a:solidFill>
                    <a:schemeClr val="accent1"/>
                  </a:solidFill>
                  <a:prstDash val="solid"/>
                </a:ln>
                <a:solidFill>
                  <a:srgbClr val="70AD47">
                    <a:tint val="1000"/>
                  </a:srgbClr>
                </a:solidFill>
                <a:effectLst>
                  <a:glow rad="38100">
                    <a:schemeClr val="accent1">
                      <a:alpha val="40000"/>
                    </a:schemeClr>
                  </a:glow>
                </a:effectLst>
              </a:rPr>
              <a:t>, </a:t>
            </a:r>
            <a:r>
              <a:rPr lang="zh-CN" altLang="en-US" b="1">
                <a:ln w="9525" cmpd="sng">
                  <a:solidFill>
                    <a:schemeClr val="accent1"/>
                  </a:solidFill>
                  <a:prstDash val="solid"/>
                </a:ln>
                <a:solidFill>
                  <a:srgbClr val="70AD47">
                    <a:tint val="1000"/>
                  </a:srgbClr>
                </a:solidFill>
                <a:effectLst>
                  <a:glow rad="38100">
                    <a:schemeClr val="accent1">
                      <a:alpha val="40000"/>
                    </a:schemeClr>
                  </a:glow>
                </a:effectLst>
              </a:rPr>
              <a:t>Glide or Picasso</a:t>
            </a:r>
            <a:r>
              <a:rPr lang="en-US" altLang="zh-CN" b="1">
                <a:ln w="9525" cmpd="sng">
                  <a:solidFill>
                    <a:schemeClr val="accent1"/>
                  </a:solidFill>
                  <a:prstDash val="solid"/>
                </a:ln>
                <a:solidFill>
                  <a:srgbClr val="70AD47">
                    <a:tint val="1000"/>
                  </a:srgbClr>
                </a:solidFill>
                <a:effectLst>
                  <a:glow rad="38100">
                    <a:schemeClr val="accent1">
                      <a:alpha val="40000"/>
                    </a:schemeClr>
                  </a:glow>
                </a:effectLst>
              </a:rPr>
              <a:t>,</a:t>
            </a:r>
            <a:r>
              <a:rPr lang="zh-CN" altLang="en-US" b="1">
                <a:ln w="9525" cmpd="sng">
                  <a:solidFill>
                    <a:schemeClr val="accent1"/>
                  </a:solidFill>
                  <a:prstDash val="solid"/>
                </a:ln>
                <a:solidFill>
                  <a:srgbClr val="70AD47">
                    <a:tint val="1000"/>
                  </a:srgbClr>
                </a:solidFill>
                <a:effectLst>
                  <a:glow rad="38100">
                    <a:schemeClr val="accent1">
                      <a:alpha val="40000"/>
                    </a:schemeClr>
                  </a:glow>
                </a:effectLst>
              </a:rPr>
              <a:t> Moshi or Gson</a:t>
            </a:r>
            <a:endParaRPr lang="zh-CN" altLang="en-US" b="1">
              <a:ln w="9525" cmpd="sng">
                <a:solidFill>
                  <a:schemeClr val="accent1"/>
                </a:solidFill>
                <a:prstDash val="solid"/>
              </a:ln>
              <a:solidFill>
                <a:srgbClr val="70AD47">
                  <a:tint val="1000"/>
                </a:srgbClr>
              </a:solidFill>
              <a:effectLst>
                <a:glow rad="38100">
                  <a:schemeClr val="accent1">
                    <a:alpha val="40000"/>
                  </a:schemeClr>
                </a:glow>
              </a:effectLst>
            </a:endParaRPr>
          </a:p>
          <a:p>
            <a:endParaRPr lang="zh-CN" altLang="en-US" b="1">
              <a:ln w="9525" cmpd="sng">
                <a:solidFill>
                  <a:schemeClr val="accent1"/>
                </a:solidFill>
                <a:prstDash val="solid"/>
              </a:ln>
              <a:solidFill>
                <a:srgbClr val="70AD47">
                  <a:tint val="1000"/>
                </a:srgbClr>
              </a:solidFill>
              <a:effectLst>
                <a:glow rad="38100">
                  <a:schemeClr val="accent1">
                    <a:alpha val="40000"/>
                  </a:schemeClr>
                </a:glow>
              </a:effectLst>
            </a:endParaRPr>
          </a:p>
          <a:p>
            <a:r>
              <a:rPr lang="zh-CN" altLang="en-US" b="1">
                <a:ln w="9525" cmpd="sng">
                  <a:solidFill>
                    <a:schemeClr val="accent1"/>
                  </a:solidFill>
                  <a:prstDash val="solid"/>
                </a:ln>
                <a:solidFill>
                  <a:srgbClr val="70AD47">
                    <a:tint val="1000"/>
                  </a:srgbClr>
                </a:solidFill>
                <a:effectLst>
                  <a:glow rad="38100">
                    <a:schemeClr val="accent1">
                      <a:alpha val="40000"/>
                    </a:schemeClr>
                  </a:glow>
                </a:effectLst>
              </a:rPr>
              <a:t>Mobility Attributes:</a:t>
            </a:r>
            <a:endParaRPr lang="zh-CN" altLang="en-US" b="1">
              <a:ln w="9525" cmpd="sng">
                <a:solidFill>
                  <a:schemeClr val="accent1"/>
                </a:solidFill>
                <a:prstDash val="solid"/>
              </a:ln>
              <a:solidFill>
                <a:srgbClr val="70AD47">
                  <a:tint val="1000"/>
                </a:srgbClr>
              </a:solidFill>
              <a:effectLst>
                <a:glow rad="38100">
                  <a:schemeClr val="accent1">
                    <a:alpha val="40000"/>
                  </a:schemeClr>
                </a:glow>
              </a:effectLst>
            </a:endParaRPr>
          </a:p>
          <a:p>
            <a:r>
              <a:rPr lang="zh-CN" altLang="en-US" b="1">
                <a:ln w="9525" cmpd="sng">
                  <a:solidFill>
                    <a:schemeClr val="accent1"/>
                  </a:solidFill>
                  <a:prstDash val="solid"/>
                </a:ln>
                <a:solidFill>
                  <a:srgbClr val="70AD47">
                    <a:tint val="1000"/>
                  </a:srgbClr>
                </a:solidFill>
                <a:effectLst>
                  <a:glow rad="38100">
                    <a:schemeClr val="accent1">
                      <a:alpha val="40000"/>
                    </a:schemeClr>
                  </a:glow>
                </a:effectLst>
              </a:rPr>
              <a:t>Sensors: Use GPS to automatically detect the user's current location for relevant weather updates.</a:t>
            </a:r>
            <a:endParaRPr lang="zh-CN" altLang="en-US" b="1">
              <a:ln w="9525" cmpd="sng">
                <a:solidFill>
                  <a:schemeClr val="accent1"/>
                </a:solidFill>
                <a:prstDash val="solid"/>
              </a:ln>
              <a:solidFill>
                <a:srgbClr val="70AD47">
                  <a:tint val="1000"/>
                </a:srgbClr>
              </a:solidFill>
              <a:effectLst>
                <a:glow rad="38100">
                  <a:schemeClr val="accent1">
                    <a:alpha val="40000"/>
                  </a:schemeClr>
                </a:glow>
              </a:effectLst>
            </a:endParaRPr>
          </a:p>
          <a:p>
            <a:r>
              <a:rPr lang="zh-CN" altLang="en-US" b="1">
                <a:ln w="9525" cmpd="sng">
                  <a:solidFill>
                    <a:schemeClr val="accent1"/>
                  </a:solidFill>
                  <a:prstDash val="solid"/>
                </a:ln>
                <a:solidFill>
                  <a:srgbClr val="70AD47">
                    <a:tint val="1000"/>
                  </a:srgbClr>
                </a:solidFill>
                <a:effectLst>
                  <a:glow rad="38100">
                    <a:schemeClr val="accent1">
                      <a:alpha val="40000"/>
                    </a:schemeClr>
                  </a:glow>
                </a:effectLst>
              </a:rPr>
              <a:t>Personalization: Remember user's preferred locations and display customized weather alerts.</a:t>
            </a:r>
            <a:endParaRPr lang="zh-CN" altLang="en-US" b="1">
              <a:ln w="9525" cmpd="sng">
                <a:solidFill>
                  <a:schemeClr val="accent1"/>
                </a:solidFill>
                <a:prstDash val="solid"/>
              </a:ln>
              <a:solidFill>
                <a:srgbClr val="70AD47">
                  <a:tint val="1000"/>
                </a:srgbClr>
              </a:solidFill>
              <a:effectLst>
                <a:glow rad="38100">
                  <a:schemeClr val="accent1">
                    <a:alpha val="40000"/>
                  </a:schemeClr>
                </a:glow>
              </a:effectLst>
            </a:endParaRPr>
          </a:p>
          <a:p>
            <a:r>
              <a:rPr lang="zh-CN" altLang="en-US" b="1">
                <a:ln w="9525" cmpd="sng">
                  <a:solidFill>
                    <a:schemeClr val="accent1"/>
                  </a:solidFill>
                  <a:prstDash val="solid"/>
                </a:ln>
                <a:solidFill>
                  <a:srgbClr val="70AD47">
                    <a:tint val="1000"/>
                  </a:srgbClr>
                </a:solidFill>
                <a:effectLst>
                  <a:glow rad="38100">
                    <a:schemeClr val="accent1">
                      <a:alpha val="40000"/>
                    </a:schemeClr>
                  </a:glow>
                </a:effectLst>
              </a:rPr>
              <a:t>Why Mobile?: A mobile app offers on-the-go access to weather updates, ensuring users are always informed, especially during travel or outdoor activities.</a:t>
            </a:r>
            <a:endParaRPr lang="zh-CN" altLang="en-US" b="1">
              <a:ln w="9525" cmpd="sng">
                <a:solidFill>
                  <a:schemeClr val="accent1"/>
                </a:solidFill>
                <a:prstDash val="solid"/>
              </a:ln>
              <a:solidFill>
                <a:srgbClr val="70AD47">
                  <a:tint val="1000"/>
                </a:srgbClr>
              </a:solidFill>
              <a:effectLst>
                <a:glow rad="38100">
                  <a:schemeClr val="accent1">
                    <a:alpha val="40000"/>
                  </a:schemeClr>
                </a:glow>
              </a:effectLst>
            </a:endParaRPr>
          </a:p>
          <a:p>
            <a:endParaRPr lang="zh-CN" altLang="en-US" b="1">
              <a:ln w="9525" cmpd="sng">
                <a:solidFill>
                  <a:schemeClr val="accent1"/>
                </a:solidFill>
                <a:prstDash val="solid"/>
              </a:ln>
              <a:solidFill>
                <a:srgbClr val="70AD47">
                  <a:tint val="1000"/>
                </a:srgbClr>
              </a:solidFill>
              <a:effectLst>
                <a:glow rad="38100">
                  <a:schemeClr val="accent1">
                    <a:alpha val="40000"/>
                  </a:schemeClr>
                </a:glow>
              </a:effectLst>
            </a:endParaRPr>
          </a:p>
          <a:p>
            <a:r>
              <a:rPr lang="zh-CN" altLang="en-US" b="1">
                <a:ln w="9525" cmpd="sng">
                  <a:solidFill>
                    <a:schemeClr val="accent1"/>
                  </a:solidFill>
                  <a:prstDash val="solid"/>
                </a:ln>
                <a:solidFill>
                  <a:srgbClr val="70AD47">
                    <a:tint val="1000"/>
                  </a:srgbClr>
                </a:solidFill>
                <a:effectLst>
                  <a:glow rad="38100">
                    <a:schemeClr val="accent1">
                      <a:alpha val="40000"/>
                    </a:schemeClr>
                  </a:glow>
                </a:effectLst>
              </a:rPr>
              <a:t>Pinch Points:</a:t>
            </a:r>
            <a:endParaRPr lang="zh-CN" altLang="en-US" b="1">
              <a:ln w="9525" cmpd="sng">
                <a:solidFill>
                  <a:schemeClr val="accent1"/>
                </a:solidFill>
                <a:prstDash val="solid"/>
              </a:ln>
              <a:solidFill>
                <a:srgbClr val="70AD47">
                  <a:tint val="1000"/>
                </a:srgbClr>
              </a:solidFill>
              <a:effectLst>
                <a:glow rad="38100">
                  <a:schemeClr val="accent1">
                    <a:alpha val="40000"/>
                  </a:schemeClr>
                </a:glow>
              </a:effectLst>
            </a:endParaRPr>
          </a:p>
          <a:p>
            <a:endParaRPr lang="zh-CN" altLang="en-US" b="1">
              <a:ln w="9525" cmpd="sng">
                <a:solidFill>
                  <a:schemeClr val="accent1"/>
                </a:solidFill>
                <a:prstDash val="solid"/>
              </a:ln>
              <a:solidFill>
                <a:srgbClr val="70AD47">
                  <a:tint val="1000"/>
                </a:srgbClr>
              </a:solidFill>
              <a:effectLst>
                <a:glow rad="38100">
                  <a:schemeClr val="accent1">
                    <a:alpha val="40000"/>
                  </a:schemeClr>
                </a:glow>
              </a:effectLst>
            </a:endParaRPr>
          </a:p>
          <a:p>
            <a:r>
              <a:rPr lang="zh-CN" altLang="en-US" b="1">
                <a:ln w="9525" cmpd="sng">
                  <a:solidFill>
                    <a:schemeClr val="accent1"/>
                  </a:solidFill>
                  <a:prstDash val="solid"/>
                </a:ln>
                <a:solidFill>
                  <a:srgbClr val="70AD47">
                    <a:tint val="1000"/>
                  </a:srgbClr>
                </a:solidFill>
                <a:effectLst>
                  <a:glow rad="38100">
                    <a:schemeClr val="accent1">
                      <a:alpha val="40000"/>
                    </a:schemeClr>
                  </a:glow>
                </a:effectLst>
              </a:rPr>
              <a:t>API Limitations: Handling rate limits or changes in third-party weather APIs.</a:t>
            </a:r>
            <a:endParaRPr lang="zh-CN" altLang="en-US" b="1">
              <a:ln w="9525" cmpd="sng">
                <a:solidFill>
                  <a:schemeClr val="accent1"/>
                </a:solidFill>
                <a:prstDash val="solid"/>
              </a:ln>
              <a:solidFill>
                <a:srgbClr val="70AD47">
                  <a:tint val="1000"/>
                </a:srgbClr>
              </a:solidFill>
              <a:effectLst>
                <a:glow rad="38100">
                  <a:schemeClr val="accent1">
                    <a:alpha val="40000"/>
                  </a:schemeClr>
                </a:glow>
              </a:effectLst>
            </a:endParaRPr>
          </a:p>
          <a:p>
            <a:r>
              <a:rPr lang="zh-CN" altLang="en-US" b="1">
                <a:ln w="9525" cmpd="sng">
                  <a:solidFill>
                    <a:schemeClr val="accent1"/>
                  </a:solidFill>
                  <a:prstDash val="solid"/>
                </a:ln>
                <a:solidFill>
                  <a:srgbClr val="70AD47">
                    <a:tint val="1000"/>
                  </a:srgbClr>
                </a:solidFill>
                <a:effectLst>
                  <a:glow rad="38100">
                    <a:schemeClr val="accent1">
                      <a:alpha val="40000"/>
                    </a:schemeClr>
                  </a:glow>
                </a:effectLst>
              </a:rPr>
              <a:t>Data Accuracy: Ensuring reliable and precise weather data.</a:t>
            </a:r>
            <a:endParaRPr lang="zh-CN" altLang="en-US" b="1">
              <a:ln w="9525" cmpd="sng">
                <a:solidFill>
                  <a:schemeClr val="accent1"/>
                </a:solidFill>
                <a:prstDash val="solid"/>
              </a:ln>
              <a:solidFill>
                <a:srgbClr val="70AD47">
                  <a:tint val="1000"/>
                </a:srgbClr>
              </a:solidFill>
              <a:effectLst>
                <a:glow rad="38100">
                  <a:schemeClr val="accent1">
                    <a:alpha val="40000"/>
                  </a:schemeClr>
                </a:glow>
              </a:effectLst>
            </a:endParaRPr>
          </a:p>
          <a:p>
            <a:r>
              <a:rPr lang="zh-CN" altLang="en-US" b="1">
                <a:ln w="9525" cmpd="sng">
                  <a:solidFill>
                    <a:schemeClr val="accent1"/>
                  </a:solidFill>
                  <a:prstDash val="solid"/>
                </a:ln>
                <a:solidFill>
                  <a:srgbClr val="70AD47">
                    <a:tint val="1000"/>
                  </a:srgbClr>
                </a:solidFill>
                <a:effectLst>
                  <a:glow rad="38100">
                    <a:schemeClr val="accent1">
                      <a:alpha val="40000"/>
                    </a:schemeClr>
                  </a:glow>
                </a:effectLst>
              </a:rPr>
              <a:t>Learning Needs: Understand the intricacies of the chosen weather API, optimize location-based queries, and potentially learn about push notifications for weather alerts.</a:t>
            </a:r>
            <a:endParaRPr lang="zh-CN" altLang="en-US" b="1">
              <a:ln w="9525" cmpd="sng">
                <a:solidFill>
                  <a:schemeClr val="accent1"/>
                </a:solidFill>
                <a:prstDash val="solid"/>
              </a:ln>
              <a:solidFill>
                <a:srgbClr val="70AD47">
                  <a:tint val="1000"/>
                </a:srgbClr>
              </a:solidFill>
              <a:effectLst>
                <a:glow rad="38100">
                  <a:schemeClr val="accent1">
                    <a:alpha val="40000"/>
                  </a:schemeClr>
                </a:glow>
              </a:effectLst>
            </a:endParaR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PP_MARK_KEY" val="5dac2bd6-ca3c-4877-9736-e75705d1ca12"/>
  <p:tag name="COMMONDATA" val="eyJoZGlkIjoiMGI4YTY2NzNjYzhhMDBjYjhiZDFjNDRhZjk5ZjcyM2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Initial_Project_Ideas</Template>
  <TotalTime>0</TotalTime>
  <Words>2643</Words>
  <Application>WPS 演示</Application>
  <PresentationFormat>宽屏</PresentationFormat>
  <Paragraphs>67</Paragraphs>
  <Slides>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Arial</vt:lpstr>
      <vt:lpstr>宋体</vt:lpstr>
      <vt:lpstr>Wingdings</vt:lpstr>
      <vt:lpstr>等线</vt:lpstr>
      <vt:lpstr>等线 Light</vt:lpstr>
      <vt:lpstr>微软雅黑</vt:lpstr>
      <vt:lpstr>Arial Unicode MS</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Sicheng</dc:creator>
  <cp:lastModifiedBy>初绽的诗篇</cp:lastModifiedBy>
  <cp:revision>3</cp:revision>
  <dcterms:created xsi:type="dcterms:W3CDTF">2023-10-19T16:00:00Z</dcterms:created>
  <dcterms:modified xsi:type="dcterms:W3CDTF">2023-10-19T22:04:18Z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F1CFA1750FD84B108E976657B46D1881_12</vt:lpwstr>
  </property>
  <property fmtid="{D5CDD505-2E9C-101B-9397-08002B2CF9AE}" pid="3" name="KSOProductBuildVer">
    <vt:lpwstr>2052-11.1.0.14036</vt:lpwstr>
  </property>
</Properties>
</file>