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f9956203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f9956203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800">
                <a:solidFill>
                  <a:srgbClr val="ADADAD"/>
                </a:solidFill>
              </a:rPr>
              <a:t>We will continue refining the project for it to be better utilized by our partner in the future</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CA" sz="1800">
                <a:solidFill>
                  <a:srgbClr val="ADADAD"/>
                </a:solidFill>
              </a:rPr>
              <a:t>We will also continue with more documentation (non-existent at the moment), for future developers to quickly catch up and be able to extend on our development progress (and hopefully in other workspace communication platforms)</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CA" sz="1800">
                <a:solidFill>
                  <a:srgbClr val="ADADAD"/>
                </a:solidFill>
              </a:rPr>
              <a:t>All the tokens and accounts used in our development process are “throwaway accounts”, meaning that we can easily pass these information to the next set of developers. </a:t>
            </a:r>
            <a:endParaRPr sz="1800">
              <a:solidFill>
                <a:srgbClr val="ADADAD"/>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f99562030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f99562030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995620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995620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f99562030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f99562030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f995620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f995620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f97409bf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f97409bf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f9956203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f9956203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f97409b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f97409b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f99562030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f99562030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f9956203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f9956203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800">
                <a:solidFill>
                  <a:srgbClr val="ADADAD"/>
                </a:solidFill>
              </a:rPr>
              <a:t>Tech Stack: Python &amp; PostgreSQL &amp; Microsoft Azure &amp; Docker &amp; PHP Web Server</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CA" sz="1800">
                <a:solidFill>
                  <a:srgbClr val="ADADAD"/>
                </a:solidFill>
              </a:rPr>
              <a:t>Proper Documentation for clean coding styles and practices (quick demo on Notion)</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CA" sz="1800">
                <a:solidFill>
                  <a:srgbClr val="ADADAD"/>
                </a:solidFill>
              </a:rPr>
              <a:t>(Quick demo going into Azure to demonstrate what’s going on, mention how we chose Azure over Heroku for deployment [linked to course content])</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ADADAD"/>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f99562030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f99562030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995620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f995620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CA" sz="1800">
                <a:solidFill>
                  <a:srgbClr val="ADADAD"/>
                </a:solidFill>
              </a:rPr>
              <a:t>CI/CD pipelines: Using GitHub Actions &amp; Azure</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CA" sz="1800">
                <a:solidFill>
                  <a:srgbClr val="ADADAD"/>
                </a:solidFill>
              </a:rPr>
              <a:t>When we push something into the Git repository, it will upload the image into Docker Hub, then Azure will fetch that image and deploy the product directly. </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CA" sz="1800">
                <a:solidFill>
                  <a:srgbClr val="ADADAD"/>
                </a:solidFill>
              </a:rPr>
              <a:t>It is deployed on Microsoft Azure as a Docker container app</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CA" sz="1800">
                <a:solidFill>
                  <a:srgbClr val="ADADAD"/>
                </a:solidFill>
              </a:rPr>
              <a:t>We utilized GitHub as a media to collaborate and utilized Git to ensure that we are working on separate components of the application before finally pushing to the repository. </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CA" sz="1800">
                <a:solidFill>
                  <a:srgbClr val="ADADAD"/>
                </a:solidFill>
              </a:rPr>
              <a:t>After each separate component is done, we start Pull Requests and reviews to ensure that the code that is added to our codebase is valid. </a:t>
            </a:r>
            <a:endParaRPr sz="1800">
              <a:solidFill>
                <a:srgbClr val="ADADAD"/>
              </a:solidFill>
            </a:endParaRPr>
          </a:p>
          <a:p>
            <a:pPr indent="0" lvl="0" marL="0" rtl="0" algn="l">
              <a:lnSpc>
                <a:spcPct val="115000"/>
              </a:lnSpc>
              <a:spcBef>
                <a:spcPts val="1200"/>
              </a:spcBef>
              <a:spcAft>
                <a:spcPts val="0"/>
              </a:spcAft>
              <a:buClr>
                <a:schemeClr val="dk1"/>
              </a:buClr>
              <a:buSzPts val="1100"/>
              <a:buFont typeface="Arial"/>
              <a:buNone/>
            </a:pPr>
            <a:r>
              <a:rPr lang="en-CA" sz="1800">
                <a:solidFill>
                  <a:srgbClr val="ADADAD"/>
                </a:solidFill>
              </a:rPr>
              <a:t>Also, we have added GitHub notifications to our Slack workspace, which helps us identify if there is any updates on GitHub. </a:t>
            </a:r>
            <a:endParaRPr sz="1800">
              <a:solidFill>
                <a:srgbClr val="ADADAD"/>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f9956203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f9956203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f9956203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f9956203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CA" sz="1800">
                <a:solidFill>
                  <a:srgbClr val="ADADAD"/>
                </a:solidFill>
              </a:rPr>
              <a:t>In the end of the semester, the project will be provided as a Github repository, contained with a markdown file that describes what a regular user have to do to use the Slack bot, and what a developer needs to know before the developer can start adding more features to it. Currently, this file doesn’t exist, but we will work towards it before the end of D5.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f99562030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f99562030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t>Team 42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a:t>Team Collab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Next steps for the project</a:t>
            </a:r>
            <a:endParaRPr/>
          </a:p>
        </p:txBody>
      </p:sp>
      <p:sp>
        <p:nvSpPr>
          <p:cNvPr id="108" name="Google Shape;108;p22"/>
          <p:cNvSpPr txBox="1"/>
          <p:nvPr>
            <p:ph idx="1" type="body"/>
          </p:nvPr>
        </p:nvSpPr>
        <p:spPr>
          <a:xfrm>
            <a:off x="311700" y="1152475"/>
            <a:ext cx="8520600" cy="3764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CA"/>
              <a:t>Continue refining the project for it to be better utilized by our partner in the future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CA"/>
              <a:t>Continue with more documentation </a:t>
            </a:r>
            <a:r>
              <a:rPr lang="en-CA"/>
              <a:t>(non-existent at the moment)</a:t>
            </a:r>
            <a:r>
              <a:rPr lang="en-CA"/>
              <a:t>, for future developers to quickly catch up and be able to extend on our development progress (and hopefully in other workspace communication platforms)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CA"/>
              <a:t>All the tokens and accounts used in our development process are “throwaway accounts”, meaning that we can easily pass these information to the next set of developers.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2028575"/>
            <a:ext cx="8520600" cy="138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sz="3200"/>
              <a:t>Reflection &amp; Key Learnings</a:t>
            </a:r>
            <a:endParaRPr sz="3200"/>
          </a:p>
          <a:p>
            <a:pPr indent="0" lvl="0" marL="0" rtl="0" algn="ctr">
              <a:spcBef>
                <a:spcPts val="0"/>
              </a:spcBef>
              <a:spcAft>
                <a:spcPts val="0"/>
              </a:spcAft>
              <a:buNone/>
            </a:pPr>
            <a:r>
              <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Reflection &amp; Key Learnings</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CA"/>
              <a:t>What did you learn? </a:t>
            </a:r>
            <a:endParaRPr/>
          </a:p>
          <a:p>
            <a:pPr indent="-334327" lvl="0" marL="457200" rtl="0" algn="l">
              <a:spcBef>
                <a:spcPts val="1200"/>
              </a:spcBef>
              <a:spcAft>
                <a:spcPts val="0"/>
              </a:spcAft>
              <a:buSzPct val="100000"/>
              <a:buChar char="-"/>
            </a:pPr>
            <a:r>
              <a:rPr lang="en-CA"/>
              <a:t>How to learn a new programming technology / framework within a short timespan (PHP, Web server hosting, Microsoft Azure, Dockerization)</a:t>
            </a:r>
            <a:endParaRPr/>
          </a:p>
          <a:p>
            <a:pPr indent="-334327" lvl="0" marL="457200" rtl="0" algn="l">
              <a:spcBef>
                <a:spcPts val="0"/>
              </a:spcBef>
              <a:spcAft>
                <a:spcPts val="0"/>
              </a:spcAft>
              <a:buSzPct val="100000"/>
              <a:buChar char="-"/>
            </a:pPr>
            <a:r>
              <a:rPr lang="en-CA"/>
              <a:t>Collaboration with teammates and assigning tasks</a:t>
            </a:r>
            <a:endParaRPr/>
          </a:p>
          <a:p>
            <a:pPr indent="-334327" lvl="0" marL="457200" rtl="0" algn="l">
              <a:spcBef>
                <a:spcPts val="0"/>
              </a:spcBef>
              <a:spcAft>
                <a:spcPts val="0"/>
              </a:spcAft>
              <a:buSzPct val="100000"/>
              <a:buChar char="-"/>
            </a:pPr>
            <a:r>
              <a:rPr lang="en-CA"/>
              <a:t>Working with a partner with specific requirements instead of an open-ended project</a:t>
            </a:r>
            <a:endParaRPr/>
          </a:p>
          <a:p>
            <a:pPr indent="0" lvl="0" marL="0" rtl="0" algn="l">
              <a:spcBef>
                <a:spcPts val="1200"/>
              </a:spcBef>
              <a:spcAft>
                <a:spcPts val="0"/>
              </a:spcAft>
              <a:buNone/>
            </a:pPr>
            <a:r>
              <a:rPr lang="en-CA"/>
              <a:t>What would you do differently next time?</a:t>
            </a:r>
            <a:endParaRPr/>
          </a:p>
          <a:p>
            <a:pPr indent="-334327" lvl="0" marL="457200" rtl="0" algn="l">
              <a:spcBef>
                <a:spcPts val="1200"/>
              </a:spcBef>
              <a:spcAft>
                <a:spcPts val="0"/>
              </a:spcAft>
              <a:buSzPct val="100000"/>
              <a:buChar char="-"/>
            </a:pPr>
            <a:r>
              <a:rPr lang="en-CA"/>
              <a:t>More communication with partners and TAs. </a:t>
            </a:r>
            <a:endParaRPr/>
          </a:p>
          <a:p>
            <a:pPr indent="-334327" lvl="0" marL="457200" rtl="0" algn="l">
              <a:spcBef>
                <a:spcPts val="0"/>
              </a:spcBef>
              <a:spcAft>
                <a:spcPts val="0"/>
              </a:spcAft>
              <a:buSzPct val="100000"/>
              <a:buChar char="-"/>
            </a:pPr>
            <a:r>
              <a:rPr lang="en-CA"/>
              <a:t>Agree upon a fixed convention, for coding and naming files etc. and strictly adhere to those conventions throughout the development process. </a:t>
            </a:r>
            <a:endParaRPr/>
          </a:p>
          <a:p>
            <a:pPr indent="-334327" lvl="0" marL="457200" rtl="0" algn="l">
              <a:spcBef>
                <a:spcPts val="0"/>
              </a:spcBef>
              <a:spcAft>
                <a:spcPts val="0"/>
              </a:spcAft>
              <a:buSzPct val="100000"/>
              <a:buChar char="-"/>
            </a:pPr>
            <a:r>
              <a:rPr lang="en-CA"/>
              <a:t>Document what we have done as we develop, don’t wait and document them all after developing the entire software.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Individual Contribution</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200"/>
              <a:t>Xiling Zhao (Will):</a:t>
            </a:r>
            <a:endParaRPr sz="2200"/>
          </a:p>
          <a:p>
            <a:pPr indent="0" lvl="0" marL="0" rtl="0" algn="l">
              <a:spcBef>
                <a:spcPts val="1200"/>
              </a:spcBef>
              <a:spcAft>
                <a:spcPts val="0"/>
              </a:spcAft>
              <a:buNone/>
            </a:pPr>
            <a:r>
              <a:rPr lang="en-CA" sz="2200"/>
              <a:t>Implement functionality of /kudos feature: including checkbox utility, submission function. </a:t>
            </a:r>
            <a:endParaRPr sz="2200"/>
          </a:p>
          <a:p>
            <a:pPr indent="0" lvl="0" marL="0" rtl="0" algn="l">
              <a:spcBef>
                <a:spcPts val="1200"/>
              </a:spcBef>
              <a:spcAft>
                <a:spcPts val="0"/>
              </a:spcAft>
              <a:buNone/>
            </a:pPr>
            <a:r>
              <a:rPr lang="en-CA" sz="2200"/>
              <a:t>Implement Custom Kudos feature</a:t>
            </a:r>
            <a:endParaRPr sz="2200"/>
          </a:p>
          <a:p>
            <a:pPr indent="0" lvl="0" marL="0" rtl="0" algn="l">
              <a:spcBef>
                <a:spcPts val="1200"/>
              </a:spcBef>
              <a:spcAft>
                <a:spcPts val="1200"/>
              </a:spcAft>
              <a:buNone/>
            </a:pPr>
            <a:r>
              <a:rPr lang="en-CA" sz="2200"/>
              <a:t>Code format: Including organize the front end code, writing docstring to most functions.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Individual Contributions</a:t>
            </a:r>
            <a:endParaRPr/>
          </a:p>
        </p:txBody>
      </p:sp>
      <p:sp>
        <p:nvSpPr>
          <p:cNvPr id="131" name="Google Shape;131;p26"/>
          <p:cNvSpPr txBox="1"/>
          <p:nvPr>
            <p:ph idx="1" type="body"/>
          </p:nvPr>
        </p:nvSpPr>
        <p:spPr>
          <a:xfrm>
            <a:off x="311700" y="1152475"/>
            <a:ext cx="8520600" cy="381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CA" sz="2200"/>
              <a:t>Jiaxu Li (Arthur): </a:t>
            </a:r>
            <a:endParaRPr sz="2200"/>
          </a:p>
          <a:p>
            <a:pPr indent="0" lvl="0" marL="0" rtl="0" algn="l">
              <a:spcBef>
                <a:spcPts val="1200"/>
              </a:spcBef>
              <a:spcAft>
                <a:spcPts val="0"/>
              </a:spcAft>
              <a:buNone/>
            </a:pPr>
            <a:r>
              <a:rPr lang="en-CA" sz="2200"/>
              <a:t>Implemented General layout of /kudo command: Implemented the general static layout of the /kudo command, including the general layout of the modal(i.e. the title, the recipient, the channel etc.)</a:t>
            </a:r>
            <a:endParaRPr sz="2200"/>
          </a:p>
          <a:p>
            <a:pPr indent="0" lvl="0" marL="0" rtl="0" algn="l">
              <a:spcBef>
                <a:spcPts val="1200"/>
              </a:spcBef>
              <a:spcAft>
                <a:spcPts val="0"/>
              </a:spcAft>
              <a:buNone/>
            </a:pPr>
            <a:r>
              <a:rPr lang="en-CA" sz="2200"/>
              <a:t>Implemented /kudos_overview feature: Implemented the /kudos_overview feature, which allows users to view the kudos history of a specific user.</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Individual Contribution</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000"/>
              <a:t>Jiawei Yu:</a:t>
            </a:r>
            <a:endParaRPr/>
          </a:p>
          <a:p>
            <a:pPr indent="-361950" lvl="0" marL="457200" rtl="0" algn="l">
              <a:spcBef>
                <a:spcPts val="1200"/>
              </a:spcBef>
              <a:spcAft>
                <a:spcPts val="0"/>
              </a:spcAft>
              <a:buSzPts val="2100"/>
              <a:buChar char="-"/>
            </a:pPr>
            <a:r>
              <a:rPr lang="en-CA" sz="2100"/>
              <a:t>Implemented Database Functionalities</a:t>
            </a:r>
            <a:endParaRPr sz="2100"/>
          </a:p>
          <a:p>
            <a:pPr indent="-336550" lvl="1" marL="914400" rtl="0" algn="l">
              <a:spcBef>
                <a:spcPts val="0"/>
              </a:spcBef>
              <a:spcAft>
                <a:spcPts val="0"/>
              </a:spcAft>
              <a:buSzPts val="1700"/>
              <a:buChar char="-"/>
            </a:pPr>
            <a:r>
              <a:rPr lang="en-CA" sz="1700"/>
              <a:t>Add/Delete Users, Channels, Workspaces</a:t>
            </a:r>
            <a:endParaRPr sz="1700"/>
          </a:p>
          <a:p>
            <a:pPr indent="-336550" lvl="1" marL="914400" rtl="0" algn="l">
              <a:spcBef>
                <a:spcPts val="0"/>
              </a:spcBef>
              <a:spcAft>
                <a:spcPts val="0"/>
              </a:spcAft>
              <a:buSzPts val="1700"/>
              <a:buChar char="-"/>
            </a:pPr>
            <a:r>
              <a:rPr lang="en-CA" sz="1700"/>
              <a:t>Retrieve and Modify Corporation Values</a:t>
            </a:r>
            <a:endParaRPr sz="1700"/>
          </a:p>
          <a:p>
            <a:pPr indent="-361950" lvl="0" marL="457200" rtl="0" algn="l">
              <a:spcBef>
                <a:spcPts val="0"/>
              </a:spcBef>
              <a:spcAft>
                <a:spcPts val="0"/>
              </a:spcAft>
              <a:buSzPts val="2100"/>
              <a:buChar char="-"/>
            </a:pPr>
            <a:r>
              <a:rPr lang="en-CA" sz="2100"/>
              <a:t>Wrote up Database Tests</a:t>
            </a:r>
            <a:endParaRPr sz="2100"/>
          </a:p>
          <a:p>
            <a:pPr indent="-361950" lvl="0" marL="457200" rtl="0" algn="l">
              <a:spcBef>
                <a:spcPts val="0"/>
              </a:spcBef>
              <a:spcAft>
                <a:spcPts val="0"/>
              </a:spcAft>
              <a:buSzPts val="2100"/>
              <a:buChar char="-"/>
            </a:pPr>
            <a:r>
              <a:rPr lang="en-CA" sz="2100"/>
              <a:t>Deliverable and Team Development Documentations</a:t>
            </a:r>
            <a:endParaRPr sz="2100"/>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Individual contributions (Ray)</a:t>
            </a:r>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36867" lvl="0" marL="457200" rtl="0" algn="l">
              <a:spcBef>
                <a:spcPts val="0"/>
              </a:spcBef>
              <a:spcAft>
                <a:spcPts val="0"/>
              </a:spcAft>
              <a:buSzPct val="100000"/>
              <a:buChar char="-"/>
            </a:pPr>
            <a:r>
              <a:rPr lang="en-CA" sz="2200"/>
              <a:t>Led and assigned tasks to team members</a:t>
            </a:r>
            <a:endParaRPr sz="2200"/>
          </a:p>
          <a:p>
            <a:pPr indent="-336867" lvl="0" marL="457200" rtl="0" algn="l">
              <a:spcBef>
                <a:spcPts val="0"/>
              </a:spcBef>
              <a:spcAft>
                <a:spcPts val="0"/>
              </a:spcAft>
              <a:buSzPct val="100000"/>
              <a:buChar char="-"/>
            </a:pPr>
            <a:r>
              <a:rPr lang="en-CA" sz="2200"/>
              <a:t>Setting up a PHP Script and Web server for the Slack bot installation script</a:t>
            </a:r>
            <a:endParaRPr sz="2200"/>
          </a:p>
          <a:p>
            <a:pPr indent="-336867" lvl="0" marL="457200" rtl="0" algn="l">
              <a:spcBef>
                <a:spcPts val="0"/>
              </a:spcBef>
              <a:spcAft>
                <a:spcPts val="0"/>
              </a:spcAft>
              <a:buSzPct val="100000"/>
              <a:buChar char="-"/>
            </a:pPr>
            <a:r>
              <a:rPr lang="en-CA" sz="2200"/>
              <a:t>Started up a prototype for the Slack bot that we are deploying</a:t>
            </a:r>
            <a:endParaRPr sz="2200"/>
          </a:p>
          <a:p>
            <a:pPr indent="-336867" lvl="0" marL="457200" rtl="0" algn="l">
              <a:spcBef>
                <a:spcPts val="0"/>
              </a:spcBef>
              <a:spcAft>
                <a:spcPts val="0"/>
              </a:spcAft>
              <a:buSzPct val="100000"/>
              <a:buChar char="-"/>
            </a:pPr>
            <a:r>
              <a:rPr lang="en-CA" sz="2200"/>
              <a:t>Wrote multiple Docker setup scripts (in different OS) and READMEs to aid development within the group, which included requirements.txt for easier Python setup within the Docker environment</a:t>
            </a:r>
            <a:endParaRPr sz="2200"/>
          </a:p>
          <a:p>
            <a:pPr indent="-336867" lvl="0" marL="457200" rtl="0" algn="l">
              <a:spcBef>
                <a:spcPts val="0"/>
              </a:spcBef>
              <a:spcAft>
                <a:spcPts val="0"/>
              </a:spcAft>
              <a:buSzPct val="100000"/>
              <a:buChar char="-"/>
            </a:pPr>
            <a:r>
              <a:rPr lang="en-CA" sz="2200"/>
              <a:t>Enhanced User Experience with the bot by implementing changes requested by David after D2, including UI changes and Database side bug fixes</a:t>
            </a:r>
            <a:endParaRPr sz="2200"/>
          </a:p>
          <a:p>
            <a:pPr indent="-336867" lvl="0" marL="457200" rtl="0" algn="l">
              <a:spcBef>
                <a:spcPts val="0"/>
              </a:spcBef>
              <a:spcAft>
                <a:spcPts val="0"/>
              </a:spcAft>
              <a:buSzPct val="100000"/>
              <a:buChar char="-"/>
            </a:pPr>
            <a:r>
              <a:rPr lang="en-CA" sz="2200"/>
              <a:t>Hosted PostgreSQL and Docker containers on Microsoft Azure and compared them with Heroku and AWS</a:t>
            </a:r>
            <a:endParaRPr sz="2200"/>
          </a:p>
          <a:p>
            <a:pPr indent="-336867" lvl="0" marL="457200" rtl="0" algn="l">
              <a:spcBef>
                <a:spcPts val="0"/>
              </a:spcBef>
              <a:spcAft>
                <a:spcPts val="0"/>
              </a:spcAft>
              <a:buSzPct val="100000"/>
              <a:buChar char="-"/>
            </a:pPr>
            <a:r>
              <a:rPr lang="en-CA" sz="2200"/>
              <a:t>Completed a logging module and enforced strict logging rules for teammates to print out certain key steps within each function</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Presentation &amp; Demo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CA" sz="2232"/>
              <a:t>Partner</a:t>
            </a:r>
            <a:r>
              <a:rPr lang="en-CA"/>
              <a:t>: </a:t>
            </a:r>
            <a:endParaRPr/>
          </a:p>
          <a:p>
            <a:pPr indent="-317500" lvl="1" marL="914400" rtl="0" algn="l">
              <a:spcBef>
                <a:spcPts val="0"/>
              </a:spcBef>
              <a:spcAft>
                <a:spcPts val="0"/>
              </a:spcAft>
              <a:buSzPts val="1400"/>
              <a:buChar char="-"/>
            </a:pPr>
            <a:r>
              <a:rPr lang="en-CA"/>
              <a:t>David</a:t>
            </a:r>
            <a:endParaRPr/>
          </a:p>
          <a:p>
            <a:pPr indent="-342900" lvl="0" marL="457200" rtl="0" algn="l">
              <a:spcBef>
                <a:spcPts val="0"/>
              </a:spcBef>
              <a:spcAft>
                <a:spcPts val="0"/>
              </a:spcAft>
              <a:buSzPts val="1800"/>
              <a:buChar char="-"/>
            </a:pPr>
            <a:r>
              <a:rPr b="1" lang="en-CA" sz="2000"/>
              <a:t>Problem</a:t>
            </a:r>
            <a:r>
              <a:rPr lang="en-CA"/>
              <a:t>: </a:t>
            </a:r>
            <a:endParaRPr/>
          </a:p>
          <a:p>
            <a:pPr indent="-317500" lvl="1" marL="914400" rtl="0" algn="l">
              <a:spcBef>
                <a:spcPts val="0"/>
              </a:spcBef>
              <a:spcAft>
                <a:spcPts val="0"/>
              </a:spcAft>
              <a:buSzPts val="1400"/>
              <a:buChar char="-"/>
            </a:pPr>
            <a:r>
              <a:rPr lang="en-CA"/>
              <a:t>A method to acknowledge others’ work done in a relatively small (less than 2000 people) Slack workspace</a:t>
            </a:r>
            <a:endParaRPr/>
          </a:p>
          <a:p>
            <a:pPr indent="-342900" lvl="0" marL="457200" rtl="0" algn="l">
              <a:spcBef>
                <a:spcPts val="0"/>
              </a:spcBef>
              <a:spcAft>
                <a:spcPts val="0"/>
              </a:spcAft>
              <a:buSzPts val="1800"/>
              <a:buChar char="-"/>
            </a:pPr>
            <a:r>
              <a:rPr b="1" lang="en-CA" sz="2400"/>
              <a:t>Demo</a:t>
            </a:r>
            <a:endParaRPr/>
          </a:p>
          <a:p>
            <a:pPr indent="-342900" lvl="0" marL="457200" rtl="0" algn="l">
              <a:spcBef>
                <a:spcPts val="0"/>
              </a:spcBef>
              <a:spcAft>
                <a:spcPts val="0"/>
              </a:spcAft>
              <a:buSzPts val="1800"/>
              <a:buChar char="-"/>
            </a:pPr>
            <a:r>
              <a:rPr b="1" lang="en-CA" sz="2400"/>
              <a:t>Multiple user story</a:t>
            </a:r>
            <a:r>
              <a:rPr lang="en-CA"/>
              <a:t>: </a:t>
            </a:r>
            <a:endParaRPr/>
          </a:p>
          <a:p>
            <a:pPr indent="-342900" lvl="0" marL="914400" rtl="0" algn="l">
              <a:spcBef>
                <a:spcPts val="0"/>
              </a:spcBef>
              <a:spcAft>
                <a:spcPts val="0"/>
              </a:spcAft>
              <a:buSzPts val="1800"/>
              <a:buChar char="-"/>
            </a:pPr>
            <a:r>
              <a:rPr lang="en-CA"/>
              <a:t>As an employee or manager, you want to acknowledge other people for </a:t>
            </a:r>
            <a:r>
              <a:rPr lang="en-CA"/>
              <a:t>their</a:t>
            </a:r>
            <a:r>
              <a:rPr lang="en-CA"/>
              <a:t> work</a:t>
            </a:r>
            <a:endParaRPr/>
          </a:p>
          <a:p>
            <a:pPr indent="-342900" lvl="0" marL="914400" rtl="0" algn="l">
              <a:spcBef>
                <a:spcPts val="0"/>
              </a:spcBef>
              <a:spcAft>
                <a:spcPts val="0"/>
              </a:spcAft>
              <a:buSzPts val="1800"/>
              <a:buChar char="-"/>
            </a:pPr>
            <a:r>
              <a:rPr lang="en-CA"/>
              <a:t>As a manager, you want to view the amount of kudos that a </a:t>
            </a:r>
            <a:r>
              <a:rPr lang="en-CA"/>
              <a:t>specific</a:t>
            </a:r>
            <a:r>
              <a:rPr lang="en-CA"/>
              <a:t> employee has received throughout the past week</a:t>
            </a:r>
            <a:endParaRPr/>
          </a:p>
          <a:p>
            <a:pPr indent="-342900" lvl="0" marL="914400" rtl="0" algn="l">
              <a:spcBef>
                <a:spcPts val="0"/>
              </a:spcBef>
              <a:spcAft>
                <a:spcPts val="0"/>
              </a:spcAft>
              <a:buSzPts val="1800"/>
              <a:buChar char="-"/>
            </a:pPr>
            <a:r>
              <a:rPr lang="en-CA"/>
              <a:t>As a manager, you want to add a new company value to the corporation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ctrTitle"/>
          </p:nvPr>
        </p:nvSpPr>
        <p:spPr>
          <a:xfrm>
            <a:off x="311700" y="1851875"/>
            <a:ext cx="8520600" cy="99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sz="3200"/>
              <a:t>Architecture &amp; Technical Discussion</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152475"/>
            <a:ext cx="8520600" cy="346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Tech Stack</a:t>
            </a:r>
            <a:endParaRPr/>
          </a:p>
          <a:p>
            <a:pPr indent="-342900" lvl="1" marL="1371600" rtl="0" algn="l">
              <a:spcBef>
                <a:spcPts val="0"/>
              </a:spcBef>
              <a:spcAft>
                <a:spcPts val="0"/>
              </a:spcAft>
              <a:buSzPts val="1800"/>
              <a:buChar char="-"/>
            </a:pPr>
            <a:r>
              <a:rPr lang="en-CA" sz="1800"/>
              <a:t>Python &amp; PostgreSQL</a:t>
            </a:r>
            <a:endParaRPr sz="1800"/>
          </a:p>
          <a:p>
            <a:pPr indent="-342900" lvl="1" marL="1371600" rtl="0" algn="l">
              <a:spcBef>
                <a:spcPts val="0"/>
              </a:spcBef>
              <a:spcAft>
                <a:spcPts val="0"/>
              </a:spcAft>
              <a:buSzPts val="1800"/>
              <a:buChar char="-"/>
            </a:pPr>
            <a:r>
              <a:rPr lang="en-CA" sz="1800"/>
              <a:t>Microsoft Azure </a:t>
            </a:r>
            <a:endParaRPr sz="1800"/>
          </a:p>
          <a:p>
            <a:pPr indent="-342900" lvl="1" marL="1371600" rtl="0" algn="l">
              <a:spcBef>
                <a:spcPts val="0"/>
              </a:spcBef>
              <a:spcAft>
                <a:spcPts val="0"/>
              </a:spcAft>
              <a:buSzPts val="1800"/>
              <a:buChar char="-"/>
            </a:pPr>
            <a:r>
              <a:rPr lang="en-CA" sz="1800"/>
              <a:t>Docker &amp; PHP Web Server</a:t>
            </a:r>
            <a:endParaRPr sz="1800"/>
          </a:p>
          <a:p>
            <a:pPr indent="-342900" lvl="0" marL="457200" rtl="0" algn="l">
              <a:spcBef>
                <a:spcPts val="0"/>
              </a:spcBef>
              <a:spcAft>
                <a:spcPts val="0"/>
              </a:spcAft>
              <a:buSzPts val="1800"/>
              <a:buChar char="-"/>
            </a:pPr>
            <a:r>
              <a:rPr lang="en-CA"/>
              <a:t>Proper Documentation for clean coding styles and practices </a:t>
            </a:r>
            <a:endParaRPr/>
          </a:p>
          <a:p>
            <a:pPr indent="-342900" lvl="1" marL="1371600" rtl="0" algn="l">
              <a:spcBef>
                <a:spcPts val="0"/>
              </a:spcBef>
              <a:spcAft>
                <a:spcPts val="0"/>
              </a:spcAft>
              <a:buSzPts val="1800"/>
              <a:buChar char="-"/>
            </a:pPr>
            <a:r>
              <a:rPr lang="en-CA" sz="1800"/>
              <a:t>Notion</a:t>
            </a:r>
            <a:endParaRPr sz="1800"/>
          </a:p>
          <a:p>
            <a:pPr indent="-342900" lvl="0" marL="457200" rtl="0" algn="l">
              <a:spcBef>
                <a:spcPts val="0"/>
              </a:spcBef>
              <a:spcAft>
                <a:spcPts val="0"/>
              </a:spcAft>
              <a:buSzPts val="1800"/>
              <a:buChar char="-"/>
            </a:pPr>
            <a:r>
              <a:rPr lang="en-CA"/>
              <a:t>Choices we make when deploy the application and the database</a:t>
            </a:r>
            <a:endParaRPr/>
          </a:p>
          <a:p>
            <a:pPr indent="-342900" lvl="1" marL="1371600" rtl="0" algn="l">
              <a:spcBef>
                <a:spcPts val="0"/>
              </a:spcBef>
              <a:spcAft>
                <a:spcPts val="0"/>
              </a:spcAft>
              <a:buSzPts val="1800"/>
              <a:buChar char="-"/>
            </a:pPr>
            <a:r>
              <a:rPr lang="en-CA" sz="1800"/>
              <a:t>Azure</a:t>
            </a:r>
            <a:endParaRPr sz="1800"/>
          </a:p>
          <a:p>
            <a:pPr indent="0" lvl="0" marL="0" rtl="0" algn="l">
              <a:spcBef>
                <a:spcPts val="1200"/>
              </a:spcBef>
              <a:spcAft>
                <a:spcPts val="1200"/>
              </a:spcAft>
              <a:buNone/>
            </a:pPr>
            <a:r>
              <a:t/>
            </a:r>
            <a:endParaRPr/>
          </a:p>
        </p:txBody>
      </p:sp>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Architecture &amp; Technical Discussion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026350"/>
            <a:ext cx="8520600" cy="109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sz="3200"/>
              <a:t>Process &amp; Deployment</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Process &amp; Deployment: CI/CD pipelines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CA"/>
              <a:t>CI/CD pipeline</a:t>
            </a:r>
            <a:r>
              <a:rPr lang="en-CA"/>
              <a:t>s</a:t>
            </a:r>
            <a:endParaRPr/>
          </a:p>
          <a:p>
            <a:pPr indent="-317500" lvl="1" marL="914400" rtl="0" algn="l">
              <a:spcBef>
                <a:spcPts val="0"/>
              </a:spcBef>
              <a:spcAft>
                <a:spcPts val="0"/>
              </a:spcAft>
              <a:buSzPts val="1400"/>
              <a:buAutoNum type="alphaLcPeriod"/>
            </a:pPr>
            <a:r>
              <a:rPr lang="en-CA"/>
              <a:t>Push to Git</a:t>
            </a:r>
            <a:endParaRPr/>
          </a:p>
          <a:p>
            <a:pPr indent="-317500" lvl="1" marL="914400" rtl="0" algn="l">
              <a:spcBef>
                <a:spcPts val="0"/>
              </a:spcBef>
              <a:spcAft>
                <a:spcPts val="0"/>
              </a:spcAft>
              <a:buSzPts val="1400"/>
              <a:buAutoNum type="alphaLcPeriod"/>
            </a:pPr>
            <a:r>
              <a:rPr lang="en-CA"/>
              <a:t>Github Action automatically runs DB tests and push the code to Docker Hub Registry</a:t>
            </a:r>
            <a:endParaRPr/>
          </a:p>
          <a:p>
            <a:pPr indent="-317500" lvl="1" marL="914400" rtl="0" algn="l">
              <a:spcBef>
                <a:spcPts val="0"/>
              </a:spcBef>
              <a:spcAft>
                <a:spcPts val="0"/>
              </a:spcAft>
              <a:buSzPts val="1400"/>
              <a:buAutoNum type="alphaLcPeriod"/>
            </a:pPr>
            <a:r>
              <a:rPr lang="en-CA"/>
              <a:t>Azure fetches the update from Docker Hub and deploys latest version of the product</a:t>
            </a:r>
            <a:endParaRPr/>
          </a:p>
          <a:p>
            <a:pPr indent="0" lvl="0" marL="457200" rtl="0" algn="l">
              <a:spcBef>
                <a:spcPts val="1200"/>
              </a:spcBef>
              <a:spcAft>
                <a:spcPts val="1200"/>
              </a:spcAft>
              <a:buNone/>
            </a:pPr>
            <a:r>
              <a:t/>
            </a:r>
            <a:endParaRPr/>
          </a:p>
        </p:txBody>
      </p:sp>
      <p:pic>
        <p:nvPicPr>
          <p:cNvPr id="84" name="Google Shape;84;p18"/>
          <p:cNvPicPr preferRelativeResize="0"/>
          <p:nvPr/>
        </p:nvPicPr>
        <p:blipFill>
          <a:blip r:embed="rId3">
            <a:alphaModFix/>
          </a:blip>
          <a:stretch>
            <a:fillRect/>
          </a:stretch>
        </p:blipFill>
        <p:spPr>
          <a:xfrm>
            <a:off x="1273950" y="2571746"/>
            <a:ext cx="5845973" cy="227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Process &amp; Deployment: Agile</a:t>
            </a:r>
            <a:endParaRPr/>
          </a:p>
          <a:p>
            <a:pPr indent="0" lvl="0" marL="0" rtl="0" algn="l">
              <a:spcBef>
                <a:spcPts val="0"/>
              </a:spcBef>
              <a:spcAft>
                <a:spcPts val="0"/>
              </a:spcAft>
              <a:buNone/>
            </a:pPr>
            <a:r>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CA"/>
              <a:t>Utilized GitHub as a media to collaborate and ensure that we are working on separate components of the application before finally pushing to the repository. </a:t>
            </a:r>
            <a:endParaRPr/>
          </a:p>
          <a:p>
            <a:pPr indent="-342900" lvl="0" marL="457200" rtl="0" algn="l">
              <a:spcBef>
                <a:spcPts val="0"/>
              </a:spcBef>
              <a:spcAft>
                <a:spcPts val="0"/>
              </a:spcAft>
              <a:buSzPts val="1800"/>
              <a:buAutoNum type="arabicPeriod"/>
            </a:pPr>
            <a:r>
              <a:rPr lang="en-CA"/>
              <a:t>After each separate component is done, we start Pull Requests and reviews to ensure that the code that is added to our codebase is valid. </a:t>
            </a:r>
            <a:endParaRPr/>
          </a:p>
          <a:p>
            <a:pPr indent="-342900" lvl="0" marL="457200" rtl="0" algn="l">
              <a:spcBef>
                <a:spcPts val="0"/>
              </a:spcBef>
              <a:spcAft>
                <a:spcPts val="0"/>
              </a:spcAft>
              <a:buSzPts val="1800"/>
              <a:buChar char="-"/>
            </a:pPr>
            <a:r>
              <a:rPr lang="en-CA"/>
              <a:t>GitHub notifications to our Slack workspace that helps us identify updates on GitHub.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Deployment (Continued)</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	</a:t>
            </a:r>
            <a:r>
              <a:rPr b="1" lang="en-CA"/>
              <a:t>Deployment</a:t>
            </a:r>
            <a:endParaRPr b="1"/>
          </a:p>
          <a:p>
            <a:pPr indent="-342900" lvl="0" marL="457200" rtl="0" algn="l">
              <a:spcBef>
                <a:spcPts val="1200"/>
              </a:spcBef>
              <a:spcAft>
                <a:spcPts val="0"/>
              </a:spcAft>
              <a:buSzPts val="1800"/>
              <a:buChar char="-"/>
            </a:pPr>
            <a:r>
              <a:rPr lang="en-CA"/>
              <a:t>With these, the development process is widely simplified, as we are utilizing automation tools to make our development process easier. Also, for any new developers picking up the project, we have included multiple shell scripts (Linux / MacOS) and batch scripts (Windows) to help aid development. </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 Accessing your application</a:t>
            </a:r>
            <a:endParaRPr/>
          </a:p>
          <a:p>
            <a:pPr indent="0" lvl="0" marL="0" rtl="0" algn="l">
              <a:spcBef>
                <a:spcPts val="0"/>
              </a:spcBef>
              <a:spcAft>
                <a:spcPts val="0"/>
              </a:spcAft>
              <a:buNone/>
            </a:pPr>
            <a:r>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Delivered as a Git Repo with Documentations for future developers and users (In progress). </a:t>
            </a:r>
            <a:endParaRPr/>
          </a:p>
          <a:p>
            <a:pPr indent="-342900" lvl="1" marL="914400" rtl="0" algn="l">
              <a:spcBef>
                <a:spcPts val="0"/>
              </a:spcBef>
              <a:spcAft>
                <a:spcPts val="0"/>
              </a:spcAft>
              <a:buSzPts val="1800"/>
              <a:buChar char="-"/>
            </a:pPr>
            <a:r>
              <a:rPr lang="en-CA" sz="1800"/>
              <a:t>For developers: How to create the environment and add more functionalities</a:t>
            </a:r>
            <a:endParaRPr sz="1800"/>
          </a:p>
          <a:p>
            <a:pPr indent="-342900" lvl="1" marL="914400" rtl="0" algn="l">
              <a:spcBef>
                <a:spcPts val="0"/>
              </a:spcBef>
              <a:spcAft>
                <a:spcPts val="0"/>
              </a:spcAft>
              <a:buSzPts val="1800"/>
              <a:buChar char="-"/>
            </a:pPr>
            <a:r>
              <a:rPr lang="en-CA" sz="1800"/>
              <a:t>For users: How to include the bot to a workspace and how to access its features</a:t>
            </a:r>
            <a:endParaRPr sz="1800"/>
          </a:p>
          <a:p>
            <a:pPr indent="-342900" lvl="2" marL="1371600" rtl="0" algn="l">
              <a:spcBef>
                <a:spcPts val="0"/>
              </a:spcBef>
              <a:spcAft>
                <a:spcPts val="0"/>
              </a:spcAft>
              <a:buSzPts val="1800"/>
              <a:buChar char="-"/>
            </a:pPr>
            <a:r>
              <a:rPr lang="en-CA" sz="1800"/>
              <a:t>Note that the bot might not be available if no server hosts the bot.</a:t>
            </a:r>
            <a:endParaRPr sz="18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