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70" r:id="rId3"/>
    <p:sldId id="257" r:id="rId4"/>
    <p:sldId id="259" r:id="rId5"/>
    <p:sldId id="283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3" r:id="rId20"/>
    <p:sldId id="294" r:id="rId21"/>
    <p:sldId id="295" r:id="rId22"/>
    <p:sldId id="273" r:id="rId23"/>
    <p:sldId id="274" r:id="rId24"/>
    <p:sldId id="275" r:id="rId25"/>
    <p:sldId id="291" r:id="rId26"/>
    <p:sldId id="292" r:id="rId27"/>
    <p:sldId id="263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EE71-EA27-4131-B6E7-3C6A3600665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53DDB-EE46-4EBB-AC7D-E991F8291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9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0395C-8B3C-4B1F-8AE3-148F6DA161E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7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7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E3A95D5-F2B9-42F8-8912-B870847ACF91}" type="datetimeFigureOut">
              <a:rPr lang="en-US" smtClean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372D97C-BE81-48FD-907F-D3B81142F0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51" y="612746"/>
            <a:ext cx="8542004" cy="1244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ADEPT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045616"/>
            <a:ext cx="9206594" cy="3288383"/>
          </a:xfrm>
        </p:spPr>
        <p:txBody>
          <a:bodyPr>
            <a:noAutofit/>
          </a:bodyPr>
          <a:lstStyle/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mani Konduru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 Garber</a:t>
            </a:r>
            <a:r>
              <a:rPr lang="en-US" sz="2800" spc="-3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aniel) 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dward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Bull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aul David Utesch</a:t>
            </a:r>
          </a:p>
          <a:p>
            <a:pPr marL="1993265" marR="2234565" algn="ctr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4145" y="4758960"/>
            <a:ext cx="9134321" cy="1527141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Engineering- CSC 4350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2017</a:t>
            </a:r>
          </a:p>
          <a:p>
            <a:pPr algn="ctr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4/24/17</a:t>
            </a:r>
          </a:p>
          <a:p>
            <a:pPr algn="ctr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Listing and retrieving emails</a:t>
            </a:r>
          </a:p>
          <a:p>
            <a:r>
              <a:rPr lang="en-US" dirty="0">
                <a:solidFill>
                  <a:schemeClr val="tx1"/>
                </a:solidFill>
              </a:rPr>
              <a:t>Deleting and moving emails</a:t>
            </a:r>
          </a:p>
          <a:p>
            <a:r>
              <a:rPr lang="en-US" dirty="0">
                <a:solidFill>
                  <a:schemeClr val="tx1"/>
                </a:solidFill>
              </a:rPr>
              <a:t>Creating, deleting, and renaming folders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12" y="1118321"/>
            <a:ext cx="30575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294436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Used for sending and receiving emails</a:t>
            </a:r>
          </a:p>
          <a:p>
            <a:r>
              <a:rPr lang="en-US" dirty="0">
                <a:solidFill>
                  <a:schemeClr val="tx1"/>
                </a:solidFill>
              </a:rPr>
              <a:t>Often used by mail servers to communicate to other mail servers, not just clients.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230111"/>
            <a:ext cx="30575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261872" y="262393"/>
            <a:ext cx="9692640" cy="1428929"/>
          </a:xfrm>
        </p:spPr>
        <p:txBody>
          <a:bodyPr/>
          <a:lstStyle/>
          <a:p>
            <a:r>
              <a:rPr lang="en-US" dirty="0"/>
              <a:t>Client Class Diagram</a:t>
            </a:r>
          </a:p>
        </p:txBody>
      </p:sp>
      <p:pic>
        <p:nvPicPr>
          <p:cNvPr id="6" name="Picture 6" descr="client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452" y="1828800"/>
            <a:ext cx="8205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1261872" y="262393"/>
            <a:ext cx="9135487" cy="1030379"/>
          </a:xfrm>
        </p:spPr>
        <p:txBody>
          <a:bodyPr/>
          <a:lstStyle/>
          <a:p>
            <a:r>
              <a:rPr lang="en-US" dirty="0"/>
              <a:t>Server Class Diagram</a:t>
            </a:r>
          </a:p>
        </p:txBody>
      </p:sp>
      <p:pic>
        <p:nvPicPr>
          <p:cNvPr id="4" name="Picture 4" descr="serverClassDiagra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1089" y="1165468"/>
            <a:ext cx="3083262" cy="51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Update</a:t>
            </a:r>
            <a:r>
              <a:rPr lang="en-US" dirty="0">
                <a:solidFill>
                  <a:srgbClr val="0F6FC6"/>
                </a:solidFill>
                <a:latin typeface="Arial"/>
                <a:cs typeface="Arial"/>
              </a:rPr>
              <a:t> </a:t>
            </a:r>
            <a:r>
              <a:rPr lang="en-US" dirty="0"/>
              <a:t>Diagram</a:t>
            </a:r>
          </a:p>
        </p:txBody>
      </p:sp>
      <p:pic>
        <p:nvPicPr>
          <p:cNvPr id="4" name="Picture 4" descr="ClientUpd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2137569"/>
            <a:ext cx="8582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Serve</a:t>
            </a:r>
            <a:r>
              <a:rPr lang="en-US" dirty="0"/>
              <a:t> Update Diagram</a:t>
            </a:r>
          </a:p>
        </p:txBody>
      </p:sp>
      <p:pic>
        <p:nvPicPr>
          <p:cNvPr id="8" name="Picture 8" descr="ServerServeUpda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0953" y="1828800"/>
            <a:ext cx="2876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9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Delete Email Diagram</a:t>
            </a:r>
          </a:p>
        </p:txBody>
      </p:sp>
      <p:pic>
        <p:nvPicPr>
          <p:cNvPr id="8" name="Picture 8" descr="Client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Server Delete Email Diagram</a:t>
            </a:r>
          </a:p>
        </p:txBody>
      </p:sp>
      <p:pic>
        <p:nvPicPr>
          <p:cNvPr id="12" name="Picture 12" descr="ServerDelete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4663" y="1947069"/>
            <a:ext cx="7629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Client Send Email Diagram</a:t>
            </a:r>
          </a:p>
        </p:txBody>
      </p:sp>
      <p:pic>
        <p:nvPicPr>
          <p:cNvPr id="4" name="Picture 4" descr="ClientSendE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725" y="2561431"/>
            <a:ext cx="81534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2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PostgreSQL vs SQLite</a:t>
            </a:r>
          </a:p>
          <a:p>
            <a:r>
              <a:rPr lang="en-US" sz="3200" dirty="0">
                <a:solidFill>
                  <a:schemeClr val="tx1"/>
                </a:solidFill>
              </a:rPr>
              <a:t>Concurrency</a:t>
            </a:r>
          </a:p>
          <a:p>
            <a:r>
              <a:rPr lang="en-US" sz="3200" dirty="0">
                <a:solidFill>
                  <a:schemeClr val="tx1"/>
                </a:solidFill>
              </a:rPr>
              <a:t>Ease of use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4401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308113"/>
            <a:ext cx="9692640" cy="142892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Roles- ADEPT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76" y="2110277"/>
            <a:ext cx="9482328" cy="36595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Amani Konduru: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Manager, Tester, Document handler and Database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Garber: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Bull: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Tester</a:t>
            </a:r>
          </a:p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Utesch: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and Database 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57682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PostgreSQL</a:t>
            </a:r>
          </a:p>
          <a:p>
            <a:r>
              <a:rPr lang="en-US" dirty="0">
                <a:solidFill>
                  <a:schemeClr val="tx1"/>
                </a:solidFill>
              </a:rPr>
              <a:t>Supports up to 100 concurrent connections by default, even on a Digital Ocean droplet with only 250B of memory</a:t>
            </a:r>
          </a:p>
        </p:txBody>
      </p:sp>
      <p:pic>
        <p:nvPicPr>
          <p:cNvPr id="4" name="Picture 3" descr="C:\Users\akonduru2\AppData\Local\Microsoft\Windows\INetCacheContent.Word\Postgr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823243"/>
            <a:ext cx="6115812" cy="3320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03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195828" cy="4351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SQLite</a:t>
            </a:r>
          </a:p>
          <a:p>
            <a:r>
              <a:rPr lang="en-US" dirty="0">
                <a:solidFill>
                  <a:schemeClr val="tx1"/>
                </a:solidFill>
              </a:rPr>
              <a:t>Speed</a:t>
            </a:r>
          </a:p>
          <a:p>
            <a:r>
              <a:rPr lang="en-US" dirty="0">
                <a:solidFill>
                  <a:schemeClr val="tx1"/>
                </a:solidFill>
              </a:rPr>
              <a:t>Ease of use</a:t>
            </a:r>
          </a:p>
          <a:p>
            <a:r>
              <a:rPr lang="en-US" dirty="0">
                <a:solidFill>
                  <a:schemeClr val="tx1"/>
                </a:solidFill>
              </a:rPr>
              <a:t>No need for concurrency</a:t>
            </a:r>
          </a:p>
        </p:txBody>
      </p:sp>
      <p:pic>
        <p:nvPicPr>
          <p:cNvPr id="4" name="Picture 3" descr="C:\Users\akonduru2\Desktop\SE\db\sqlit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2078037"/>
            <a:ext cx="5057775" cy="319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34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4950631"/>
            <a:ext cx="2812024" cy="137171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00" y="1479891"/>
            <a:ext cx="4929416" cy="33900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1325562"/>
            <a:ext cx="4311950" cy="2972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" y="4644919"/>
            <a:ext cx="3551228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" y="976857"/>
            <a:ext cx="4456678" cy="360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09" y="150331"/>
            <a:ext cx="6256562" cy="4290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85" y="4440763"/>
            <a:ext cx="7493618" cy="21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7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Email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7" y="448889"/>
            <a:ext cx="3465759" cy="1929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565183"/>
            <a:ext cx="5996145" cy="390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" y="1481699"/>
            <a:ext cx="4074092" cy="34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07" y="1923081"/>
            <a:ext cx="6921896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51" y="610351"/>
            <a:ext cx="9692640" cy="142892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71" y="2506128"/>
            <a:ext cx="8915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748" y="2034632"/>
            <a:ext cx="7486203" cy="2584502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Demonstration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6317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686" y="2809187"/>
            <a:ext cx="6892313" cy="2115529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Questions?</a:t>
            </a:r>
            <a:br>
              <a:rPr lang="en-US" sz="7000" dirty="0"/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38497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61913"/>
            <a:ext cx="9692640" cy="1229409"/>
          </a:xfrm>
        </p:spPr>
        <p:txBody>
          <a:bodyPr>
            <a:normAutofit/>
          </a:bodyPr>
          <a:lstStyle/>
          <a:p>
            <a:r>
              <a:rPr lang="en-US" sz="48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email system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/ Server pair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over secure TLS connections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Encrypts local storage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6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29384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Programing Language: </a:t>
            </a:r>
            <a:r>
              <a:rPr lang="en-US" sz="2800" dirty="0">
                <a:solidFill>
                  <a:schemeClr val="tx1"/>
                </a:solidFill>
              </a:rPr>
              <a:t>JAVA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GUI: </a:t>
            </a:r>
            <a:r>
              <a:rPr lang="en-US" sz="2800" dirty="0">
                <a:solidFill>
                  <a:schemeClr val="tx1"/>
                </a:solidFill>
              </a:rPr>
              <a:t>JavaFX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Database: </a:t>
            </a:r>
            <a:r>
              <a:rPr lang="en-US" sz="2800" dirty="0">
                <a:solidFill>
                  <a:schemeClr val="tx1"/>
                </a:solidFill>
              </a:rPr>
              <a:t>SQLite and PostgreSQL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Repository: </a:t>
            </a:r>
            <a:r>
              <a:rPr lang="en-US" sz="2800" dirty="0">
                <a:solidFill>
                  <a:schemeClr val="tx1"/>
                </a:solidFill>
              </a:rPr>
              <a:t>GitHub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IDE: </a:t>
            </a:r>
            <a:r>
              <a:rPr lang="en-US" sz="2800" dirty="0">
                <a:solidFill>
                  <a:schemeClr val="tx1"/>
                </a:solidFill>
              </a:rPr>
              <a:t>Eclipse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Agile Management System: </a:t>
            </a:r>
            <a:r>
              <a:rPr lang="en-US" sz="2800" dirty="0">
                <a:solidFill>
                  <a:schemeClr val="tx1"/>
                </a:solidFill>
              </a:rPr>
              <a:t>VersionOne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Cloud: </a:t>
            </a:r>
            <a:r>
              <a:rPr lang="en-US" sz="2800" dirty="0">
                <a:solidFill>
                  <a:schemeClr val="tx1"/>
                </a:solidFill>
              </a:rPr>
              <a:t>Digital Ocean </a:t>
            </a:r>
            <a:r>
              <a:rPr lang="en-US" sz="2800">
                <a:solidFill>
                  <a:schemeClr val="tx1"/>
                </a:solidFill>
              </a:rPr>
              <a:t>(Droplet)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7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VersionOne</a:t>
            </a:r>
            <a:r>
              <a:rPr lang="en-US" dirty="0"/>
              <a:t> to manage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VersionOne</a:t>
            </a:r>
            <a:r>
              <a:rPr lang="en-US" sz="2400" dirty="0">
                <a:solidFill>
                  <a:schemeClr val="tx1"/>
                </a:solidFill>
              </a:rPr>
              <a:t> is an Agile product management tool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product development cycle is broken into Stories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Each Story has a number of Tasks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Over discrete sets of time (Sprints) users sign up for and complete Tasks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all of a Story’s Tasks are complete, the Story is marked as complete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all of a Products Stories are complete, the current iteration of the Product is released</a:t>
            </a:r>
          </a:p>
        </p:txBody>
      </p:sp>
    </p:spTree>
    <p:extLst>
      <p:ext uri="{BB962C8B-B14F-4D97-AF65-F5344CB8AC3E}">
        <p14:creationId xmlns:p14="http://schemas.microsoft.com/office/powerpoint/2010/main" val="321930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 Latin but harder</a:t>
            </a:r>
          </a:p>
          <a:p>
            <a:r>
              <a:rPr lang="en-US" dirty="0">
                <a:solidFill>
                  <a:schemeClr val="tx1"/>
                </a:solidFill>
              </a:rPr>
              <a:t>Has a key</a:t>
            </a:r>
          </a:p>
          <a:p>
            <a:r>
              <a:rPr lang="en-US" dirty="0">
                <a:solidFill>
                  <a:schemeClr val="tx1"/>
                </a:solidFill>
              </a:rPr>
              <a:t>Can be symmetric (one key) or asymmetric (public/private key pair)</a:t>
            </a:r>
          </a:p>
          <a:p>
            <a:r>
              <a:rPr lang="en-US" dirty="0">
                <a:solidFill>
                  <a:schemeClr val="tx1"/>
                </a:solidFill>
              </a:rPr>
              <a:t>Can be used to verify identify using an asymmetric handshake</a:t>
            </a:r>
          </a:p>
          <a:p>
            <a:r>
              <a:rPr lang="en-US" dirty="0">
                <a:solidFill>
                  <a:schemeClr val="tx1"/>
                </a:solidFill>
              </a:rPr>
              <a:t>TLS, AES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0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hashing?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One way transformation (if the algorithm is modern and secure)</a:t>
            </a:r>
          </a:p>
          <a:p>
            <a:r>
              <a:rPr lang="en-US" dirty="0">
                <a:solidFill>
                  <a:schemeClr val="tx1"/>
                </a:solidFill>
              </a:rPr>
              <a:t>Few collisions</a:t>
            </a:r>
          </a:p>
          <a:p>
            <a:r>
              <a:rPr lang="en-US" dirty="0">
                <a:solidFill>
                  <a:schemeClr val="tx1"/>
                </a:solidFill>
              </a:rPr>
              <a:t>SHA-256 (SHA2)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Stores data</a:t>
            </a:r>
          </a:p>
          <a:p>
            <a:r>
              <a:rPr lang="en-US" dirty="0">
                <a:solidFill>
                  <a:schemeClr val="tx1"/>
                </a:solidFill>
              </a:rPr>
              <a:t>Structures data based on relations between discrete atomic values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constraints and the modeling of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PostgreSQL, SQLite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Internet protocol?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Standardized set of requests and responses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interoperability between implementations</a:t>
            </a:r>
          </a:p>
          <a:p>
            <a:r>
              <a:rPr lang="en-US" dirty="0">
                <a:solidFill>
                  <a:schemeClr val="tx1"/>
                </a:solidFill>
              </a:rPr>
              <a:t>RFC documents to the Internet Engineering Task Force (IETF) and the Internet Society (ISOC)</a:t>
            </a:r>
          </a:p>
          <a:p>
            <a:r>
              <a:rPr lang="en-US" dirty="0">
                <a:solidFill>
                  <a:schemeClr val="tx1"/>
                </a:solidFill>
              </a:rPr>
              <a:t>IMAP – RFC 3501 and others (ex RFC 6851 for UID MOVE)</a:t>
            </a:r>
          </a:p>
          <a:p>
            <a:r>
              <a:rPr lang="en-US" dirty="0">
                <a:solidFill>
                  <a:schemeClr val="tx1"/>
                </a:solidFill>
              </a:rPr>
              <a:t>SMTP – RFC 5320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991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438</Words>
  <Application>Microsoft Office PowerPoint</Application>
  <PresentationFormat>Widescreen</PresentationFormat>
  <Paragraphs>95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 2</vt:lpstr>
      <vt:lpstr>View</vt:lpstr>
      <vt:lpstr>   ADEPT </vt:lpstr>
      <vt:lpstr>Roles- ADEPT </vt:lpstr>
      <vt:lpstr>Overview</vt:lpstr>
      <vt:lpstr>Packages and tools</vt:lpstr>
      <vt:lpstr>Using VersionOne to manage a team</vt:lpstr>
      <vt:lpstr>What is encryption? </vt:lpstr>
      <vt:lpstr>What is hashing? </vt:lpstr>
      <vt:lpstr>What is a relational database? </vt:lpstr>
      <vt:lpstr>What is a Internet protocol? </vt:lpstr>
      <vt:lpstr>IMAP</vt:lpstr>
      <vt:lpstr>SMTP</vt:lpstr>
      <vt:lpstr>Client Class Diagram</vt:lpstr>
      <vt:lpstr>Server Class Diagram</vt:lpstr>
      <vt:lpstr>Client Update Diagram</vt:lpstr>
      <vt:lpstr>Server Serve Update Diagram</vt:lpstr>
      <vt:lpstr>Client Delete Email Diagram</vt:lpstr>
      <vt:lpstr>Server Delete Email Diagram</vt:lpstr>
      <vt:lpstr>Client Send Email Diagram</vt:lpstr>
      <vt:lpstr>Database Rationale</vt:lpstr>
      <vt:lpstr>Database Implementation</vt:lpstr>
      <vt:lpstr>Client Database</vt:lpstr>
      <vt:lpstr>Login Screen </vt:lpstr>
      <vt:lpstr>Inbox </vt:lpstr>
      <vt:lpstr>New Email </vt:lpstr>
      <vt:lpstr>Metrics</vt:lpstr>
      <vt:lpstr>Metrics</vt:lpstr>
      <vt:lpstr>Demonstration 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ADEPT</dc:title>
  <dc:creator>Amani Sree Konduru</dc:creator>
  <cp:lastModifiedBy>Amani Sree Konduru</cp:lastModifiedBy>
  <cp:revision>34</cp:revision>
  <dcterms:created xsi:type="dcterms:W3CDTF">2017-04-17T03:15:46Z</dcterms:created>
  <dcterms:modified xsi:type="dcterms:W3CDTF">2017-04-24T20:47:18Z</dcterms:modified>
</cp:coreProperties>
</file>