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1"/>
  </p:notesMasterIdLst>
  <p:sldIdLst>
    <p:sldId id="256" r:id="rId2"/>
    <p:sldId id="270" r:id="rId3"/>
    <p:sldId id="257" r:id="rId4"/>
    <p:sldId id="259" r:id="rId5"/>
    <p:sldId id="283" r:id="rId6"/>
    <p:sldId id="277" r:id="rId7"/>
    <p:sldId id="278" r:id="rId8"/>
    <p:sldId id="279" r:id="rId9"/>
    <p:sldId id="280" r:id="rId10"/>
    <p:sldId id="281" r:id="rId11"/>
    <p:sldId id="282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3" r:id="rId20"/>
    <p:sldId id="294" r:id="rId21"/>
    <p:sldId id="295" r:id="rId22"/>
    <p:sldId id="273" r:id="rId23"/>
    <p:sldId id="274" r:id="rId24"/>
    <p:sldId id="275" r:id="rId25"/>
    <p:sldId id="291" r:id="rId26"/>
    <p:sldId id="292" r:id="rId27"/>
    <p:sldId id="263" r:id="rId28"/>
    <p:sldId id="269" r:id="rId29"/>
    <p:sldId id="26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9EE71-EA27-4131-B6E7-3C6A36006652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553DDB-EE46-4EBB-AC7D-E991F8291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63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0395C-8B3C-4B1F-8AE3-148F6DA161E9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62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0395C-8B3C-4B1F-8AE3-148F6DA161E9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84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0395C-8B3C-4B1F-8AE3-148F6DA161E9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26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0395C-8B3C-4B1F-8AE3-148F6DA161E9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837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0395C-8B3C-4B1F-8AE3-148F6DA161E9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97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0395C-8B3C-4B1F-8AE3-148F6DA161E9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1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6769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13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51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44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177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9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84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71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974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43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58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5951" y="612746"/>
            <a:ext cx="8542004" cy="1244338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ADEPT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2045616"/>
            <a:ext cx="9206594" cy="3288383"/>
          </a:xfrm>
        </p:spPr>
        <p:txBody>
          <a:bodyPr>
            <a:noAutofit/>
          </a:bodyPr>
          <a:lstStyle/>
          <a:p>
            <a:pPr marL="1993265" marR="2234565" algn="ctr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mani Konduru </a:t>
            </a:r>
          </a:p>
          <a:p>
            <a:pPr marL="1993265" marR="2234565" algn="ctr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Benjamin Garber</a:t>
            </a:r>
            <a:r>
              <a:rPr lang="en-US" sz="2800" spc="-35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aniel) </a:t>
            </a:r>
          </a:p>
          <a:p>
            <a:pPr marL="1993265" marR="2234565" algn="ctr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dward</a:t>
            </a:r>
            <a:r>
              <a:rPr lang="en-US" sz="2800" spc="-2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Bull</a:t>
            </a:r>
          </a:p>
          <a:p>
            <a:pPr marL="1993265" marR="2234565" algn="ctr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aul David Utesch</a:t>
            </a:r>
          </a:p>
          <a:p>
            <a:pPr marL="1993265" marR="2234565" algn="ctr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eam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34145" y="4758960"/>
            <a:ext cx="9134321" cy="1527141"/>
          </a:xfrm>
          <a:prstGeom prst="rect">
            <a:avLst/>
          </a:prstGeom>
        </p:spPr>
        <p:txBody>
          <a:bodyPr vert="horz" lIns="91440" tIns="27432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Engineering- CSC 4350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2017</a:t>
            </a:r>
          </a:p>
          <a:p>
            <a:pPr algn="ctr"/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4/24/17</a:t>
            </a:r>
          </a:p>
          <a:p>
            <a:pPr algn="ctr"/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748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Listing and retrieving emails</a:t>
            </a:r>
          </a:p>
          <a:p>
            <a:r>
              <a:rPr lang="en-US" dirty="0">
                <a:solidFill>
                  <a:schemeClr val="tx1"/>
                </a:solidFill>
              </a:rPr>
              <a:t>Deleting and moving emails</a:t>
            </a:r>
          </a:p>
          <a:p>
            <a:r>
              <a:rPr lang="en-US" dirty="0">
                <a:solidFill>
                  <a:schemeClr val="tx1"/>
                </a:solidFill>
              </a:rPr>
              <a:t>Creating, deleting, and renaming folders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412" y="1118321"/>
            <a:ext cx="3057525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849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2944368" cy="435133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Used for sending and receiving emails</a:t>
            </a:r>
          </a:p>
          <a:p>
            <a:r>
              <a:rPr lang="en-US" dirty="0">
                <a:solidFill>
                  <a:schemeClr val="tx1"/>
                </a:solidFill>
              </a:rPr>
              <a:t>Often used by mail servers to communicate to other mail servers, not just clients.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192" y="1230111"/>
            <a:ext cx="305752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51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>
          <a:xfrm>
            <a:off x="1261872" y="262393"/>
            <a:ext cx="9692640" cy="1428929"/>
          </a:xfrm>
        </p:spPr>
        <p:txBody>
          <a:bodyPr/>
          <a:lstStyle/>
          <a:p>
            <a:r>
              <a:rPr lang="en-US" dirty="0"/>
              <a:t>Client Class Diagram</a:t>
            </a:r>
          </a:p>
        </p:txBody>
      </p:sp>
      <p:pic>
        <p:nvPicPr>
          <p:cNvPr id="6" name="Picture 6" descr="clientClassDiagram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6452" y="1828800"/>
            <a:ext cx="82059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863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Server Class Diagram</a:t>
            </a:r>
          </a:p>
        </p:txBody>
      </p:sp>
      <p:pic>
        <p:nvPicPr>
          <p:cNvPr id="4" name="Picture 4" descr="serverClassDiagram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55586" y="1828800"/>
            <a:ext cx="26076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05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Client Update</a:t>
            </a:r>
            <a:r>
              <a:rPr lang="en-US" dirty="0">
                <a:solidFill>
                  <a:srgbClr val="0F6FC6"/>
                </a:solidFill>
                <a:latin typeface="Arial"/>
                <a:cs typeface="Arial"/>
              </a:rPr>
              <a:t> </a:t>
            </a:r>
            <a:r>
              <a:rPr lang="en-US" dirty="0"/>
              <a:t>Diagram</a:t>
            </a:r>
          </a:p>
        </p:txBody>
      </p:sp>
      <p:pic>
        <p:nvPicPr>
          <p:cNvPr id="4" name="Picture 4" descr="ClientUpdat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8413" y="2137569"/>
            <a:ext cx="85820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806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</a:t>
            </a:r>
            <a:r>
              <a:rPr lang="en-US" dirty="0" err="1"/>
              <a:t>Serve</a:t>
            </a:r>
            <a:r>
              <a:rPr lang="en-US" dirty="0"/>
              <a:t> Update Diagram</a:t>
            </a:r>
          </a:p>
        </p:txBody>
      </p:sp>
      <p:pic>
        <p:nvPicPr>
          <p:cNvPr id="8" name="Picture 8" descr="ServerServeUpdate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20953" y="1828800"/>
            <a:ext cx="28769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694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Client Delete Email Diagram</a:t>
            </a:r>
          </a:p>
        </p:txBody>
      </p:sp>
      <p:pic>
        <p:nvPicPr>
          <p:cNvPr id="8" name="Picture 8" descr="ClientDeleteEmail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82725" y="2561431"/>
            <a:ext cx="81534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427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Server Delete Email Diagram</a:t>
            </a:r>
          </a:p>
        </p:txBody>
      </p:sp>
      <p:pic>
        <p:nvPicPr>
          <p:cNvPr id="12" name="Picture 12" descr="ServerDeleteEmail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44663" y="1947069"/>
            <a:ext cx="76295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266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Client Send Email Diagram</a:t>
            </a:r>
          </a:p>
        </p:txBody>
      </p:sp>
      <p:pic>
        <p:nvPicPr>
          <p:cNvPr id="4" name="Picture 4" descr="ClientSendEmail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82725" y="2561431"/>
            <a:ext cx="81534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62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Rationale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PostgreSQL vs SQLite</a:t>
            </a:r>
          </a:p>
          <a:p>
            <a:r>
              <a:rPr lang="en-US" dirty="0"/>
              <a:t>Concurrency</a:t>
            </a:r>
          </a:p>
          <a:p>
            <a:r>
              <a:rPr lang="en-US" dirty="0"/>
              <a:t>Ease of use</a:t>
            </a:r>
          </a:p>
          <a:p>
            <a:r>
              <a:rPr lang="en-US" dirty="0"/>
              <a:t>Speed</a:t>
            </a:r>
          </a:p>
        </p:txBody>
      </p:sp>
    </p:spTree>
    <p:extLst>
      <p:ext uri="{BB962C8B-B14F-4D97-AF65-F5344CB8AC3E}">
        <p14:creationId xmlns:p14="http://schemas.microsoft.com/office/powerpoint/2010/main" val="3440109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228" y="308113"/>
            <a:ext cx="9692640" cy="1428929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Roles- ADEPT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76" y="2110277"/>
            <a:ext cx="9482328" cy="365958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Amani Konduru: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Manager, Tester, Document handler and Database</a:t>
            </a:r>
          </a:p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Daniel Garber: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Developer </a:t>
            </a:r>
          </a:p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Edward Bull: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Developer and Tester</a:t>
            </a:r>
          </a:p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Paul Utesch: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 and Database </a:t>
            </a:r>
          </a:p>
          <a:p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519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3576828" cy="4351337"/>
          </a:xfrm>
        </p:spPr>
        <p:txBody>
          <a:bodyPr/>
          <a:lstStyle/>
          <a:p>
            <a:r>
              <a:rPr lang="en-US" dirty="0"/>
              <a:t>PostgreSQL</a:t>
            </a:r>
          </a:p>
          <a:p>
            <a:r>
              <a:rPr lang="en-US" dirty="0"/>
              <a:t>Supports up to 100 concurrent connections by default, even on a Digital Ocean droplet with only 250B of memory</a:t>
            </a:r>
          </a:p>
        </p:txBody>
      </p:sp>
      <p:pic>
        <p:nvPicPr>
          <p:cNvPr id="4" name="Picture 3" descr="C:\Users\akonduru2\AppData\Local\Microsoft\Windows\INetCacheContent.Word\Postgres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1823243"/>
            <a:ext cx="6115812" cy="33202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0033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3195828" cy="4351337"/>
          </a:xfrm>
        </p:spPr>
        <p:txBody>
          <a:bodyPr/>
          <a:lstStyle/>
          <a:p>
            <a:r>
              <a:rPr lang="en-US" dirty="0"/>
              <a:t>SQLite</a:t>
            </a:r>
          </a:p>
          <a:p>
            <a:r>
              <a:rPr lang="en-US" dirty="0"/>
              <a:t>Speed</a:t>
            </a:r>
          </a:p>
          <a:p>
            <a:r>
              <a:rPr lang="en-US" dirty="0"/>
              <a:t>Ease of use</a:t>
            </a:r>
          </a:p>
          <a:p>
            <a:r>
              <a:rPr lang="en-US" dirty="0"/>
              <a:t>No need for concurrency</a:t>
            </a:r>
          </a:p>
        </p:txBody>
      </p:sp>
      <p:pic>
        <p:nvPicPr>
          <p:cNvPr id="4" name="Picture 3" descr="C:\Users\akonduru2\Desktop\SE\db\sqlit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762" y="2078037"/>
            <a:ext cx="5057775" cy="3197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3340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Screen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100" y="4950631"/>
            <a:ext cx="2812024" cy="1371719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100" y="1479891"/>
            <a:ext cx="4929416" cy="33900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7" y="1325562"/>
            <a:ext cx="4311950" cy="29721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7" y="4644919"/>
            <a:ext cx="3551228" cy="18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083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Inbox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5" y="976857"/>
            <a:ext cx="4456678" cy="36005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709" y="150331"/>
            <a:ext cx="6256562" cy="42904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585" y="4440763"/>
            <a:ext cx="7493618" cy="219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767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Email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577" y="448889"/>
            <a:ext cx="3465759" cy="19297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895" y="2565183"/>
            <a:ext cx="5996145" cy="39003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86" y="1481699"/>
            <a:ext cx="4074092" cy="349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448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107" y="1923081"/>
            <a:ext cx="6921896" cy="380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5452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551" y="610351"/>
            <a:ext cx="9692640" cy="1428929"/>
          </a:xfrm>
        </p:spPr>
        <p:txBody>
          <a:bodyPr/>
          <a:lstStyle/>
          <a:p>
            <a:r>
              <a:rPr lang="en-US" dirty="0"/>
              <a:t>Metrics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171" y="2506128"/>
            <a:ext cx="89154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4522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1748" y="2034632"/>
            <a:ext cx="7486203" cy="2584502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Demonstration</a:t>
            </a:r>
            <a:br>
              <a:rPr lang="en-US" sz="7200" dirty="0"/>
            </a:b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3631764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23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1686" y="2809187"/>
            <a:ext cx="6892313" cy="2115529"/>
          </a:xfrm>
        </p:spPr>
        <p:txBody>
          <a:bodyPr>
            <a:normAutofit/>
          </a:bodyPr>
          <a:lstStyle/>
          <a:p>
            <a:pPr algn="ctr"/>
            <a:r>
              <a:rPr lang="en-US" sz="7000" dirty="0"/>
              <a:t>Questions?</a:t>
            </a:r>
            <a:br>
              <a:rPr lang="en-US" sz="7000" dirty="0"/>
            </a:br>
            <a:endParaRPr lang="en-US" sz="7000" dirty="0"/>
          </a:p>
        </p:txBody>
      </p:sp>
    </p:spTree>
    <p:extLst>
      <p:ext uri="{BB962C8B-B14F-4D97-AF65-F5344CB8AC3E}">
        <p14:creationId xmlns:p14="http://schemas.microsoft.com/office/powerpoint/2010/main" val="1384971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461913"/>
            <a:ext cx="9692640" cy="1229409"/>
          </a:xfrm>
        </p:spPr>
        <p:txBody>
          <a:bodyPr>
            <a:normAutofit/>
          </a:bodyPr>
          <a:lstStyle/>
          <a:p>
            <a:r>
              <a:rPr lang="en-US" sz="4800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Secured email system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/ Server pair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Communicates over secure TLS connections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Encrypts local storage</a:t>
            </a: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56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and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929384"/>
            <a:ext cx="8595360" cy="4351337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Programing Language: </a:t>
            </a:r>
            <a:r>
              <a:rPr lang="en-US" sz="2800" dirty="0">
                <a:solidFill>
                  <a:schemeClr val="tx1"/>
                </a:solidFill>
              </a:rPr>
              <a:t>JAVA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GUI: </a:t>
            </a:r>
            <a:r>
              <a:rPr lang="en-US" sz="2800" dirty="0">
                <a:solidFill>
                  <a:schemeClr val="tx1"/>
                </a:solidFill>
              </a:rPr>
              <a:t>JavaFX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Database: </a:t>
            </a:r>
            <a:r>
              <a:rPr lang="en-US" sz="2800" dirty="0">
                <a:solidFill>
                  <a:schemeClr val="tx1"/>
                </a:solidFill>
              </a:rPr>
              <a:t>SQLite and PostgreSQL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Repository: </a:t>
            </a:r>
            <a:r>
              <a:rPr lang="en-US" sz="2800" dirty="0">
                <a:solidFill>
                  <a:schemeClr val="tx1"/>
                </a:solidFill>
              </a:rPr>
              <a:t>GitHub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IDE: </a:t>
            </a:r>
            <a:r>
              <a:rPr lang="en-US" sz="2800" dirty="0">
                <a:solidFill>
                  <a:schemeClr val="tx1"/>
                </a:solidFill>
              </a:rPr>
              <a:t>Eclipse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Agile Management System: </a:t>
            </a:r>
            <a:r>
              <a:rPr lang="en-US" sz="2800" dirty="0">
                <a:solidFill>
                  <a:schemeClr val="tx1"/>
                </a:solidFill>
              </a:rPr>
              <a:t>VersionOne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Cloud: </a:t>
            </a:r>
            <a:r>
              <a:rPr lang="en-US" sz="2800" dirty="0">
                <a:solidFill>
                  <a:schemeClr val="tx1"/>
                </a:solidFill>
              </a:rPr>
              <a:t>Digital Ocean </a:t>
            </a:r>
            <a:r>
              <a:rPr lang="en-US" sz="2800">
                <a:solidFill>
                  <a:schemeClr val="tx1"/>
                </a:solidFill>
              </a:rPr>
              <a:t>(Droplet)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076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VersionOne</a:t>
            </a:r>
            <a:r>
              <a:rPr lang="en-US" dirty="0"/>
              <a:t> to manage a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VersionOne</a:t>
            </a:r>
            <a:r>
              <a:rPr lang="en-US" dirty="0"/>
              <a:t> is an Agile product management tool</a:t>
            </a:r>
          </a:p>
          <a:p>
            <a:r>
              <a:rPr lang="en-US" dirty="0"/>
              <a:t>The product development cycle is broken into Stories</a:t>
            </a:r>
          </a:p>
          <a:p>
            <a:r>
              <a:rPr lang="en-US" dirty="0"/>
              <a:t>Each Story has a number of Tasks</a:t>
            </a:r>
          </a:p>
          <a:p>
            <a:r>
              <a:rPr lang="en-US" dirty="0"/>
              <a:t>Over discrete sets of time (Sprints) users sign up for and complete Tasks</a:t>
            </a:r>
          </a:p>
          <a:p>
            <a:r>
              <a:rPr lang="en-US" dirty="0"/>
              <a:t>When all of a Story’s Tasks are complete, the Story is marked as complete</a:t>
            </a:r>
          </a:p>
          <a:p>
            <a:r>
              <a:rPr lang="en-US" dirty="0"/>
              <a:t>When all of a Products Stories are complete, the current iteration of the Product is released</a:t>
            </a:r>
          </a:p>
        </p:txBody>
      </p:sp>
    </p:spTree>
    <p:extLst>
      <p:ext uri="{BB962C8B-B14F-4D97-AF65-F5344CB8AC3E}">
        <p14:creationId xmlns:p14="http://schemas.microsoft.com/office/powerpoint/2010/main" val="3219303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encryption?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Pig Latin but harder</a:t>
            </a:r>
          </a:p>
          <a:p>
            <a:r>
              <a:rPr lang="en-US" dirty="0">
                <a:solidFill>
                  <a:schemeClr val="tx1"/>
                </a:solidFill>
              </a:rPr>
              <a:t>Has a key</a:t>
            </a:r>
          </a:p>
          <a:p>
            <a:r>
              <a:rPr lang="en-US" dirty="0">
                <a:solidFill>
                  <a:schemeClr val="tx1"/>
                </a:solidFill>
              </a:rPr>
              <a:t>Can be symmetric (one key) or asymmetric (public/private key pair)</a:t>
            </a:r>
          </a:p>
          <a:p>
            <a:r>
              <a:rPr lang="en-US" dirty="0">
                <a:solidFill>
                  <a:schemeClr val="tx1"/>
                </a:solidFill>
              </a:rPr>
              <a:t>Can be used to verify identify using an asymmetric handshake</a:t>
            </a:r>
          </a:p>
          <a:p>
            <a:r>
              <a:rPr lang="en-US" dirty="0">
                <a:solidFill>
                  <a:schemeClr val="tx1"/>
                </a:solidFill>
              </a:rPr>
              <a:t>TLS, AES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909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hashing?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One way transformation (if the algorithm is modern and secure)</a:t>
            </a:r>
          </a:p>
          <a:p>
            <a:r>
              <a:rPr lang="en-US" dirty="0">
                <a:solidFill>
                  <a:schemeClr val="tx1"/>
                </a:solidFill>
              </a:rPr>
              <a:t>Few collisions</a:t>
            </a:r>
          </a:p>
          <a:p>
            <a:r>
              <a:rPr lang="en-US" dirty="0">
                <a:solidFill>
                  <a:schemeClr val="tx1"/>
                </a:solidFill>
              </a:rPr>
              <a:t>SHA-256 (SHA2)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112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relational database?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Stores data</a:t>
            </a:r>
          </a:p>
          <a:p>
            <a:r>
              <a:rPr lang="en-US" dirty="0">
                <a:solidFill>
                  <a:schemeClr val="tx1"/>
                </a:solidFill>
              </a:rPr>
              <a:t>Structures data based on relations between discrete atomic values</a:t>
            </a:r>
          </a:p>
          <a:p>
            <a:r>
              <a:rPr lang="en-US" dirty="0">
                <a:solidFill>
                  <a:schemeClr val="tx1"/>
                </a:solidFill>
              </a:rPr>
              <a:t>Allows for constraints and the modeling of relationships</a:t>
            </a:r>
          </a:p>
          <a:p>
            <a:r>
              <a:rPr lang="en-US" dirty="0">
                <a:solidFill>
                  <a:schemeClr val="tx1"/>
                </a:solidFill>
              </a:rPr>
              <a:t>PostgreSQL, SQLite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870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Internet protocol?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Standardized set of requests and responses</a:t>
            </a:r>
          </a:p>
          <a:p>
            <a:r>
              <a:rPr lang="en-US" dirty="0">
                <a:solidFill>
                  <a:schemeClr val="tx1"/>
                </a:solidFill>
              </a:rPr>
              <a:t>Allows for interoperability between implementations</a:t>
            </a:r>
          </a:p>
          <a:p>
            <a:r>
              <a:rPr lang="en-US" dirty="0">
                <a:solidFill>
                  <a:schemeClr val="tx1"/>
                </a:solidFill>
              </a:rPr>
              <a:t>RFC documents to the Internet Engineering Task Force (IETF) and the Internet Society (ISOC)</a:t>
            </a:r>
          </a:p>
          <a:p>
            <a:r>
              <a:rPr lang="en-US" dirty="0">
                <a:solidFill>
                  <a:schemeClr val="tx1"/>
                </a:solidFill>
              </a:rPr>
              <a:t>IMAP – RFC 3501 and others (ex RFC 6851 for UID MOVE)</a:t>
            </a:r>
          </a:p>
          <a:p>
            <a:r>
              <a:rPr lang="en-US" dirty="0">
                <a:solidFill>
                  <a:schemeClr val="tx1"/>
                </a:solidFill>
              </a:rPr>
              <a:t>SMTP – RFC 5320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79913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Custom 1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1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</TotalTime>
  <Words>441</Words>
  <Application>Microsoft Office PowerPoint</Application>
  <PresentationFormat>Widescreen</PresentationFormat>
  <Paragraphs>96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Times New Roman</vt:lpstr>
      <vt:lpstr>Wingdings 2</vt:lpstr>
      <vt:lpstr>View</vt:lpstr>
      <vt:lpstr>   ADEPT </vt:lpstr>
      <vt:lpstr>Roles- ADEPT </vt:lpstr>
      <vt:lpstr>Overview</vt:lpstr>
      <vt:lpstr>Packages and tools</vt:lpstr>
      <vt:lpstr>Using VersionOne to manage a team</vt:lpstr>
      <vt:lpstr>What is encryption? </vt:lpstr>
      <vt:lpstr>What is hashing? </vt:lpstr>
      <vt:lpstr>What is a relational database? </vt:lpstr>
      <vt:lpstr>What is a Internet protocol? </vt:lpstr>
      <vt:lpstr>IMAP</vt:lpstr>
      <vt:lpstr>SMTP</vt:lpstr>
      <vt:lpstr>Client Class Diagram</vt:lpstr>
      <vt:lpstr>Server Class Diagram</vt:lpstr>
      <vt:lpstr>Client Update Diagram</vt:lpstr>
      <vt:lpstr>Server Serve Update Diagram</vt:lpstr>
      <vt:lpstr>Client Delete Email Diagram</vt:lpstr>
      <vt:lpstr>Server Delete Email Diagram</vt:lpstr>
      <vt:lpstr>Client Send Email Diagram</vt:lpstr>
      <vt:lpstr>Database Rationale</vt:lpstr>
      <vt:lpstr>Database Implementation</vt:lpstr>
      <vt:lpstr>Client Database</vt:lpstr>
      <vt:lpstr>Login Screen </vt:lpstr>
      <vt:lpstr>Inbox </vt:lpstr>
      <vt:lpstr>New Email </vt:lpstr>
      <vt:lpstr>Metrics</vt:lpstr>
      <vt:lpstr>Metrics</vt:lpstr>
      <vt:lpstr>Demonstration </vt:lpstr>
      <vt:lpstr>Summary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ADEPT</dc:title>
  <dc:creator>Amani Sree Konduru</dc:creator>
  <cp:lastModifiedBy>Ed Bull</cp:lastModifiedBy>
  <cp:revision>32</cp:revision>
  <dcterms:created xsi:type="dcterms:W3CDTF">2017-04-17T03:15:46Z</dcterms:created>
  <dcterms:modified xsi:type="dcterms:W3CDTF">2017-04-24T20:10:49Z</dcterms:modified>
</cp:coreProperties>
</file>