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68" r:id="rId3"/>
    <p:sldId id="269" r:id="rId4"/>
    <p:sldId id="284" r:id="rId5"/>
    <p:sldId id="295" r:id="rId6"/>
    <p:sldId id="285" r:id="rId7"/>
    <p:sldId id="273" r:id="rId8"/>
    <p:sldId id="294" r:id="rId9"/>
    <p:sldId id="286" r:id="rId10"/>
    <p:sldId id="270" r:id="rId11"/>
    <p:sldId id="296" r:id="rId12"/>
    <p:sldId id="288" r:id="rId13"/>
    <p:sldId id="292" r:id="rId14"/>
    <p:sldId id="266" r:id="rId15"/>
    <p:sldId id="264" r:id="rId16"/>
    <p:sldId id="280" r:id="rId17"/>
    <p:sldId id="283" r:id="rId18"/>
    <p:sldId id="282" r:id="rId19"/>
    <p:sldId id="293" r:id="rId20"/>
    <p:sldId id="26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0" autoAdjust="0"/>
    <p:restoredTop sz="94660"/>
  </p:normalViewPr>
  <p:slideViewPr>
    <p:cSldViewPr snapToGrid="0">
      <p:cViewPr varScale="1">
        <p:scale>
          <a:sx n="68" d="100"/>
          <a:sy n="68" d="100"/>
        </p:scale>
        <p:origin x="73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11/27/2020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11/27/2020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11/27/2020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11/27/2020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11/27/2020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11/27/2020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11/27/2020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11/27/2020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11/27/2020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11/27/2020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11/27/2020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11/27/2020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insideairbnb.com/get-the-data.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dirty="0" err="1"/>
              <a:t>AirBnB</a:t>
            </a:r>
            <a:r>
              <a:rPr lang="en-US" dirty="0"/>
              <a:t> Listings</a:t>
            </a: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8"/>
            <a:ext cx="6269347" cy="1546155"/>
          </a:xfrm>
        </p:spPr>
        <p:txBody>
          <a:bodyPr>
            <a:normAutofit fontScale="92500" lnSpcReduction="10000"/>
          </a:bodyPr>
          <a:lstStyle/>
          <a:p>
            <a:r>
              <a:rPr lang="en-US" dirty="0">
                <a:solidFill>
                  <a:schemeClr val="tx1">
                    <a:lumMod val="85000"/>
                    <a:lumOff val="15000"/>
                  </a:schemeClr>
                </a:solidFill>
              </a:rPr>
              <a:t>Irene “</a:t>
            </a:r>
            <a:r>
              <a:rPr lang="en-US" dirty="0" err="1">
                <a:solidFill>
                  <a:schemeClr val="tx1">
                    <a:lumMod val="85000"/>
                    <a:lumOff val="15000"/>
                  </a:schemeClr>
                </a:solidFill>
              </a:rPr>
              <a:t>Nhi</a:t>
            </a:r>
            <a:r>
              <a:rPr lang="en-US" dirty="0">
                <a:solidFill>
                  <a:schemeClr val="tx1">
                    <a:lumMod val="85000"/>
                    <a:lumOff val="15000"/>
                  </a:schemeClr>
                </a:solidFill>
              </a:rPr>
              <a:t>” Ong</a:t>
            </a:r>
          </a:p>
          <a:p>
            <a:r>
              <a:rPr lang="en-US" sz="2400" dirty="0">
                <a:solidFill>
                  <a:schemeClr val="tx1">
                    <a:lumMod val="85000"/>
                    <a:lumOff val="15000"/>
                  </a:schemeClr>
                </a:solidFill>
              </a:rPr>
              <a:t>BINH Le</a:t>
            </a:r>
          </a:p>
          <a:p>
            <a:r>
              <a:rPr lang="en-US" dirty="0">
                <a:solidFill>
                  <a:schemeClr val="tx1">
                    <a:lumMod val="85000"/>
                    <a:lumOff val="15000"/>
                  </a:schemeClr>
                </a:solidFill>
              </a:rPr>
              <a:t>JACOB Nguyen</a:t>
            </a:r>
            <a:endParaRPr lang="en-US" sz="2400" dirty="0">
              <a:solidFill>
                <a:schemeClr val="tx1">
                  <a:lumMod val="85000"/>
                  <a:lumOff val="15000"/>
                </a:schemeClr>
              </a:solidFill>
            </a:endParaRPr>
          </a:p>
          <a:p>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CAC78-07A8-46A7-AABD-5EB898A5CA94}"/>
              </a:ext>
            </a:extLst>
          </p:cNvPr>
          <p:cNvSpPr>
            <a:spLocks noGrp="1"/>
          </p:cNvSpPr>
          <p:nvPr>
            <p:ph type="title"/>
          </p:nvPr>
        </p:nvSpPr>
        <p:spPr/>
        <p:txBody>
          <a:bodyPr/>
          <a:lstStyle/>
          <a:p>
            <a:r>
              <a:rPr lang="en-US" dirty="0"/>
              <a:t>Ordinary Least Squares (OLS)</a:t>
            </a:r>
          </a:p>
        </p:txBody>
      </p:sp>
      <p:sp>
        <p:nvSpPr>
          <p:cNvPr id="3" name="Content Placeholder 2">
            <a:extLst>
              <a:ext uri="{FF2B5EF4-FFF2-40B4-BE49-F238E27FC236}">
                <a16:creationId xmlns:a16="http://schemas.microsoft.com/office/drawing/2014/main" id="{DB671BEC-0037-476D-9946-F170314DDBB7}"/>
              </a:ext>
            </a:extLst>
          </p:cNvPr>
          <p:cNvSpPr>
            <a:spLocks noGrp="1"/>
          </p:cNvSpPr>
          <p:nvPr>
            <p:ph idx="1"/>
          </p:nvPr>
        </p:nvSpPr>
        <p:spPr/>
        <p:txBody>
          <a:bodyPr>
            <a:normAutofit/>
          </a:bodyPr>
          <a:lstStyle/>
          <a:p>
            <a:r>
              <a:rPr lang="en-US" sz="2000" dirty="0"/>
              <a:t>In 2019 and 2020 datasets, '</a:t>
            </a:r>
            <a:r>
              <a:rPr lang="en-US" sz="2000" dirty="0" err="1"/>
              <a:t>review_per_month</a:t>
            </a:r>
            <a:r>
              <a:rPr lang="en-US" sz="2000" dirty="0"/>
              <a:t>', '</a:t>
            </a:r>
            <a:r>
              <a:rPr lang="en-US" sz="2000" dirty="0" err="1"/>
              <a:t>number_of_reviews</a:t>
            </a:r>
            <a:r>
              <a:rPr lang="en-US" sz="2000" dirty="0"/>
              <a:t>', '</a:t>
            </a:r>
            <a:r>
              <a:rPr lang="en-US" sz="2000" dirty="0" err="1"/>
              <a:t>calculated_host_listings_count</a:t>
            </a:r>
            <a:r>
              <a:rPr lang="en-US" sz="2000" dirty="0"/>
              <a:t>', '</a:t>
            </a:r>
            <a:r>
              <a:rPr lang="en-US" sz="2000" dirty="0" err="1"/>
              <a:t>minimum_nights</a:t>
            </a:r>
            <a:r>
              <a:rPr lang="en-US" sz="2000" dirty="0"/>
              <a:t>' and '</a:t>
            </a:r>
            <a:r>
              <a:rPr lang="en-US" sz="2000" dirty="0" err="1"/>
              <a:t>room_type</a:t>
            </a:r>
            <a:r>
              <a:rPr lang="en-US" sz="2000" dirty="0"/>
              <a:t>' attributes are correlated with 'price', so we choose those 5 attributes as independent variables for the model and 'price' is the dependent variable.</a:t>
            </a:r>
          </a:p>
        </p:txBody>
      </p:sp>
    </p:spTree>
    <p:extLst>
      <p:ext uri="{BB962C8B-B14F-4D97-AF65-F5344CB8AC3E}">
        <p14:creationId xmlns:p14="http://schemas.microsoft.com/office/powerpoint/2010/main" val="452534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E0196-62C9-4A66-85C4-303DDE12AB46}"/>
              </a:ext>
            </a:extLst>
          </p:cNvPr>
          <p:cNvSpPr>
            <a:spLocks noGrp="1"/>
          </p:cNvSpPr>
          <p:nvPr>
            <p:ph type="title"/>
          </p:nvPr>
        </p:nvSpPr>
        <p:spPr>
          <a:xfrm>
            <a:off x="1097280" y="286603"/>
            <a:ext cx="10058400" cy="1450757"/>
          </a:xfrm>
        </p:spPr>
        <p:txBody>
          <a:bodyPr anchor="b">
            <a:normAutofit/>
          </a:bodyPr>
          <a:lstStyle/>
          <a:p>
            <a:r>
              <a:rPr lang="en-US" dirty="0"/>
              <a:t>OLS for listings 2019</a:t>
            </a:r>
          </a:p>
        </p:txBody>
      </p:sp>
      <p:sp>
        <p:nvSpPr>
          <p:cNvPr id="10" name="Content Placeholder 3">
            <a:extLst>
              <a:ext uri="{FF2B5EF4-FFF2-40B4-BE49-F238E27FC236}">
                <a16:creationId xmlns:a16="http://schemas.microsoft.com/office/drawing/2014/main" id="{72F5E452-B6AC-4228-B6D9-F3015667392A}"/>
              </a:ext>
            </a:extLst>
          </p:cNvPr>
          <p:cNvSpPr>
            <a:spLocks noGrp="1"/>
          </p:cNvSpPr>
          <p:nvPr>
            <p:ph sz="half" idx="2"/>
          </p:nvPr>
        </p:nvSpPr>
        <p:spPr>
          <a:xfrm>
            <a:off x="5992837" y="2120900"/>
            <a:ext cx="5575049" cy="3748194"/>
          </a:xfrm>
        </p:spPr>
        <p:txBody>
          <a:bodyPr>
            <a:noAutofit/>
          </a:bodyPr>
          <a:lstStyle/>
          <a:p>
            <a:r>
              <a:rPr lang="en-US" sz="2000" dirty="0"/>
              <a:t>- X2019[0] which is the coefficient of '</a:t>
            </a:r>
            <a:r>
              <a:rPr lang="en-US" sz="2000" dirty="0" err="1"/>
              <a:t>reviews_per_month</a:t>
            </a:r>
            <a:r>
              <a:rPr lang="en-US" sz="2000" dirty="0"/>
              <a:t>' attribute has p-value = 0.224 which is higher than 0.05, so we cannot reject the null hypothesis of this coefficient which means the true value of this coefficient can be 0.</a:t>
            </a:r>
          </a:p>
          <a:p>
            <a:r>
              <a:rPr lang="en-US" sz="2000" dirty="0"/>
              <a:t>- Model: </a:t>
            </a:r>
          </a:p>
          <a:p>
            <a:r>
              <a:rPr lang="en-US" sz="2000" dirty="0">
                <a:solidFill>
                  <a:schemeClr val="tx1"/>
                </a:solidFill>
              </a:rPr>
              <a:t>price = 128.5234 + 0.8629*</a:t>
            </a:r>
            <a:r>
              <a:rPr lang="en-US" sz="2000" dirty="0" err="1">
                <a:solidFill>
                  <a:schemeClr val="tx1"/>
                </a:solidFill>
              </a:rPr>
              <a:t>reviews_per_month</a:t>
            </a:r>
            <a:r>
              <a:rPr lang="en-US" sz="2000" dirty="0">
                <a:solidFill>
                  <a:schemeClr val="tx1"/>
                </a:solidFill>
              </a:rPr>
              <a:t> - 0.5879*</a:t>
            </a:r>
            <a:r>
              <a:rPr lang="en-US" sz="2000" dirty="0" err="1">
                <a:solidFill>
                  <a:schemeClr val="tx1"/>
                </a:solidFill>
              </a:rPr>
              <a:t>number_of_review</a:t>
            </a:r>
            <a:r>
              <a:rPr lang="en-US" sz="2000" dirty="0">
                <a:solidFill>
                  <a:schemeClr val="tx1"/>
                </a:solidFill>
              </a:rPr>
              <a:t> -0.1378*</a:t>
            </a:r>
            <a:r>
              <a:rPr lang="en-US" sz="2000" dirty="0" err="1">
                <a:solidFill>
                  <a:schemeClr val="tx1"/>
                </a:solidFill>
              </a:rPr>
              <a:t>calculated_host_listings_count</a:t>
            </a:r>
            <a:r>
              <a:rPr lang="en-US" sz="2000" dirty="0">
                <a:solidFill>
                  <a:schemeClr val="tx1"/>
                </a:solidFill>
              </a:rPr>
              <a:t> -42.7610*</a:t>
            </a:r>
            <a:r>
              <a:rPr lang="en-US" sz="2000" dirty="0" err="1">
                <a:solidFill>
                  <a:schemeClr val="tx1"/>
                </a:solidFill>
              </a:rPr>
              <a:t>room_type</a:t>
            </a:r>
            <a:r>
              <a:rPr lang="en-US" sz="2000" dirty="0">
                <a:solidFill>
                  <a:schemeClr val="tx1"/>
                </a:solidFill>
              </a:rPr>
              <a:t> - 0.0720*</a:t>
            </a:r>
            <a:r>
              <a:rPr lang="en-US" sz="2000" dirty="0" err="1">
                <a:solidFill>
                  <a:schemeClr val="tx1"/>
                </a:solidFill>
              </a:rPr>
              <a:t>minimum_nights</a:t>
            </a:r>
            <a:r>
              <a:rPr lang="en-US" sz="2000" dirty="0">
                <a:solidFill>
                  <a:schemeClr val="tx1"/>
                </a:solidFill>
              </a:rPr>
              <a:t>.</a:t>
            </a:r>
          </a:p>
        </p:txBody>
      </p:sp>
      <p:pic>
        <p:nvPicPr>
          <p:cNvPr id="9" name="Content Placeholder 6" descr="Table&#10;&#10;Description automatically generated">
            <a:extLst>
              <a:ext uri="{FF2B5EF4-FFF2-40B4-BE49-F238E27FC236}">
                <a16:creationId xmlns:a16="http://schemas.microsoft.com/office/drawing/2014/main" id="{E084D1C5-1A78-43B1-94F6-2D0340EF8A6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60716" y="2120900"/>
            <a:ext cx="4312756" cy="3748088"/>
          </a:xfrm>
        </p:spPr>
      </p:pic>
    </p:spTree>
    <p:extLst>
      <p:ext uri="{BB962C8B-B14F-4D97-AF65-F5344CB8AC3E}">
        <p14:creationId xmlns:p14="http://schemas.microsoft.com/office/powerpoint/2010/main" val="1830204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E0196-62C9-4A66-85C4-303DDE12AB46}"/>
              </a:ext>
            </a:extLst>
          </p:cNvPr>
          <p:cNvSpPr>
            <a:spLocks noGrp="1"/>
          </p:cNvSpPr>
          <p:nvPr>
            <p:ph type="title"/>
          </p:nvPr>
        </p:nvSpPr>
        <p:spPr>
          <a:xfrm>
            <a:off x="1097280" y="286603"/>
            <a:ext cx="10058400" cy="1450757"/>
          </a:xfrm>
        </p:spPr>
        <p:txBody>
          <a:bodyPr anchor="b">
            <a:normAutofit/>
          </a:bodyPr>
          <a:lstStyle/>
          <a:p>
            <a:r>
              <a:rPr lang="en-US" dirty="0"/>
              <a:t>OLS for listings 2020</a:t>
            </a:r>
          </a:p>
        </p:txBody>
      </p:sp>
      <p:pic>
        <p:nvPicPr>
          <p:cNvPr id="5" name="Content Placeholder 4" descr="Table&#10;&#10;Description automatically generated">
            <a:extLst>
              <a:ext uri="{FF2B5EF4-FFF2-40B4-BE49-F238E27FC236}">
                <a16:creationId xmlns:a16="http://schemas.microsoft.com/office/drawing/2014/main" id="{5CB47817-63F3-4C95-93CC-6A247CB68EF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72720" y="2120900"/>
            <a:ext cx="4488855" cy="3748194"/>
          </a:xfrm>
          <a:noFill/>
        </p:spPr>
      </p:pic>
      <p:sp>
        <p:nvSpPr>
          <p:cNvPr id="10" name="Content Placeholder 3">
            <a:extLst>
              <a:ext uri="{FF2B5EF4-FFF2-40B4-BE49-F238E27FC236}">
                <a16:creationId xmlns:a16="http://schemas.microsoft.com/office/drawing/2014/main" id="{72F5E452-B6AC-4228-B6D9-F3015667392A}"/>
              </a:ext>
            </a:extLst>
          </p:cNvPr>
          <p:cNvSpPr>
            <a:spLocks noGrp="1"/>
          </p:cNvSpPr>
          <p:nvPr>
            <p:ph sz="half" idx="2"/>
          </p:nvPr>
        </p:nvSpPr>
        <p:spPr>
          <a:xfrm>
            <a:off x="5992837" y="2120900"/>
            <a:ext cx="5575049" cy="3748194"/>
          </a:xfrm>
        </p:spPr>
        <p:txBody>
          <a:bodyPr>
            <a:noAutofit/>
          </a:bodyPr>
          <a:lstStyle/>
          <a:p>
            <a:r>
              <a:rPr lang="en-US" sz="2000" dirty="0"/>
              <a:t>- X2020[0] which is the coefficient of '</a:t>
            </a:r>
            <a:r>
              <a:rPr lang="en-US" sz="2000" dirty="0" err="1"/>
              <a:t>reviews_per_month</a:t>
            </a:r>
            <a:r>
              <a:rPr lang="en-US" sz="2000" dirty="0"/>
              <a:t>' attribute has p-value = 0.393 which is higher than 0.05, so we cannot reject the null hypothesis of this coefficient which means the true value of this coefficient can be 0.</a:t>
            </a:r>
          </a:p>
          <a:p>
            <a:r>
              <a:rPr lang="en-US" sz="2000" dirty="0"/>
              <a:t>- Model: </a:t>
            </a:r>
          </a:p>
          <a:p>
            <a:r>
              <a:rPr lang="en-US" sz="2000" dirty="0"/>
              <a:t>price = 125.0331 + 0.7544*</a:t>
            </a:r>
            <a:r>
              <a:rPr lang="en-US" sz="2000" dirty="0" err="1"/>
              <a:t>reviews_per_month</a:t>
            </a:r>
            <a:r>
              <a:rPr lang="en-US" sz="2000" dirty="0"/>
              <a:t> - 0.4534*</a:t>
            </a:r>
            <a:r>
              <a:rPr lang="en-US" sz="2000" dirty="0" err="1"/>
              <a:t>number_of_review</a:t>
            </a:r>
            <a:r>
              <a:rPr lang="en-US" sz="2000" dirty="0"/>
              <a:t> + 0.2122*</a:t>
            </a:r>
            <a:r>
              <a:rPr lang="en-US" sz="2000" dirty="0" err="1"/>
              <a:t>calculated_host_listings_count</a:t>
            </a:r>
            <a:r>
              <a:rPr lang="en-US" sz="2000" dirty="0"/>
              <a:t> -21.4978*</a:t>
            </a:r>
            <a:r>
              <a:rPr lang="en-US" sz="2000" dirty="0" err="1"/>
              <a:t>room_type</a:t>
            </a:r>
            <a:r>
              <a:rPr lang="en-US" sz="2000" dirty="0"/>
              <a:t> - 0.2989*</a:t>
            </a:r>
            <a:r>
              <a:rPr lang="en-US" sz="2000" dirty="0" err="1"/>
              <a:t>minimum_nights</a:t>
            </a:r>
            <a:r>
              <a:rPr lang="en-US" sz="2000" dirty="0"/>
              <a:t>.</a:t>
            </a:r>
          </a:p>
          <a:p>
            <a:endParaRPr lang="en-US" sz="2000" dirty="0"/>
          </a:p>
        </p:txBody>
      </p:sp>
    </p:spTree>
    <p:extLst>
      <p:ext uri="{BB962C8B-B14F-4D97-AF65-F5344CB8AC3E}">
        <p14:creationId xmlns:p14="http://schemas.microsoft.com/office/powerpoint/2010/main" val="2550199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71CF1-017E-4941-B765-BFEED335C221}"/>
              </a:ext>
            </a:extLst>
          </p:cNvPr>
          <p:cNvSpPr>
            <a:spLocks noGrp="1"/>
          </p:cNvSpPr>
          <p:nvPr>
            <p:ph type="title"/>
          </p:nvPr>
        </p:nvSpPr>
        <p:spPr>
          <a:xfrm>
            <a:off x="1097280" y="125239"/>
            <a:ext cx="10058400" cy="1605087"/>
          </a:xfrm>
        </p:spPr>
        <p:txBody>
          <a:bodyPr/>
          <a:lstStyle/>
          <a:p>
            <a:r>
              <a:rPr lang="en-US" dirty="0"/>
              <a:t>Compare 2 models</a:t>
            </a:r>
          </a:p>
        </p:txBody>
      </p:sp>
      <p:sp>
        <p:nvSpPr>
          <p:cNvPr id="3" name="Content Placeholder 2">
            <a:extLst>
              <a:ext uri="{FF2B5EF4-FFF2-40B4-BE49-F238E27FC236}">
                <a16:creationId xmlns:a16="http://schemas.microsoft.com/office/drawing/2014/main" id="{6B6BAC8C-36BA-4C48-BF55-27772C36513F}"/>
              </a:ext>
            </a:extLst>
          </p:cNvPr>
          <p:cNvSpPr>
            <a:spLocks noGrp="1"/>
          </p:cNvSpPr>
          <p:nvPr>
            <p:ph idx="1"/>
          </p:nvPr>
        </p:nvSpPr>
        <p:spPr>
          <a:xfrm>
            <a:off x="1097280" y="2011680"/>
            <a:ext cx="10058400" cy="4062122"/>
          </a:xfrm>
        </p:spPr>
        <p:txBody>
          <a:bodyPr>
            <a:normAutofit fontScale="25000" lnSpcReduction="20000"/>
          </a:bodyPr>
          <a:lstStyle/>
          <a:p>
            <a:pPr>
              <a:buFont typeface="Wingdings" panose="05000000000000000000" pitchFamily="2" charset="2"/>
              <a:buChar char="Ø"/>
            </a:pPr>
            <a:r>
              <a:rPr lang="en-US" sz="8000" dirty="0"/>
              <a:t> </a:t>
            </a:r>
            <a:r>
              <a:rPr lang="en-US" sz="7200" dirty="0">
                <a:solidFill>
                  <a:schemeClr val="tx1"/>
                </a:solidFill>
              </a:rPr>
              <a:t>The price of 2019 starts at 128.52 USD and the price of 2020 starts at 125.03 USD.</a:t>
            </a:r>
          </a:p>
          <a:p>
            <a:pPr>
              <a:buFont typeface="Wingdings" panose="05000000000000000000" pitchFamily="2" charset="2"/>
              <a:buChar char="Ø"/>
            </a:pPr>
            <a:r>
              <a:rPr lang="en-US" sz="7200" dirty="0">
                <a:solidFill>
                  <a:schemeClr val="tx1"/>
                </a:solidFill>
              </a:rPr>
              <a:t> For </a:t>
            </a:r>
            <a:r>
              <a:rPr lang="en-US" sz="7200" dirty="0" err="1">
                <a:solidFill>
                  <a:schemeClr val="tx1"/>
                </a:solidFill>
              </a:rPr>
              <a:t>reviews_per_month</a:t>
            </a:r>
            <a:r>
              <a:rPr lang="en-US" sz="7200" dirty="0">
                <a:solidFill>
                  <a:schemeClr val="tx1"/>
                </a:solidFill>
              </a:rPr>
              <a:t> attribute, in 2019, 1 unit goes up in this attribute raises the price 0.86 USD. In 2020, 1 unit goes up only raises the price 0.75 USD.</a:t>
            </a:r>
          </a:p>
          <a:p>
            <a:pPr>
              <a:buFont typeface="Wingdings" panose="05000000000000000000" pitchFamily="2" charset="2"/>
              <a:buChar char="Ø"/>
            </a:pPr>
            <a:r>
              <a:rPr lang="en-US" sz="7200" dirty="0">
                <a:solidFill>
                  <a:schemeClr val="tx1"/>
                </a:solidFill>
              </a:rPr>
              <a:t> For </a:t>
            </a:r>
            <a:r>
              <a:rPr lang="en-US" sz="7200" dirty="0" err="1">
                <a:solidFill>
                  <a:schemeClr val="tx1"/>
                </a:solidFill>
              </a:rPr>
              <a:t>number_of_reviews</a:t>
            </a:r>
            <a:r>
              <a:rPr lang="en-US" sz="7200" dirty="0">
                <a:solidFill>
                  <a:schemeClr val="tx1"/>
                </a:solidFill>
              </a:rPr>
              <a:t> attribute, in 2019, 1 unit goes up in this attribute decreases the price 0.59 USD. In 2020, 1 unit goes up decreases the price 0.45 USD.</a:t>
            </a:r>
          </a:p>
          <a:p>
            <a:pPr>
              <a:buFont typeface="Wingdings" panose="05000000000000000000" pitchFamily="2" charset="2"/>
              <a:buChar char="Ø"/>
            </a:pPr>
            <a:r>
              <a:rPr lang="en-US" sz="7200" dirty="0">
                <a:solidFill>
                  <a:schemeClr val="tx1"/>
                </a:solidFill>
              </a:rPr>
              <a:t> For </a:t>
            </a:r>
            <a:r>
              <a:rPr lang="en-US" sz="7200" dirty="0" err="1">
                <a:solidFill>
                  <a:schemeClr val="tx1"/>
                </a:solidFill>
              </a:rPr>
              <a:t>calculated_host_listings_count</a:t>
            </a:r>
            <a:r>
              <a:rPr lang="en-US" sz="7200" dirty="0">
                <a:solidFill>
                  <a:schemeClr val="tx1"/>
                </a:solidFill>
              </a:rPr>
              <a:t> attribute, between 2019 and 2020, this attribute has an obvious change. In particular, in 2019, 1 unit goes up in this attribute decreases the price 0.14 USD. However, in 2020, 1 unit goes up raises the price 0.21 USD.</a:t>
            </a:r>
          </a:p>
          <a:p>
            <a:pPr>
              <a:buFont typeface="Wingdings" panose="05000000000000000000" pitchFamily="2" charset="2"/>
              <a:buChar char="Ø"/>
            </a:pPr>
            <a:r>
              <a:rPr lang="en-US" sz="7200" dirty="0">
                <a:solidFill>
                  <a:schemeClr val="tx1"/>
                </a:solidFill>
              </a:rPr>
              <a:t> With </a:t>
            </a:r>
            <a:r>
              <a:rPr lang="en-US" sz="7200" dirty="0" err="1">
                <a:solidFill>
                  <a:schemeClr val="tx1"/>
                </a:solidFill>
              </a:rPr>
              <a:t>room_type</a:t>
            </a:r>
            <a:r>
              <a:rPr lang="en-US" sz="7200" dirty="0">
                <a:solidFill>
                  <a:schemeClr val="tx1"/>
                </a:solidFill>
              </a:rPr>
              <a:t> attribute, between 2019 and 2020, this attribute a significant change in number. In 2019, 1 unit goes up in this attribute decreases the price to 42.76  USD. However, in 2020, 1 unit goes up decreases only 21.50 USD.</a:t>
            </a:r>
          </a:p>
          <a:p>
            <a:pPr>
              <a:buFont typeface="Wingdings" panose="05000000000000000000" pitchFamily="2" charset="2"/>
              <a:buChar char="Ø"/>
            </a:pPr>
            <a:r>
              <a:rPr lang="en-US" sz="7200" dirty="0">
                <a:solidFill>
                  <a:schemeClr val="tx1"/>
                </a:solidFill>
              </a:rPr>
              <a:t> With </a:t>
            </a:r>
            <a:r>
              <a:rPr lang="en-US" sz="7200" dirty="0" err="1">
                <a:solidFill>
                  <a:schemeClr val="tx1"/>
                </a:solidFill>
              </a:rPr>
              <a:t>minimum_nights</a:t>
            </a:r>
            <a:r>
              <a:rPr lang="en-US" sz="7200" dirty="0">
                <a:solidFill>
                  <a:schemeClr val="tx1"/>
                </a:solidFill>
              </a:rPr>
              <a:t> attribute, in 2019, 1 unit goes up decreases the price 0.07 USD and in 2020 1 unit goes up decreases the price 0.30 USD.</a:t>
            </a:r>
          </a:p>
          <a:p>
            <a:endParaRPr lang="en-US" dirty="0"/>
          </a:p>
        </p:txBody>
      </p:sp>
    </p:spTree>
    <p:extLst>
      <p:ext uri="{BB962C8B-B14F-4D97-AF65-F5344CB8AC3E}">
        <p14:creationId xmlns:p14="http://schemas.microsoft.com/office/powerpoint/2010/main" val="3910272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88203-4088-4E91-8FA3-E1ABC7A8ADC7}"/>
              </a:ext>
            </a:extLst>
          </p:cNvPr>
          <p:cNvSpPr>
            <a:spLocks noGrp="1"/>
          </p:cNvSpPr>
          <p:nvPr>
            <p:ph type="title"/>
          </p:nvPr>
        </p:nvSpPr>
        <p:spPr/>
        <p:txBody>
          <a:bodyPr/>
          <a:lstStyle/>
          <a:p>
            <a:r>
              <a:rPr lang="en-US" dirty="0"/>
              <a:t>K-Fold Cross-validation</a:t>
            </a:r>
          </a:p>
        </p:txBody>
      </p:sp>
      <p:sp>
        <p:nvSpPr>
          <p:cNvPr id="3" name="Content Placeholder 2">
            <a:extLst>
              <a:ext uri="{FF2B5EF4-FFF2-40B4-BE49-F238E27FC236}">
                <a16:creationId xmlns:a16="http://schemas.microsoft.com/office/drawing/2014/main" id="{F954147C-AE65-42B3-A4B6-27F9A8205C13}"/>
              </a:ext>
            </a:extLst>
          </p:cNvPr>
          <p:cNvSpPr>
            <a:spLocks noGrp="1"/>
          </p:cNvSpPr>
          <p:nvPr>
            <p:ph idx="1"/>
          </p:nvPr>
        </p:nvSpPr>
        <p:spPr/>
        <p:txBody>
          <a:bodyPr>
            <a:normAutofit/>
          </a:bodyPr>
          <a:lstStyle/>
          <a:p>
            <a:r>
              <a:rPr lang="en-US" sz="2000" dirty="0"/>
              <a:t>- Model evaluation is a very important step to determine if the model is usable, so we can re-select features or use another model.</a:t>
            </a:r>
          </a:p>
          <a:p>
            <a:endParaRPr lang="en-US" sz="2000" dirty="0"/>
          </a:p>
          <a:p>
            <a:endParaRPr lang="en-US" sz="2000" dirty="0"/>
          </a:p>
          <a:p>
            <a:r>
              <a:rPr lang="en-US" sz="2000" dirty="0"/>
              <a:t> - The accuracy of the model is 100%.</a:t>
            </a:r>
          </a:p>
        </p:txBody>
      </p:sp>
      <p:pic>
        <p:nvPicPr>
          <p:cNvPr id="5" name="Picture 4" descr="Graphical user interface, text, application&#10;&#10;Description automatically generated">
            <a:extLst>
              <a:ext uri="{FF2B5EF4-FFF2-40B4-BE49-F238E27FC236}">
                <a16:creationId xmlns:a16="http://schemas.microsoft.com/office/drawing/2014/main" id="{10F807A1-90C1-462B-B0E6-35EE784545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1494" y="2976619"/>
            <a:ext cx="5247619" cy="904762"/>
          </a:xfrm>
          <a:prstGeom prst="rect">
            <a:avLst/>
          </a:prstGeom>
        </p:spPr>
      </p:pic>
    </p:spTree>
    <p:extLst>
      <p:ext uri="{BB962C8B-B14F-4D97-AF65-F5344CB8AC3E}">
        <p14:creationId xmlns:p14="http://schemas.microsoft.com/office/powerpoint/2010/main" val="2191257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ED2DD-012C-46C9-B8C4-9DD5687D9257}"/>
              </a:ext>
            </a:extLst>
          </p:cNvPr>
          <p:cNvSpPr>
            <a:spLocks noGrp="1"/>
          </p:cNvSpPr>
          <p:nvPr>
            <p:ph type="title"/>
          </p:nvPr>
        </p:nvSpPr>
        <p:spPr/>
        <p:txBody>
          <a:bodyPr/>
          <a:lstStyle/>
          <a:p>
            <a:r>
              <a:rPr lang="en-US" dirty="0"/>
              <a:t>Decision Tree</a:t>
            </a:r>
          </a:p>
        </p:txBody>
      </p:sp>
      <p:sp>
        <p:nvSpPr>
          <p:cNvPr id="3" name="Content Placeholder 2">
            <a:extLst>
              <a:ext uri="{FF2B5EF4-FFF2-40B4-BE49-F238E27FC236}">
                <a16:creationId xmlns:a16="http://schemas.microsoft.com/office/drawing/2014/main" id="{3447955C-21FF-43D4-99E4-961C1445AACF}"/>
              </a:ext>
            </a:extLst>
          </p:cNvPr>
          <p:cNvSpPr>
            <a:spLocks noGrp="1"/>
          </p:cNvSpPr>
          <p:nvPr>
            <p:ph idx="1"/>
          </p:nvPr>
        </p:nvSpPr>
        <p:spPr/>
        <p:txBody>
          <a:bodyPr>
            <a:normAutofit/>
          </a:bodyPr>
          <a:lstStyle/>
          <a:p>
            <a:r>
              <a:rPr lang="en-US" sz="2000" dirty="0"/>
              <a:t>- The purpose of using the decision tree in this problem:</a:t>
            </a:r>
          </a:p>
          <a:p>
            <a:pPr lvl="1"/>
            <a:r>
              <a:rPr lang="en-US" sz="2000" dirty="0"/>
              <a:t>Evaluate what factors are affecting the price of a lodging.</a:t>
            </a:r>
          </a:p>
          <a:p>
            <a:pPr lvl="1"/>
            <a:r>
              <a:rPr lang="en-US" sz="2000" dirty="0"/>
              <a:t>Based on the above criteria to help customers make decisions when choosing </a:t>
            </a:r>
            <a:r>
              <a:rPr lang="en-US" sz="2000"/>
              <a:t>to rent </a:t>
            </a:r>
            <a:r>
              <a:rPr lang="en-US" sz="2000" dirty="0"/>
              <a:t>a lodging.</a:t>
            </a:r>
          </a:p>
        </p:txBody>
      </p:sp>
    </p:spTree>
    <p:extLst>
      <p:ext uri="{BB962C8B-B14F-4D97-AF65-F5344CB8AC3E}">
        <p14:creationId xmlns:p14="http://schemas.microsoft.com/office/powerpoint/2010/main" val="506140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CA97B-606A-4425-82FE-2FD83EBF9F63}"/>
              </a:ext>
            </a:extLst>
          </p:cNvPr>
          <p:cNvSpPr>
            <a:spLocks noGrp="1"/>
          </p:cNvSpPr>
          <p:nvPr>
            <p:ph type="title"/>
          </p:nvPr>
        </p:nvSpPr>
        <p:spPr>
          <a:xfrm>
            <a:off x="1097280" y="286603"/>
            <a:ext cx="10058400" cy="1450757"/>
          </a:xfrm>
        </p:spPr>
        <p:txBody>
          <a:bodyPr anchor="b">
            <a:normAutofit/>
          </a:bodyPr>
          <a:lstStyle/>
          <a:p>
            <a:r>
              <a:rPr lang="en-US" dirty="0"/>
              <a:t>Decision Tree</a:t>
            </a:r>
          </a:p>
        </p:txBody>
      </p:sp>
      <p:sp>
        <p:nvSpPr>
          <p:cNvPr id="3" name="Content Placeholder 2">
            <a:extLst>
              <a:ext uri="{FF2B5EF4-FFF2-40B4-BE49-F238E27FC236}">
                <a16:creationId xmlns:a16="http://schemas.microsoft.com/office/drawing/2014/main" id="{3AAB50A2-6060-41E8-AAB3-223F390ACB99}"/>
              </a:ext>
            </a:extLst>
          </p:cNvPr>
          <p:cNvSpPr>
            <a:spLocks noGrp="1"/>
          </p:cNvSpPr>
          <p:nvPr>
            <p:ph sz="half" idx="1"/>
          </p:nvPr>
        </p:nvSpPr>
        <p:spPr>
          <a:xfrm>
            <a:off x="1097280" y="2120900"/>
            <a:ext cx="4639736" cy="3748193"/>
          </a:xfrm>
        </p:spPr>
        <p:txBody>
          <a:bodyPr>
            <a:normAutofit/>
          </a:bodyPr>
          <a:lstStyle/>
          <a:p>
            <a:r>
              <a:rPr lang="en-US" dirty="0"/>
              <a:t>- Because the price has too much value, we will create a column to evaluate - </a:t>
            </a:r>
            <a:r>
              <a:rPr lang="en-US" dirty="0" err="1"/>
              <a:t>price_label</a:t>
            </a:r>
            <a:r>
              <a:rPr lang="en-US" dirty="0"/>
              <a:t> with 3 values: ​​0 (low price), 1 (medium price), 2 (high price). Then, we will divide the price into 3 ranges of 0-100, 100-150, 150-10000 respectively with the value 0, 1, 2 of the </a:t>
            </a:r>
            <a:r>
              <a:rPr lang="en-US" dirty="0" err="1"/>
              <a:t>price_label</a:t>
            </a:r>
            <a:r>
              <a:rPr lang="en-US" dirty="0"/>
              <a:t> column.</a:t>
            </a:r>
          </a:p>
          <a:p>
            <a:r>
              <a:rPr lang="en-US" dirty="0"/>
              <a:t>- Eliminate unnecessary attributes to ensure the decision tree can deliver highly reliable information.</a:t>
            </a:r>
          </a:p>
          <a:p>
            <a:endParaRPr lang="en-US" dirty="0"/>
          </a:p>
          <a:p>
            <a:endParaRPr lang="en-US" dirty="0"/>
          </a:p>
        </p:txBody>
      </p:sp>
      <p:pic>
        <p:nvPicPr>
          <p:cNvPr id="8" name="Picture 7" descr="Table&#10;&#10;Description automatically generated">
            <a:extLst>
              <a:ext uri="{FF2B5EF4-FFF2-40B4-BE49-F238E27FC236}">
                <a16:creationId xmlns:a16="http://schemas.microsoft.com/office/drawing/2014/main" id="{47355F22-7175-4469-9542-7941D73ECA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1382" y="2251124"/>
            <a:ext cx="6176815" cy="2552700"/>
          </a:xfrm>
          <a:prstGeom prst="rect">
            <a:avLst/>
          </a:prstGeom>
        </p:spPr>
      </p:pic>
    </p:spTree>
    <p:extLst>
      <p:ext uri="{BB962C8B-B14F-4D97-AF65-F5344CB8AC3E}">
        <p14:creationId xmlns:p14="http://schemas.microsoft.com/office/powerpoint/2010/main" val="4069975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B016E-1B04-4013-9122-79CCB94129F8}"/>
              </a:ext>
            </a:extLst>
          </p:cNvPr>
          <p:cNvSpPr>
            <a:spLocks noGrp="1"/>
          </p:cNvSpPr>
          <p:nvPr>
            <p:ph type="title"/>
          </p:nvPr>
        </p:nvSpPr>
        <p:spPr>
          <a:xfrm>
            <a:off x="1097280" y="286603"/>
            <a:ext cx="10058400" cy="1450757"/>
          </a:xfrm>
        </p:spPr>
        <p:txBody>
          <a:bodyPr anchor="b">
            <a:normAutofit/>
          </a:bodyPr>
          <a:lstStyle/>
          <a:p>
            <a:r>
              <a:rPr lang="en-US" dirty="0"/>
              <a:t>Decision Tree</a:t>
            </a:r>
          </a:p>
        </p:txBody>
      </p:sp>
      <p:sp>
        <p:nvSpPr>
          <p:cNvPr id="10" name="Text Placeholder 2">
            <a:extLst>
              <a:ext uri="{FF2B5EF4-FFF2-40B4-BE49-F238E27FC236}">
                <a16:creationId xmlns:a16="http://schemas.microsoft.com/office/drawing/2014/main" id="{ED858AF8-A2F2-44AA-90DD-4F631EA24F7A}"/>
              </a:ext>
            </a:extLst>
          </p:cNvPr>
          <p:cNvSpPr>
            <a:spLocks noGrp="1"/>
          </p:cNvSpPr>
          <p:nvPr>
            <p:ph type="body" idx="1"/>
          </p:nvPr>
        </p:nvSpPr>
        <p:spPr>
          <a:xfrm>
            <a:off x="1097281" y="5265057"/>
            <a:ext cx="10058399" cy="990600"/>
          </a:xfrm>
        </p:spPr>
        <p:txBody>
          <a:bodyPr>
            <a:noAutofit/>
          </a:bodyPr>
          <a:lstStyle/>
          <a:p>
            <a:r>
              <a:rPr lang="en-US" dirty="0"/>
              <a:t>When we explicitly show the </a:t>
            </a:r>
            <a:r>
              <a:rPr lang="en-US" dirty="0" err="1"/>
              <a:t>max_length</a:t>
            </a:r>
            <a:r>
              <a:rPr lang="en-US" dirty="0"/>
              <a:t> for the decision tree, we will see increased accuracy from 0.65 to</a:t>
            </a:r>
            <a:r>
              <a:rPr lang="en-US" dirty="0">
                <a:sym typeface="Wingdings 3" panose="05040102010807070707" pitchFamily="18" charset="2"/>
              </a:rPr>
              <a:t> 0.71 (</a:t>
            </a:r>
            <a:r>
              <a:rPr lang="en-US" dirty="0"/>
              <a:t>The shorter the decision tree, the easier it is to make a decision</a:t>
            </a:r>
            <a:r>
              <a:rPr lang="en-US" dirty="0">
                <a:sym typeface="Wingdings 3" panose="05040102010807070707" pitchFamily="18" charset="2"/>
              </a:rPr>
              <a:t>)</a:t>
            </a:r>
            <a:endParaRPr lang="en-US" dirty="0"/>
          </a:p>
        </p:txBody>
      </p:sp>
      <p:pic>
        <p:nvPicPr>
          <p:cNvPr id="8" name="Content Placeholder 7" descr="A picture containing text&#10;&#10;Description automatically generated">
            <a:extLst>
              <a:ext uri="{FF2B5EF4-FFF2-40B4-BE49-F238E27FC236}">
                <a16:creationId xmlns:a16="http://schemas.microsoft.com/office/drawing/2014/main" id="{7F5EF05C-1E9B-4B3B-8EC5-068E1977A2A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97280" y="2094150"/>
            <a:ext cx="4640262" cy="2891877"/>
          </a:xfrm>
        </p:spPr>
      </p:pic>
      <p:pic>
        <p:nvPicPr>
          <p:cNvPr id="13" name="Content Placeholder 12">
            <a:extLst>
              <a:ext uri="{FF2B5EF4-FFF2-40B4-BE49-F238E27FC236}">
                <a16:creationId xmlns:a16="http://schemas.microsoft.com/office/drawing/2014/main" id="{47BD497B-A491-42E3-9041-2FACB06894B8}"/>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454460" y="2094150"/>
            <a:ext cx="4638675" cy="2733504"/>
          </a:xfrm>
        </p:spPr>
      </p:pic>
    </p:spTree>
    <p:extLst>
      <p:ext uri="{BB962C8B-B14F-4D97-AF65-F5344CB8AC3E}">
        <p14:creationId xmlns:p14="http://schemas.microsoft.com/office/powerpoint/2010/main" val="28354157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30F07-EF77-40C4-AFE7-4AB3E9105B5F}"/>
              </a:ext>
            </a:extLst>
          </p:cNvPr>
          <p:cNvSpPr>
            <a:spLocks noGrp="1"/>
          </p:cNvSpPr>
          <p:nvPr>
            <p:ph type="title"/>
          </p:nvPr>
        </p:nvSpPr>
        <p:spPr/>
        <p:txBody>
          <a:bodyPr/>
          <a:lstStyle/>
          <a:p>
            <a:r>
              <a:rPr lang="en-US" dirty="0"/>
              <a:t>Decision Tree</a:t>
            </a:r>
          </a:p>
        </p:txBody>
      </p:sp>
      <p:sp>
        <p:nvSpPr>
          <p:cNvPr id="3" name="Content Placeholder 2">
            <a:extLst>
              <a:ext uri="{FF2B5EF4-FFF2-40B4-BE49-F238E27FC236}">
                <a16:creationId xmlns:a16="http://schemas.microsoft.com/office/drawing/2014/main" id="{AA62361C-CC75-4033-9522-D1980D447131}"/>
              </a:ext>
            </a:extLst>
          </p:cNvPr>
          <p:cNvSpPr>
            <a:spLocks noGrp="1"/>
          </p:cNvSpPr>
          <p:nvPr>
            <p:ph idx="1"/>
          </p:nvPr>
        </p:nvSpPr>
        <p:spPr>
          <a:xfrm>
            <a:off x="1097280" y="2108201"/>
            <a:ext cx="10058400" cy="4147456"/>
          </a:xfrm>
        </p:spPr>
        <p:txBody>
          <a:bodyPr>
            <a:normAutofit fontScale="92500" lnSpcReduction="10000"/>
          </a:bodyPr>
          <a:lstStyle/>
          <a:p>
            <a:endParaRPr lang="en-US" dirty="0"/>
          </a:p>
          <a:p>
            <a:endParaRPr lang="en-US" dirty="0"/>
          </a:p>
          <a:p>
            <a:endParaRPr lang="en-US" dirty="0"/>
          </a:p>
          <a:p>
            <a:endParaRPr lang="en-US" dirty="0"/>
          </a:p>
          <a:p>
            <a:endParaRPr lang="en-US" dirty="0"/>
          </a:p>
          <a:p>
            <a:endParaRPr lang="en-US" dirty="0"/>
          </a:p>
          <a:p>
            <a:r>
              <a:rPr lang="en-US" sz="2200" dirty="0"/>
              <a:t>Based on the chart, we will see the influence of each factor. The factors that most affect the price are '</a:t>
            </a:r>
            <a:r>
              <a:rPr lang="en-US" sz="2200" dirty="0" err="1"/>
              <a:t>reviews_per_month</a:t>
            </a:r>
            <a:r>
              <a:rPr lang="en-US" sz="2200" dirty="0"/>
              <a:t>'. Factors that have little influence on price are '</a:t>
            </a:r>
            <a:r>
              <a:rPr lang="en-US" sz="2200" dirty="0" err="1"/>
              <a:t>room_type</a:t>
            </a:r>
            <a:r>
              <a:rPr lang="en-US" sz="2200" dirty="0"/>
              <a:t>'. This shows that customers will be interested in the number of reviews in the month to decide whether to rent or not to rent an apartment, it significantly affects house prices.</a:t>
            </a:r>
          </a:p>
        </p:txBody>
      </p:sp>
      <p:pic>
        <p:nvPicPr>
          <p:cNvPr id="5" name="Picture 4" descr="Chart, bar chart&#10;&#10;Description automatically generated">
            <a:extLst>
              <a:ext uri="{FF2B5EF4-FFF2-40B4-BE49-F238E27FC236}">
                <a16:creationId xmlns:a16="http://schemas.microsoft.com/office/drawing/2014/main" id="{54AE55B2-E828-437D-9520-4F42906910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6952" y="2108201"/>
            <a:ext cx="5238095" cy="2742857"/>
          </a:xfrm>
          <a:prstGeom prst="rect">
            <a:avLst/>
          </a:prstGeom>
        </p:spPr>
      </p:pic>
    </p:spTree>
    <p:extLst>
      <p:ext uri="{BB962C8B-B14F-4D97-AF65-F5344CB8AC3E}">
        <p14:creationId xmlns:p14="http://schemas.microsoft.com/office/powerpoint/2010/main" val="18333189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F0C3D-8EA1-4A78-8584-E3DF63016312}"/>
              </a:ext>
            </a:extLst>
          </p:cNvPr>
          <p:cNvSpPr>
            <a:spLocks noGrp="1"/>
          </p:cNvSpPr>
          <p:nvPr>
            <p:ph type="title"/>
          </p:nvPr>
        </p:nvSpPr>
        <p:spPr/>
        <p:txBody>
          <a:bodyPr/>
          <a:lstStyle/>
          <a:p>
            <a:r>
              <a:rPr lang="en-US" dirty="0"/>
              <a:t>Decision Tree</a:t>
            </a:r>
          </a:p>
        </p:txBody>
      </p:sp>
      <p:sp>
        <p:nvSpPr>
          <p:cNvPr id="3" name="Rectangle 2">
            <a:extLst>
              <a:ext uri="{FF2B5EF4-FFF2-40B4-BE49-F238E27FC236}">
                <a16:creationId xmlns:a16="http://schemas.microsoft.com/office/drawing/2014/main" id="{848204D4-7619-4988-B882-1C58669BFC06}"/>
              </a:ext>
            </a:extLst>
          </p:cNvPr>
          <p:cNvSpPr/>
          <p:nvPr/>
        </p:nvSpPr>
        <p:spPr>
          <a:xfrm>
            <a:off x="192258" y="4936812"/>
            <a:ext cx="11863754" cy="1015663"/>
          </a:xfrm>
          <a:prstGeom prst="rect">
            <a:avLst/>
          </a:prstGeom>
        </p:spPr>
        <p:txBody>
          <a:bodyPr wrap="square">
            <a:spAutoFit/>
          </a:bodyPr>
          <a:lstStyle/>
          <a:p>
            <a:r>
              <a:rPr lang="en-US" sz="2000" dirty="0"/>
              <a:t>- Example: in case, '</a:t>
            </a:r>
            <a:r>
              <a:rPr lang="en-US" sz="2000" dirty="0" err="1"/>
              <a:t>number_of_reviews</a:t>
            </a:r>
            <a:r>
              <a:rPr lang="en-US" sz="2000" dirty="0"/>
              <a:t>' &lt;= 2.5, '</a:t>
            </a:r>
            <a:r>
              <a:rPr lang="en-US" sz="2000" dirty="0" err="1"/>
              <a:t>room_type</a:t>
            </a:r>
            <a:r>
              <a:rPr lang="en-US" sz="2000" dirty="0"/>
              <a:t>' &lt;= 1.5, '</a:t>
            </a:r>
            <a:r>
              <a:rPr lang="en-US" sz="2000" dirty="0" err="1"/>
              <a:t>minimum_nights</a:t>
            </a:r>
            <a:r>
              <a:rPr lang="en-US" sz="2000" dirty="0"/>
              <a:t>' &lt;= 2.5, '</a:t>
            </a:r>
            <a:r>
              <a:rPr lang="en-US" sz="2000" dirty="0" err="1"/>
              <a:t>calculated_host_listings_count</a:t>
            </a:r>
            <a:r>
              <a:rPr lang="en-US" sz="2000" dirty="0"/>
              <a:t>’ &gt; 62.0. These customers will be classified into the group of customers who can rent lodging at a high price </a:t>
            </a:r>
            <a:r>
              <a:rPr lang="en-US" sz="2000"/>
              <a:t>(class = 2).</a:t>
            </a:r>
            <a:endParaRPr lang="en-US" sz="2000" dirty="0"/>
          </a:p>
        </p:txBody>
      </p:sp>
      <p:pic>
        <p:nvPicPr>
          <p:cNvPr id="8" name="Content Placeholder 7" descr="Diagram&#10;&#10;Description automatically generated">
            <a:extLst>
              <a:ext uri="{FF2B5EF4-FFF2-40B4-BE49-F238E27FC236}">
                <a16:creationId xmlns:a16="http://schemas.microsoft.com/office/drawing/2014/main" id="{D51E0A0E-89C7-4410-B717-FC555D94C3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414" y="2086300"/>
            <a:ext cx="11956598" cy="2685400"/>
          </a:xfrm>
        </p:spPr>
      </p:pic>
    </p:spTree>
    <p:extLst>
      <p:ext uri="{BB962C8B-B14F-4D97-AF65-F5344CB8AC3E}">
        <p14:creationId xmlns:p14="http://schemas.microsoft.com/office/powerpoint/2010/main" val="3772672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ED443-9317-45CD-B153-32B0AEC4EEA5}"/>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9BB6C29-9447-4EE3-86FB-25E7ED43273E}"/>
              </a:ext>
            </a:extLst>
          </p:cNvPr>
          <p:cNvSpPr>
            <a:spLocks noGrp="1"/>
          </p:cNvSpPr>
          <p:nvPr>
            <p:ph idx="1"/>
          </p:nvPr>
        </p:nvSpPr>
        <p:spPr/>
        <p:txBody>
          <a:bodyPr>
            <a:noAutofit/>
          </a:bodyPr>
          <a:lstStyle/>
          <a:p>
            <a:r>
              <a:rPr lang="en-US" sz="2000" dirty="0"/>
              <a:t>- We propose a comparative analysis of Milan, Lombardy, Italy - </a:t>
            </a:r>
            <a:r>
              <a:rPr lang="en-US" sz="2000" dirty="0" err="1"/>
              <a:t>AirBnB</a:t>
            </a:r>
            <a:r>
              <a:rPr lang="en-US" sz="2000" dirty="0"/>
              <a:t> listings from last year and this current year. We choose this location because Lombardy was one of the COVID-19 hotspots earlier this year in mid-March. </a:t>
            </a:r>
          </a:p>
          <a:p>
            <a:r>
              <a:rPr lang="en-US" sz="2000" dirty="0"/>
              <a:t>- We specifically chose Milan because the city has maintained its status as a global fashion capital for many years, attracting millions of tourists each year. We hope to find meaningful patterns that can help the company understand how the pandemic has affected their clients. </a:t>
            </a:r>
          </a:p>
        </p:txBody>
      </p:sp>
    </p:spTree>
    <p:extLst>
      <p:ext uri="{BB962C8B-B14F-4D97-AF65-F5344CB8AC3E}">
        <p14:creationId xmlns:p14="http://schemas.microsoft.com/office/powerpoint/2010/main" val="12209449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0D24A-9E90-44C0-8054-623B9660594D}"/>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4A58953-0448-49CF-975A-A57DF5C893EE}"/>
              </a:ext>
            </a:extLst>
          </p:cNvPr>
          <p:cNvSpPr>
            <a:spLocks noGrp="1"/>
          </p:cNvSpPr>
          <p:nvPr>
            <p:ph idx="1"/>
          </p:nvPr>
        </p:nvSpPr>
        <p:spPr/>
        <p:txBody>
          <a:bodyPr>
            <a:normAutofit/>
          </a:bodyPr>
          <a:lstStyle/>
          <a:p>
            <a:r>
              <a:rPr lang="en-US" sz="2000" dirty="0"/>
              <a:t>- Using the ordinary least squares (OLS) regression method, the constructed model will enable the prediction of lodging market values based on various characteristics, thus enabling buyers and sellers can give a preliminary judgment.</a:t>
            </a:r>
          </a:p>
          <a:p>
            <a:r>
              <a:rPr lang="en-US" sz="2000" dirty="0"/>
              <a:t>- With the decision tree technique, rental companies can apply it to the customer classification process while also relying on the factors in the decision tree to help clients choose the right lodging.</a:t>
            </a:r>
          </a:p>
          <a:p>
            <a:r>
              <a:rPr lang="en-US" sz="2000" dirty="0"/>
              <a:t>- Even though Covid-19 is happening, it seems not to affect the Airbnb market in Milan much. The price of Airbnb market seems to stay the same from 2019 to 2020. This proves that the Covid-19 is not a factor affecting the price of rental lodging.</a:t>
            </a:r>
          </a:p>
          <a:p>
            <a:endParaRPr lang="en-US" sz="2000" dirty="0"/>
          </a:p>
        </p:txBody>
      </p:sp>
    </p:spTree>
    <p:extLst>
      <p:ext uri="{BB962C8B-B14F-4D97-AF65-F5344CB8AC3E}">
        <p14:creationId xmlns:p14="http://schemas.microsoft.com/office/powerpoint/2010/main" val="2289324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4F762-A50C-48BB-87CF-0F5E234ACF3D}"/>
              </a:ext>
            </a:extLst>
          </p:cNvPr>
          <p:cNvSpPr>
            <a:spLocks noGrp="1"/>
          </p:cNvSpPr>
          <p:nvPr>
            <p:ph type="title"/>
          </p:nvPr>
        </p:nvSpPr>
        <p:spPr/>
        <p:txBody>
          <a:bodyPr/>
          <a:lstStyle/>
          <a:p>
            <a:r>
              <a:rPr lang="en-US" dirty="0"/>
              <a:t>Our Goal</a:t>
            </a:r>
          </a:p>
        </p:txBody>
      </p:sp>
      <p:sp>
        <p:nvSpPr>
          <p:cNvPr id="3" name="Content Placeholder 2">
            <a:extLst>
              <a:ext uri="{FF2B5EF4-FFF2-40B4-BE49-F238E27FC236}">
                <a16:creationId xmlns:a16="http://schemas.microsoft.com/office/drawing/2014/main" id="{583C8A58-EB49-40B5-9AE5-D7A820ADA743}"/>
              </a:ext>
            </a:extLst>
          </p:cNvPr>
          <p:cNvSpPr>
            <a:spLocks noGrp="1"/>
          </p:cNvSpPr>
          <p:nvPr>
            <p:ph idx="1"/>
          </p:nvPr>
        </p:nvSpPr>
        <p:spPr/>
        <p:txBody>
          <a:bodyPr>
            <a:normAutofit/>
          </a:bodyPr>
          <a:lstStyle/>
          <a:p>
            <a:r>
              <a:rPr lang="en-US" sz="2000" dirty="0"/>
              <a:t>- Our goal is to seek patterns that provide insight into how the pandemic has impacted Airbnb lodging in Lombardy, Italy by looking at the pre-pandemic listings (2019) and intra-pandemic listings (2020). With that purpose in mind, we will take an exploratory approach and use unsupervised learning algorithms to represent and visualize the datasets. </a:t>
            </a:r>
          </a:p>
          <a:p>
            <a:r>
              <a:rPr lang="en-US" sz="2000" dirty="0"/>
              <a:t>- We will perform a comparative analysis of the results of the two datasets. Using the findings from this analysis, we will predict the lodging prices post-pandemic. </a:t>
            </a:r>
          </a:p>
          <a:p>
            <a:r>
              <a:rPr lang="en-US" sz="2000" dirty="0"/>
              <a:t>- Besides, we will perform an analysis of intra-pandemic listings (2020). Using the findings from this analysis, we will check which factors affect the price of the lodging and help customers make the right decision when choosing to rent.</a:t>
            </a:r>
          </a:p>
        </p:txBody>
      </p:sp>
    </p:spTree>
    <p:extLst>
      <p:ext uri="{BB962C8B-B14F-4D97-AF65-F5344CB8AC3E}">
        <p14:creationId xmlns:p14="http://schemas.microsoft.com/office/powerpoint/2010/main" val="1785330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026DE-E60E-45C3-AE8D-EDEF87DD3BA6}"/>
              </a:ext>
            </a:extLst>
          </p:cNvPr>
          <p:cNvSpPr>
            <a:spLocks noGrp="1"/>
          </p:cNvSpPr>
          <p:nvPr>
            <p:ph type="title"/>
          </p:nvPr>
        </p:nvSpPr>
        <p:spPr/>
        <p:txBody>
          <a:bodyPr/>
          <a:lstStyle/>
          <a:p>
            <a:r>
              <a:rPr lang="en-US" dirty="0"/>
              <a:t>Data Source</a:t>
            </a:r>
          </a:p>
        </p:txBody>
      </p:sp>
      <p:sp>
        <p:nvSpPr>
          <p:cNvPr id="3" name="Content Placeholder 2">
            <a:extLst>
              <a:ext uri="{FF2B5EF4-FFF2-40B4-BE49-F238E27FC236}">
                <a16:creationId xmlns:a16="http://schemas.microsoft.com/office/drawing/2014/main" id="{BE80CE3B-C328-41EC-8A84-A5CE5B8C3120}"/>
              </a:ext>
            </a:extLst>
          </p:cNvPr>
          <p:cNvSpPr>
            <a:spLocks noGrp="1"/>
          </p:cNvSpPr>
          <p:nvPr>
            <p:ph idx="1"/>
          </p:nvPr>
        </p:nvSpPr>
        <p:spPr/>
        <p:txBody>
          <a:bodyPr>
            <a:normAutofit/>
          </a:bodyPr>
          <a:lstStyle/>
          <a:p>
            <a:r>
              <a:rPr lang="en-US" sz="2000" dirty="0"/>
              <a:t>- </a:t>
            </a:r>
            <a:r>
              <a:rPr lang="en-US" sz="2000" dirty="0" err="1"/>
              <a:t>AirBnB</a:t>
            </a:r>
            <a:r>
              <a:rPr lang="en-US" sz="2000" dirty="0"/>
              <a:t> provides free, open data sets on a secondary website. Several csv files including listings, reviews, and neighborhoods are provided. Archived data from last year included. We will use the “Milan, Lombardy, Italy” data set found at </a:t>
            </a:r>
          </a:p>
          <a:p>
            <a:pPr algn="ctr"/>
            <a:r>
              <a:rPr lang="en-US" sz="2000" dirty="0">
                <a:solidFill>
                  <a:srgbClr val="FF0000"/>
                </a:solidFill>
                <a:hlinkClick r:id="rId2"/>
              </a:rPr>
              <a:t>http://insideairbnb.com/get-the-data.html</a:t>
            </a:r>
            <a:endParaRPr lang="en-US" sz="2000" dirty="0">
              <a:solidFill>
                <a:srgbClr val="FF0000"/>
              </a:solidFill>
            </a:endParaRPr>
          </a:p>
          <a:p>
            <a:r>
              <a:rPr lang="en-US" sz="2000" dirty="0">
                <a:solidFill>
                  <a:schemeClr val="tx1"/>
                </a:solidFill>
              </a:rPr>
              <a:t>- The “Milan, Lombardy, Italy” listings.csv file for 29 April 2020 has 16 features such as id, name, </a:t>
            </a:r>
            <a:r>
              <a:rPr lang="en-US" sz="2000" dirty="0" err="1">
                <a:solidFill>
                  <a:schemeClr val="tx1"/>
                </a:solidFill>
              </a:rPr>
              <a:t>host_id</a:t>
            </a:r>
            <a:r>
              <a:rPr lang="en-US" sz="2000" dirty="0">
                <a:solidFill>
                  <a:schemeClr val="tx1"/>
                </a:solidFill>
              </a:rPr>
              <a:t>, </a:t>
            </a:r>
            <a:r>
              <a:rPr lang="en-US" sz="2000" dirty="0" err="1">
                <a:solidFill>
                  <a:schemeClr val="tx1"/>
                </a:solidFill>
              </a:rPr>
              <a:t>host_name</a:t>
            </a:r>
            <a:r>
              <a:rPr lang="en-US" sz="2000" dirty="0">
                <a:solidFill>
                  <a:schemeClr val="tx1"/>
                </a:solidFill>
              </a:rPr>
              <a:t>, </a:t>
            </a:r>
            <a:r>
              <a:rPr lang="en-US" sz="2000" dirty="0" err="1">
                <a:solidFill>
                  <a:schemeClr val="tx1"/>
                </a:solidFill>
              </a:rPr>
              <a:t>neighbourhood_group</a:t>
            </a:r>
            <a:r>
              <a:rPr lang="en-US" sz="2000" dirty="0">
                <a:solidFill>
                  <a:schemeClr val="tx1"/>
                </a:solidFill>
              </a:rPr>
              <a:t>, </a:t>
            </a:r>
            <a:r>
              <a:rPr lang="en-US" sz="2000" dirty="0" err="1">
                <a:solidFill>
                  <a:schemeClr val="tx1"/>
                </a:solidFill>
              </a:rPr>
              <a:t>neighbourhood</a:t>
            </a:r>
            <a:r>
              <a:rPr lang="en-US" sz="2000" dirty="0">
                <a:solidFill>
                  <a:schemeClr val="tx1"/>
                </a:solidFill>
              </a:rPr>
              <a:t>, latitude, longitude,… The features describe 19,786 data points. In this file, there are both categorical and numerical data values.</a:t>
            </a:r>
          </a:p>
        </p:txBody>
      </p:sp>
    </p:spTree>
    <p:extLst>
      <p:ext uri="{BB962C8B-B14F-4D97-AF65-F5344CB8AC3E}">
        <p14:creationId xmlns:p14="http://schemas.microsoft.com/office/powerpoint/2010/main" val="2463469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0A83D-67C9-4A73-821F-E5D9ACF5DFD7}"/>
              </a:ext>
            </a:extLst>
          </p:cNvPr>
          <p:cNvSpPr>
            <a:spLocks noGrp="1"/>
          </p:cNvSpPr>
          <p:nvPr>
            <p:ph type="title"/>
          </p:nvPr>
        </p:nvSpPr>
        <p:spPr/>
        <p:txBody>
          <a:bodyPr/>
          <a:lstStyle/>
          <a:p>
            <a:r>
              <a:rPr lang="en-US" dirty="0"/>
              <a:t>Database</a:t>
            </a:r>
          </a:p>
        </p:txBody>
      </p:sp>
      <p:pic>
        <p:nvPicPr>
          <p:cNvPr id="9" name="Content Placeholder 8" descr="Graphical user interface, text, application, email&#10;&#10;Description automatically generated">
            <a:extLst>
              <a:ext uri="{FF2B5EF4-FFF2-40B4-BE49-F238E27FC236}">
                <a16:creationId xmlns:a16="http://schemas.microsoft.com/office/drawing/2014/main" id="{93C0822F-2FE2-4D84-B29F-A5BD719DA5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9020" y="2302879"/>
            <a:ext cx="9714286" cy="3371429"/>
          </a:xfrm>
        </p:spPr>
      </p:pic>
    </p:spTree>
    <p:extLst>
      <p:ext uri="{BB962C8B-B14F-4D97-AF65-F5344CB8AC3E}">
        <p14:creationId xmlns:p14="http://schemas.microsoft.com/office/powerpoint/2010/main" val="4084404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6755D-62F8-4446-9CBC-AFCBA16C4CBC}"/>
              </a:ext>
            </a:extLst>
          </p:cNvPr>
          <p:cNvSpPr>
            <a:spLocks noGrp="1"/>
          </p:cNvSpPr>
          <p:nvPr>
            <p:ph type="title"/>
          </p:nvPr>
        </p:nvSpPr>
        <p:spPr>
          <a:xfrm>
            <a:off x="1097280" y="286603"/>
            <a:ext cx="10058400" cy="1450757"/>
          </a:xfrm>
        </p:spPr>
        <p:txBody>
          <a:bodyPr anchor="b">
            <a:normAutofit/>
          </a:bodyPr>
          <a:lstStyle/>
          <a:p>
            <a:br>
              <a:rPr lang="en-US" dirty="0"/>
            </a:br>
            <a:r>
              <a:rPr lang="en-US" dirty="0"/>
              <a:t>Original Comment</a:t>
            </a:r>
          </a:p>
        </p:txBody>
      </p:sp>
      <p:sp>
        <p:nvSpPr>
          <p:cNvPr id="9" name="Content Placeholder 2">
            <a:extLst>
              <a:ext uri="{FF2B5EF4-FFF2-40B4-BE49-F238E27FC236}">
                <a16:creationId xmlns:a16="http://schemas.microsoft.com/office/drawing/2014/main" id="{59B3A85D-3C0E-4A60-8409-EAD2F0D469D8}"/>
              </a:ext>
            </a:extLst>
          </p:cNvPr>
          <p:cNvSpPr>
            <a:spLocks noGrp="1"/>
          </p:cNvSpPr>
          <p:nvPr>
            <p:ph sz="half" idx="1"/>
          </p:nvPr>
        </p:nvSpPr>
        <p:spPr>
          <a:xfrm>
            <a:off x="1097280" y="2120900"/>
            <a:ext cx="4639736" cy="3748193"/>
          </a:xfrm>
        </p:spPr>
        <p:txBody>
          <a:bodyPr>
            <a:normAutofit/>
          </a:bodyPr>
          <a:lstStyle/>
          <a:p>
            <a:r>
              <a:rPr lang="en-US" sz="2000" dirty="0"/>
              <a:t>Even though Covid-19 is happening, the price in listings (2020) is still higher than in listings (2019). In detail, the price mean in 2019 is only 117.57 USD, while the price mean in 2020 is 121.01 USD. The maximum price in 2019 is 8668 USD, whereas the maximum price in 2020 is 9000 USD.</a:t>
            </a:r>
          </a:p>
        </p:txBody>
      </p:sp>
      <p:pic>
        <p:nvPicPr>
          <p:cNvPr id="7" name="Content Placeholder 6" descr="Text&#10;&#10;Description automatically generated">
            <a:extLst>
              <a:ext uri="{FF2B5EF4-FFF2-40B4-BE49-F238E27FC236}">
                <a16:creationId xmlns:a16="http://schemas.microsoft.com/office/drawing/2014/main" id="{FA8681FF-AEE9-47E8-AEFC-1549B476570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44092" y="2120900"/>
            <a:ext cx="3142857" cy="2000000"/>
          </a:xfrm>
        </p:spPr>
      </p:pic>
      <p:pic>
        <p:nvPicPr>
          <p:cNvPr id="10" name="Picture 9" descr="Table&#10;&#10;Description automatically generated">
            <a:extLst>
              <a:ext uri="{FF2B5EF4-FFF2-40B4-BE49-F238E27FC236}">
                <a16:creationId xmlns:a16="http://schemas.microsoft.com/office/drawing/2014/main" id="{827C2D75-DF1E-4C06-A798-7339CCFB5E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4091" y="4120900"/>
            <a:ext cx="3142857" cy="2000000"/>
          </a:xfrm>
          <a:prstGeom prst="rect">
            <a:avLst/>
          </a:prstGeom>
        </p:spPr>
      </p:pic>
    </p:spTree>
    <p:extLst>
      <p:ext uri="{BB962C8B-B14F-4D97-AF65-F5344CB8AC3E}">
        <p14:creationId xmlns:p14="http://schemas.microsoft.com/office/powerpoint/2010/main" val="1734111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14716-629F-4BA7-BAE4-76A04BA7D4ED}"/>
              </a:ext>
            </a:extLst>
          </p:cNvPr>
          <p:cNvSpPr>
            <a:spLocks noGrp="1"/>
          </p:cNvSpPr>
          <p:nvPr>
            <p:ph type="title"/>
          </p:nvPr>
        </p:nvSpPr>
        <p:spPr/>
        <p:txBody>
          <a:bodyPr/>
          <a:lstStyle/>
          <a:p>
            <a:r>
              <a:rPr lang="en-US" dirty="0"/>
              <a:t>Preprocessing</a:t>
            </a:r>
          </a:p>
        </p:txBody>
      </p:sp>
      <p:sp>
        <p:nvSpPr>
          <p:cNvPr id="3" name="Content Placeholder 2">
            <a:extLst>
              <a:ext uri="{FF2B5EF4-FFF2-40B4-BE49-F238E27FC236}">
                <a16:creationId xmlns:a16="http://schemas.microsoft.com/office/drawing/2014/main" id="{7073B656-4DEF-40BC-BD57-AC937FAE446E}"/>
              </a:ext>
            </a:extLst>
          </p:cNvPr>
          <p:cNvSpPr>
            <a:spLocks noGrp="1"/>
          </p:cNvSpPr>
          <p:nvPr>
            <p:ph idx="1"/>
          </p:nvPr>
        </p:nvSpPr>
        <p:spPr/>
        <p:txBody>
          <a:bodyPr>
            <a:normAutofit lnSpcReduction="10000"/>
          </a:bodyPr>
          <a:lstStyle/>
          <a:p>
            <a:r>
              <a:rPr lang="en-US" sz="2000" dirty="0"/>
              <a:t>- Both datasets listings (2019) and listings (2020) contain columns that have missing data. The values of columns such as 'name', '</a:t>
            </a:r>
            <a:r>
              <a:rPr lang="en-US" sz="2000" dirty="0" err="1"/>
              <a:t>host_name</a:t>
            </a:r>
            <a:r>
              <a:rPr lang="en-US" sz="2000" dirty="0"/>
              <a:t>', 'id', '</a:t>
            </a:r>
            <a:r>
              <a:rPr lang="en-US" sz="2000" dirty="0" err="1"/>
              <a:t>host_id</a:t>
            </a:r>
            <a:r>
              <a:rPr lang="en-US" sz="2000" dirty="0"/>
              <a:t>' contains identifiers that don't relate to the price column. Especially, the '</a:t>
            </a:r>
            <a:r>
              <a:rPr lang="en-US" sz="2000" dirty="0" err="1"/>
              <a:t>neighbourhood_group</a:t>
            </a:r>
            <a:r>
              <a:rPr lang="en-US" sz="2000" dirty="0"/>
              <a:t>' column does not contain any values. The '</a:t>
            </a:r>
            <a:r>
              <a:rPr lang="en-US" sz="2000" dirty="0" err="1"/>
              <a:t>last_review</a:t>
            </a:r>
            <a:r>
              <a:rPr lang="en-US" sz="2000" dirty="0"/>
              <a:t>' column just indicates the date of the last review which doesn't relate to the price column either. These are all noise values, so we need to remove them.</a:t>
            </a:r>
          </a:p>
          <a:p>
            <a:endParaRPr lang="en-US" sz="2000" dirty="0"/>
          </a:p>
          <a:p>
            <a:r>
              <a:rPr lang="en-US" sz="2000" dirty="0"/>
              <a:t>- After deleting unrelated columns or the column with only </a:t>
            </a:r>
            <a:r>
              <a:rPr lang="en-US" sz="2000" dirty="0" err="1"/>
              <a:t>NaN</a:t>
            </a:r>
            <a:r>
              <a:rPr lang="en-US" sz="2000" dirty="0"/>
              <a:t> values, there is still a column '</a:t>
            </a:r>
            <a:r>
              <a:rPr lang="en-US" sz="2000" dirty="0" err="1"/>
              <a:t>reviews_per_month</a:t>
            </a:r>
            <a:r>
              <a:rPr lang="en-US" sz="2000" dirty="0"/>
              <a:t>' that contains some </a:t>
            </a:r>
            <a:r>
              <a:rPr lang="en-US" sz="2000" dirty="0" err="1"/>
              <a:t>NaN</a:t>
            </a:r>
            <a:r>
              <a:rPr lang="en-US" sz="2000" dirty="0"/>
              <a:t> values. For processing, we will enter the mean value instead of the </a:t>
            </a:r>
            <a:r>
              <a:rPr lang="en-US" sz="2000" dirty="0" err="1"/>
              <a:t>NaN</a:t>
            </a:r>
            <a:r>
              <a:rPr lang="en-US" sz="2000" dirty="0"/>
              <a:t> values (fill missing value).</a:t>
            </a:r>
          </a:p>
          <a:p>
            <a:endParaRPr lang="en-US" sz="2000" dirty="0"/>
          </a:p>
          <a:p>
            <a:endParaRPr lang="en-US" sz="2400" dirty="0"/>
          </a:p>
        </p:txBody>
      </p:sp>
      <p:pic>
        <p:nvPicPr>
          <p:cNvPr id="5" name="Picture 4">
            <a:extLst>
              <a:ext uri="{FF2B5EF4-FFF2-40B4-BE49-F238E27FC236}">
                <a16:creationId xmlns:a16="http://schemas.microsoft.com/office/drawing/2014/main" id="{0BBD5903-D117-4635-84CA-4D7853F832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3988646"/>
            <a:ext cx="10058400" cy="532896"/>
          </a:xfrm>
          <a:prstGeom prst="rect">
            <a:avLst/>
          </a:prstGeom>
        </p:spPr>
      </p:pic>
      <p:pic>
        <p:nvPicPr>
          <p:cNvPr id="9" name="Picture 8">
            <a:extLst>
              <a:ext uri="{FF2B5EF4-FFF2-40B4-BE49-F238E27FC236}">
                <a16:creationId xmlns:a16="http://schemas.microsoft.com/office/drawing/2014/main" id="{12128EF9-015B-45B6-BF78-983AEA66FB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1" y="5659569"/>
            <a:ext cx="9889587" cy="482954"/>
          </a:xfrm>
          <a:prstGeom prst="rect">
            <a:avLst/>
          </a:prstGeom>
        </p:spPr>
      </p:pic>
    </p:spTree>
    <p:extLst>
      <p:ext uri="{BB962C8B-B14F-4D97-AF65-F5344CB8AC3E}">
        <p14:creationId xmlns:p14="http://schemas.microsoft.com/office/powerpoint/2010/main" val="420071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8CF75-7A45-4FE9-B35F-C254491BAE58}"/>
              </a:ext>
            </a:extLst>
          </p:cNvPr>
          <p:cNvSpPr>
            <a:spLocks noGrp="1"/>
          </p:cNvSpPr>
          <p:nvPr>
            <p:ph type="title"/>
          </p:nvPr>
        </p:nvSpPr>
        <p:spPr/>
        <p:txBody>
          <a:bodyPr/>
          <a:lstStyle/>
          <a:p>
            <a:r>
              <a:rPr lang="en-US" dirty="0"/>
              <a:t>Preprocessing</a:t>
            </a:r>
          </a:p>
        </p:txBody>
      </p:sp>
      <p:pic>
        <p:nvPicPr>
          <p:cNvPr id="8" name="Content Placeholder 7" descr="Text&#10;&#10;Description automatically generated">
            <a:extLst>
              <a:ext uri="{FF2B5EF4-FFF2-40B4-BE49-F238E27FC236}">
                <a16:creationId xmlns:a16="http://schemas.microsoft.com/office/drawing/2014/main" id="{EDFECD72-7C19-4B7A-B6FA-C82A4F95D7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1242" y="2138119"/>
            <a:ext cx="5507184" cy="2539305"/>
          </a:xfrm>
        </p:spPr>
      </p:pic>
      <p:pic>
        <p:nvPicPr>
          <p:cNvPr id="10" name="Picture 9" descr="Graphical user interface, text, application, email&#10;&#10;Description automatically generated">
            <a:extLst>
              <a:ext uri="{FF2B5EF4-FFF2-40B4-BE49-F238E27FC236}">
                <a16:creationId xmlns:a16="http://schemas.microsoft.com/office/drawing/2014/main" id="{FA79B7B9-3800-49C9-8F6A-7BD7346AF3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1243" y="4660722"/>
            <a:ext cx="7828351" cy="1373395"/>
          </a:xfrm>
          <a:prstGeom prst="rect">
            <a:avLst/>
          </a:prstGeom>
        </p:spPr>
      </p:pic>
    </p:spTree>
    <p:extLst>
      <p:ext uri="{BB962C8B-B14F-4D97-AF65-F5344CB8AC3E}">
        <p14:creationId xmlns:p14="http://schemas.microsoft.com/office/powerpoint/2010/main" val="497131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49FAF-5BBD-4A19-B484-5ED43DB8E441}"/>
              </a:ext>
            </a:extLst>
          </p:cNvPr>
          <p:cNvSpPr>
            <a:spLocks noGrp="1"/>
          </p:cNvSpPr>
          <p:nvPr>
            <p:ph type="title"/>
          </p:nvPr>
        </p:nvSpPr>
        <p:spPr>
          <a:xfrm>
            <a:off x="1097280" y="286603"/>
            <a:ext cx="10058400" cy="1450757"/>
          </a:xfrm>
        </p:spPr>
        <p:txBody>
          <a:bodyPr anchor="b">
            <a:normAutofit/>
          </a:bodyPr>
          <a:lstStyle/>
          <a:p>
            <a:r>
              <a:rPr lang="en-US" dirty="0"/>
              <a:t>Principle Component Analysis</a:t>
            </a:r>
          </a:p>
        </p:txBody>
      </p:sp>
      <p:sp>
        <p:nvSpPr>
          <p:cNvPr id="9" name="Content Placeholder 2">
            <a:extLst>
              <a:ext uri="{FF2B5EF4-FFF2-40B4-BE49-F238E27FC236}">
                <a16:creationId xmlns:a16="http://schemas.microsoft.com/office/drawing/2014/main" id="{049559A2-8DA9-4352-A44F-88C0250954CB}"/>
              </a:ext>
            </a:extLst>
          </p:cNvPr>
          <p:cNvSpPr>
            <a:spLocks noGrp="1"/>
          </p:cNvSpPr>
          <p:nvPr>
            <p:ph sz="half" idx="1"/>
          </p:nvPr>
        </p:nvSpPr>
        <p:spPr>
          <a:xfrm>
            <a:off x="1097279" y="2120900"/>
            <a:ext cx="5738949" cy="3748193"/>
          </a:xfrm>
        </p:spPr>
        <p:txBody>
          <a:bodyPr>
            <a:normAutofit/>
          </a:bodyPr>
          <a:lstStyle/>
          <a:p>
            <a:pPr marL="0" indent="0">
              <a:buNone/>
            </a:pPr>
            <a:r>
              <a:rPr lang="en-US" sz="2000" dirty="0"/>
              <a:t>Based on both graphs, we see that:</a:t>
            </a:r>
          </a:p>
          <a:p>
            <a:pPr>
              <a:buFont typeface="Wingdings" panose="05000000000000000000" pitchFamily="2" charset="2"/>
              <a:buChar char="Ø"/>
            </a:pPr>
            <a:r>
              <a:rPr lang="en-US" sz="2000" dirty="0"/>
              <a:t> 'latitude', 'longitude', and '</a:t>
            </a:r>
            <a:r>
              <a:rPr lang="en-US" sz="2000" dirty="0" err="1"/>
              <a:t>neighbourhood</a:t>
            </a:r>
            <a:r>
              <a:rPr lang="en-US" sz="2000" dirty="0"/>
              <a:t>' do not correlate with the 'price' attribute.</a:t>
            </a:r>
          </a:p>
          <a:p>
            <a:pPr>
              <a:buFont typeface="Wingdings" panose="05000000000000000000" pitchFamily="2" charset="2"/>
              <a:buChar char="Ø"/>
            </a:pPr>
            <a:r>
              <a:rPr lang="en-US" sz="2000" dirty="0"/>
              <a:t> '</a:t>
            </a:r>
            <a:r>
              <a:rPr lang="en-US" sz="2000" dirty="0" err="1"/>
              <a:t>reviews_per_month</a:t>
            </a:r>
            <a:r>
              <a:rPr lang="en-US" sz="2000" dirty="0"/>
              <a:t>', '</a:t>
            </a:r>
            <a:r>
              <a:rPr lang="en-US" sz="2000" dirty="0" err="1"/>
              <a:t>number_of_reviews</a:t>
            </a:r>
            <a:r>
              <a:rPr lang="en-US" sz="2000" dirty="0"/>
              <a:t>', and '</a:t>
            </a:r>
            <a:r>
              <a:rPr lang="en-US" sz="2000" dirty="0" err="1"/>
              <a:t>minimum_nights</a:t>
            </a:r>
            <a:r>
              <a:rPr lang="en-US" sz="2000" dirty="0"/>
              <a:t>' are negative correlated with 'price' attribute.</a:t>
            </a:r>
          </a:p>
          <a:p>
            <a:pPr>
              <a:buFont typeface="Wingdings" panose="05000000000000000000" pitchFamily="2" charset="2"/>
              <a:buChar char="Ø"/>
            </a:pPr>
            <a:r>
              <a:rPr lang="en-US" sz="2000" dirty="0"/>
              <a:t> '</a:t>
            </a:r>
            <a:r>
              <a:rPr lang="en-US" sz="2000" dirty="0" err="1"/>
              <a:t>calculated_host_listings_count</a:t>
            </a:r>
            <a:r>
              <a:rPr lang="en-US" sz="2000" dirty="0"/>
              <a:t>' and '</a:t>
            </a:r>
            <a:r>
              <a:rPr lang="en-US" sz="2000" dirty="0" err="1"/>
              <a:t>room_type</a:t>
            </a:r>
            <a:r>
              <a:rPr lang="en-US" sz="2000" dirty="0"/>
              <a:t>' are positive correlated with 'price' attribute.</a:t>
            </a:r>
          </a:p>
          <a:p>
            <a:pPr marL="0" indent="0">
              <a:buNone/>
            </a:pPr>
            <a:endParaRPr lang="en-US" dirty="0"/>
          </a:p>
        </p:txBody>
      </p:sp>
      <p:pic>
        <p:nvPicPr>
          <p:cNvPr id="8" name="Content Placeholder 7" descr="Chart, line chart&#10;&#10;Description automatically generated">
            <a:extLst>
              <a:ext uri="{FF2B5EF4-FFF2-40B4-BE49-F238E27FC236}">
                <a16:creationId xmlns:a16="http://schemas.microsoft.com/office/drawing/2014/main" id="{C5F3F933-C925-493D-8999-0A1C5717995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620764" y="2100572"/>
            <a:ext cx="2715065" cy="2058193"/>
          </a:xfrm>
        </p:spPr>
      </p:pic>
      <p:pic>
        <p:nvPicPr>
          <p:cNvPr id="11" name="Picture 10" descr="A picture containing diagram&#10;&#10;Description automatically generated">
            <a:extLst>
              <a:ext uri="{FF2B5EF4-FFF2-40B4-BE49-F238E27FC236}">
                <a16:creationId xmlns:a16="http://schemas.microsoft.com/office/drawing/2014/main" id="{4620C7DB-00C8-4784-8077-E0274D8291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764" y="4342353"/>
            <a:ext cx="2715065" cy="2043875"/>
          </a:xfrm>
          <a:prstGeom prst="rect">
            <a:avLst/>
          </a:prstGeom>
        </p:spPr>
      </p:pic>
    </p:spTree>
    <p:extLst>
      <p:ext uri="{BB962C8B-B14F-4D97-AF65-F5344CB8AC3E}">
        <p14:creationId xmlns:p14="http://schemas.microsoft.com/office/powerpoint/2010/main" val="2645998270"/>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otalTime>111</TotalTime>
  <Words>1626</Words>
  <Application>Microsoft Office PowerPoint</Application>
  <PresentationFormat>Widescreen</PresentationFormat>
  <Paragraphs>73</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Bookman Old Style</vt:lpstr>
      <vt:lpstr>Calibri</vt:lpstr>
      <vt:lpstr>Franklin Gothic Book</vt:lpstr>
      <vt:lpstr>Wingdings</vt:lpstr>
      <vt:lpstr>1_RetrospectVTI</vt:lpstr>
      <vt:lpstr>AirBnB Listings</vt:lpstr>
      <vt:lpstr>Introduction</vt:lpstr>
      <vt:lpstr>Our Goal</vt:lpstr>
      <vt:lpstr>Data Source</vt:lpstr>
      <vt:lpstr>Database</vt:lpstr>
      <vt:lpstr> Original Comment</vt:lpstr>
      <vt:lpstr>Preprocessing</vt:lpstr>
      <vt:lpstr>Preprocessing</vt:lpstr>
      <vt:lpstr>Principle Component Analysis</vt:lpstr>
      <vt:lpstr>Ordinary Least Squares (OLS)</vt:lpstr>
      <vt:lpstr>OLS for listings 2019</vt:lpstr>
      <vt:lpstr>OLS for listings 2020</vt:lpstr>
      <vt:lpstr>Compare 2 models</vt:lpstr>
      <vt:lpstr>K-Fold Cross-validation</vt:lpstr>
      <vt:lpstr>Decision Tree</vt:lpstr>
      <vt:lpstr>Decision Tree</vt:lpstr>
      <vt:lpstr>Decision Tree</vt:lpstr>
      <vt:lpstr>Decision Tree</vt:lpstr>
      <vt:lpstr>Decision Tree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AirBnB Listings</dc:title>
  <dc:creator>DuyBinh LeHa</dc:creator>
  <cp:lastModifiedBy>DuyBinh LeHa</cp:lastModifiedBy>
  <cp:revision>31</cp:revision>
  <dcterms:created xsi:type="dcterms:W3CDTF">2020-11-27T05:44:32Z</dcterms:created>
  <dcterms:modified xsi:type="dcterms:W3CDTF">2020-11-27T07:35:33Z</dcterms:modified>
</cp:coreProperties>
</file>