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9456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7" d="100"/>
          <a:sy n="37" d="100"/>
        </p:scale>
        <p:origin x="1320" y="-2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4788749"/>
            <a:ext cx="18653760" cy="10187093"/>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5368695"/>
            <a:ext cx="16459200" cy="7064585"/>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764930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928896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557867"/>
            <a:ext cx="473202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557867"/>
            <a:ext cx="13921740" cy="247971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51608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159520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7294888"/>
            <a:ext cx="18928080" cy="1217167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19581715"/>
            <a:ext cx="18928080" cy="64007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938640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7789333"/>
            <a:ext cx="932688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7789333"/>
            <a:ext cx="932688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6E3F36-4BF4-4C84-AAF6-3BB53BA29208}"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358447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557873"/>
            <a:ext cx="1892808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7172962"/>
            <a:ext cx="9284016"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4" name="Content Placeholder 3"/>
          <p:cNvSpPr>
            <a:spLocks noGrp="1"/>
          </p:cNvSpPr>
          <p:nvPr>
            <p:ph sz="half" idx="2"/>
          </p:nvPr>
        </p:nvSpPr>
        <p:spPr>
          <a:xfrm>
            <a:off x="1511621" y="10688320"/>
            <a:ext cx="9284016"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7172962"/>
            <a:ext cx="9329738"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6" name="Content Placeholder 5"/>
          <p:cNvSpPr>
            <a:spLocks noGrp="1"/>
          </p:cNvSpPr>
          <p:nvPr>
            <p:ph sz="quarter" idx="4"/>
          </p:nvPr>
        </p:nvSpPr>
        <p:spPr>
          <a:xfrm>
            <a:off x="11109961" y="10688320"/>
            <a:ext cx="9329738"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6E3F36-4BF4-4C84-AAF6-3BB53BA29208}" type="datetimeFigureOut">
              <a:rPr lang="en-US" smtClean="0"/>
              <a:t>11/25/2019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016609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6E3F36-4BF4-4C84-AAF6-3BB53BA29208}" type="datetimeFigureOut">
              <a:rPr lang="en-US" smtClean="0"/>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22390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E3F36-4BF4-4C84-AAF6-3BB53BA29208}" type="datetimeFigureOut">
              <a:rPr lang="en-US" smtClean="0"/>
              <a:t>11/25/2019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2211801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213020"/>
            <a:ext cx="11109960" cy="20794133"/>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696E3F36-4BF4-4C84-AAF6-3BB53BA29208}"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85356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213020"/>
            <a:ext cx="11109960" cy="20794133"/>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696E3F36-4BF4-4C84-AAF6-3BB53BA29208}"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729472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557873"/>
            <a:ext cx="1892808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7789333"/>
            <a:ext cx="18928080" cy="1856570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27120433"/>
            <a:ext cx="4937760" cy="1557867"/>
          </a:xfrm>
          <a:prstGeom prst="rect">
            <a:avLst/>
          </a:prstGeom>
        </p:spPr>
        <p:txBody>
          <a:bodyPr vert="horz" lIns="91440" tIns="45720" rIns="91440" bIns="45720" rtlCol="0" anchor="ctr"/>
          <a:lstStyle>
            <a:lvl1pPr algn="l">
              <a:defRPr sz="2880">
                <a:solidFill>
                  <a:schemeClr val="tx1">
                    <a:tint val="75000"/>
                  </a:schemeClr>
                </a:solidFill>
              </a:defRPr>
            </a:lvl1pPr>
          </a:lstStyle>
          <a:p>
            <a:fld id="{696E3F36-4BF4-4C84-AAF6-3BB53BA29208}" type="datetimeFigureOut">
              <a:rPr lang="en-US" smtClean="0"/>
              <a:t>11/25/2019</a:t>
            </a:fld>
            <a:endParaRPr lang="en-US"/>
          </a:p>
        </p:txBody>
      </p:sp>
      <p:sp>
        <p:nvSpPr>
          <p:cNvPr id="5" name="Footer Placeholder 4"/>
          <p:cNvSpPr>
            <a:spLocks noGrp="1"/>
          </p:cNvSpPr>
          <p:nvPr>
            <p:ph type="ftr" sz="quarter" idx="3"/>
          </p:nvPr>
        </p:nvSpPr>
        <p:spPr>
          <a:xfrm>
            <a:off x="7269480" y="27120433"/>
            <a:ext cx="7406640" cy="1557867"/>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27120433"/>
            <a:ext cx="4937760" cy="1557867"/>
          </a:xfrm>
          <a:prstGeom prst="rect">
            <a:avLst/>
          </a:prstGeom>
        </p:spPr>
        <p:txBody>
          <a:bodyPr vert="horz" lIns="91440" tIns="45720" rIns="91440" bIns="45720" rtlCol="0" anchor="ctr"/>
          <a:lstStyle>
            <a:lvl1pPr algn="r">
              <a:defRPr sz="2880">
                <a:solidFill>
                  <a:schemeClr val="tx1">
                    <a:tint val="75000"/>
                  </a:schemeClr>
                </a:solidFill>
              </a:defRPr>
            </a:lvl1pPr>
          </a:lstStyle>
          <a:p>
            <a:fld id="{C41F7489-3842-4BF0-A757-1E4C68A0793D}" type="slidenum">
              <a:rPr lang="en-US" smtClean="0"/>
              <a:t>‹#›</a:t>
            </a:fld>
            <a:endParaRPr lang="en-US"/>
          </a:p>
        </p:txBody>
      </p:sp>
    </p:spTree>
    <p:extLst>
      <p:ext uri="{BB962C8B-B14F-4D97-AF65-F5344CB8AC3E}">
        <p14:creationId xmlns:p14="http://schemas.microsoft.com/office/powerpoint/2010/main" val="33152598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4198A52-4C8D-43DD-82D7-7EB02318A2B1}"/>
              </a:ext>
            </a:extLst>
          </p:cNvPr>
          <p:cNvSpPr txBox="1"/>
          <p:nvPr/>
        </p:nvSpPr>
        <p:spPr>
          <a:xfrm>
            <a:off x="2734230" y="647280"/>
            <a:ext cx="16897350" cy="5078313"/>
          </a:xfrm>
          <a:prstGeom prst="rect">
            <a:avLst/>
          </a:prstGeom>
          <a:noFill/>
        </p:spPr>
        <p:txBody>
          <a:bodyPr wrap="square" rtlCol="0">
            <a:spAutoFit/>
          </a:bodyPr>
          <a:lstStyle/>
          <a:p>
            <a:pPr algn="ctr"/>
            <a:r>
              <a:rPr lang="en-US" sz="5400" b="1" dirty="0"/>
              <a:t>KW: Approaching Text Based Subreddits Through Machine Learning</a:t>
            </a:r>
          </a:p>
          <a:p>
            <a:pPr algn="ctr"/>
            <a:r>
              <a:rPr lang="en-US" sz="5400" dirty="0"/>
              <a:t>Hagan Brewer, Joshua Brucker, Solomon King, Nelson Vargas</a:t>
            </a:r>
          </a:p>
          <a:p>
            <a:endParaRPr lang="en-US" sz="5400" dirty="0"/>
          </a:p>
          <a:p>
            <a:pPr algn="ctr"/>
            <a:endParaRPr lang="en-US" sz="5400" b="1" dirty="0"/>
          </a:p>
          <a:p>
            <a:endParaRPr lang="en-US" sz="5400" dirty="0"/>
          </a:p>
        </p:txBody>
      </p:sp>
      <p:sp>
        <p:nvSpPr>
          <p:cNvPr id="4" name="TextBox 3">
            <a:extLst>
              <a:ext uri="{FF2B5EF4-FFF2-40B4-BE49-F238E27FC236}">
                <a16:creationId xmlns:a16="http://schemas.microsoft.com/office/drawing/2014/main" id="{4E173FF4-13D7-476D-A273-5DC43B5B78E1}"/>
              </a:ext>
            </a:extLst>
          </p:cNvPr>
          <p:cNvSpPr txBox="1"/>
          <p:nvPr/>
        </p:nvSpPr>
        <p:spPr>
          <a:xfrm>
            <a:off x="1181099" y="4114087"/>
            <a:ext cx="9791700" cy="7232749"/>
          </a:xfrm>
          <a:prstGeom prst="rect">
            <a:avLst/>
          </a:prstGeom>
          <a:noFill/>
        </p:spPr>
        <p:txBody>
          <a:bodyPr wrap="square" rtlCol="0">
            <a:spAutoFit/>
          </a:bodyPr>
          <a:lstStyle/>
          <a:p>
            <a:r>
              <a:rPr lang="en-US" sz="3400" b="1" dirty="0"/>
              <a:t>Abstract: </a:t>
            </a:r>
            <a:r>
              <a:rPr lang="en-US" sz="3000" dirty="0"/>
              <a:t>A large part of reddit's success as a "social news aggregation, web content rating, and discussion website" should be accredited to the implementation of karma as a powerful reward system that the users can use to control what content can be viewed. Posts and inevitably users that gain large amounts of upvotes (a large karma score) are viewed with greater frequency and in higher regard respectively. Our team endeavors to build a heuristic system to grade the degree to which a new reddit post will be popular within its respective subreddit. The team intends to quantify what makes a reddit post successful and strictly adheres to ethical research practices with respect to social engineering.  </a:t>
            </a:r>
          </a:p>
          <a:p>
            <a:endParaRPr lang="en-US" sz="5400" dirty="0"/>
          </a:p>
        </p:txBody>
      </p:sp>
      <p:sp>
        <p:nvSpPr>
          <p:cNvPr id="7" name="TextBox 6">
            <a:extLst>
              <a:ext uri="{FF2B5EF4-FFF2-40B4-BE49-F238E27FC236}">
                <a16:creationId xmlns:a16="http://schemas.microsoft.com/office/drawing/2014/main" id="{537E80D7-4E81-448D-B53D-865D4171020A}"/>
              </a:ext>
            </a:extLst>
          </p:cNvPr>
          <p:cNvSpPr txBox="1"/>
          <p:nvPr/>
        </p:nvSpPr>
        <p:spPr>
          <a:xfrm>
            <a:off x="1181099" y="19050458"/>
            <a:ext cx="4285140" cy="3754874"/>
          </a:xfrm>
          <a:prstGeom prst="rect">
            <a:avLst/>
          </a:prstGeom>
          <a:noFill/>
        </p:spPr>
        <p:txBody>
          <a:bodyPr wrap="square" rtlCol="0">
            <a:spAutoFit/>
          </a:bodyPr>
          <a:lstStyle/>
          <a:p>
            <a:r>
              <a:rPr lang="en-US" sz="3400" b="1" dirty="0"/>
              <a:t>Technologies:</a:t>
            </a:r>
          </a:p>
          <a:p>
            <a:pPr marL="457200" indent="-457200">
              <a:buFont typeface="Arial" panose="020B0604020202020204" pitchFamily="34" charset="0"/>
              <a:buChar char="•"/>
            </a:pPr>
            <a:r>
              <a:rPr lang="en-US" sz="3000" dirty="0"/>
              <a:t>Python</a:t>
            </a:r>
          </a:p>
          <a:p>
            <a:pPr marL="457200" indent="-457200">
              <a:buFont typeface="Arial" panose="020B0604020202020204" pitchFamily="34" charset="0"/>
              <a:buChar char="•"/>
            </a:pPr>
            <a:r>
              <a:rPr lang="en-US" sz="3000" dirty="0"/>
              <a:t>Bootstrap/HTML/CSS</a:t>
            </a:r>
          </a:p>
          <a:p>
            <a:pPr marL="457200" indent="-457200">
              <a:buFont typeface="Arial" panose="020B0604020202020204" pitchFamily="34" charset="0"/>
              <a:buChar char="•"/>
            </a:pPr>
            <a:r>
              <a:rPr lang="en-US" sz="3000" dirty="0"/>
              <a:t>Flask</a:t>
            </a:r>
          </a:p>
          <a:p>
            <a:pPr marL="457200" indent="-457200">
              <a:buFont typeface="Arial" panose="020B0604020202020204" pitchFamily="34" charset="0"/>
              <a:buChar char="•"/>
            </a:pPr>
            <a:r>
              <a:rPr lang="en-US" sz="3000" dirty="0"/>
              <a:t>Natural Language Processing</a:t>
            </a:r>
          </a:p>
          <a:p>
            <a:endParaRPr lang="en-US" sz="5400" dirty="0"/>
          </a:p>
        </p:txBody>
      </p:sp>
      <p:pic>
        <p:nvPicPr>
          <p:cNvPr id="1026" name="Picture 2" descr="Image result for google graph">
            <a:extLst>
              <a:ext uri="{FF2B5EF4-FFF2-40B4-BE49-F238E27FC236}">
                <a16:creationId xmlns:a16="http://schemas.microsoft.com/office/drawing/2014/main" id="{61AB8870-7C53-4DA4-B7D8-1BBFB510F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099" y="11346836"/>
            <a:ext cx="8990493" cy="595851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3915AD3-D515-41E3-B0CD-CC93A4E91C6D}"/>
              </a:ext>
            </a:extLst>
          </p:cNvPr>
          <p:cNvSpPr txBox="1"/>
          <p:nvPr/>
        </p:nvSpPr>
        <p:spPr>
          <a:xfrm>
            <a:off x="1181099" y="17748155"/>
            <a:ext cx="9791700" cy="1354217"/>
          </a:xfrm>
          <a:prstGeom prst="rect">
            <a:avLst/>
          </a:prstGeom>
          <a:noFill/>
        </p:spPr>
        <p:txBody>
          <a:bodyPr wrap="square" rtlCol="0">
            <a:spAutoFit/>
          </a:bodyPr>
          <a:lstStyle/>
          <a:p>
            <a:r>
              <a:rPr lang="en-US" sz="2800" b="1" dirty="0"/>
              <a:t>Figure 2: </a:t>
            </a:r>
            <a:r>
              <a:rPr lang="en-US" sz="2800" dirty="0"/>
              <a:t>Results Page</a:t>
            </a:r>
          </a:p>
          <a:p>
            <a:endParaRPr lang="en-US" sz="5400" dirty="0"/>
          </a:p>
        </p:txBody>
      </p:sp>
      <p:sp>
        <p:nvSpPr>
          <p:cNvPr id="10" name="TextBox 9">
            <a:extLst>
              <a:ext uri="{FF2B5EF4-FFF2-40B4-BE49-F238E27FC236}">
                <a16:creationId xmlns:a16="http://schemas.microsoft.com/office/drawing/2014/main" id="{920F5818-FFD0-4FB4-B569-6EF695A29D56}"/>
              </a:ext>
            </a:extLst>
          </p:cNvPr>
          <p:cNvSpPr txBox="1"/>
          <p:nvPr/>
        </p:nvSpPr>
        <p:spPr>
          <a:xfrm>
            <a:off x="10972799" y="11407899"/>
            <a:ext cx="10592910" cy="6063198"/>
          </a:xfrm>
          <a:prstGeom prst="rect">
            <a:avLst/>
          </a:prstGeom>
          <a:noFill/>
        </p:spPr>
        <p:txBody>
          <a:bodyPr wrap="square" rtlCol="0">
            <a:spAutoFit/>
          </a:bodyPr>
          <a:lstStyle/>
          <a:p>
            <a:r>
              <a:rPr lang="en-US" sz="3400" b="1" dirty="0"/>
              <a:t>Approach: </a:t>
            </a:r>
            <a:r>
              <a:rPr lang="en-US" sz="3000" dirty="0"/>
              <a:t>A large part of reddit's success as a "social news aggregation, web content rating, and discussion website" should be accredited to the implementation of karma as a powerful reward system that the users can use to control what content can be viewed. Posts and inevitably users that gain large amounts of upvotes (a large karma score) are viewed with greater frequency and in higher regard respectively. Our team endeavors to build a heuristic system to grade the degree to which a new reddit post will be popular within its respective subreddit. The team intends to quantify what makes a reddit post successful and strictly adheres to ethical research practices with respect to social engineering.  </a:t>
            </a:r>
          </a:p>
          <a:p>
            <a:endParaRPr lang="en-US" sz="5400" dirty="0"/>
          </a:p>
        </p:txBody>
      </p:sp>
      <p:sp>
        <p:nvSpPr>
          <p:cNvPr id="11" name="TextBox 10">
            <a:extLst>
              <a:ext uri="{FF2B5EF4-FFF2-40B4-BE49-F238E27FC236}">
                <a16:creationId xmlns:a16="http://schemas.microsoft.com/office/drawing/2014/main" id="{9D9F32D0-C11F-46F1-80C5-380BAA3AC908}"/>
              </a:ext>
            </a:extLst>
          </p:cNvPr>
          <p:cNvSpPr txBox="1"/>
          <p:nvPr/>
        </p:nvSpPr>
        <p:spPr>
          <a:xfrm>
            <a:off x="5676345" y="19102372"/>
            <a:ext cx="4495247" cy="3293209"/>
          </a:xfrm>
          <a:prstGeom prst="rect">
            <a:avLst/>
          </a:prstGeom>
          <a:noFill/>
        </p:spPr>
        <p:txBody>
          <a:bodyPr wrap="square" rtlCol="0">
            <a:spAutoFit/>
          </a:bodyPr>
          <a:lstStyle/>
          <a:p>
            <a:r>
              <a:rPr lang="en-US" sz="3400" b="1" dirty="0"/>
              <a:t>Features:</a:t>
            </a:r>
          </a:p>
          <a:p>
            <a:pPr marL="457200" indent="-457200">
              <a:buFont typeface="Arial" panose="020B0604020202020204" pitchFamily="34" charset="0"/>
              <a:buChar char="•"/>
            </a:pPr>
            <a:r>
              <a:rPr lang="en-US" sz="3000" dirty="0"/>
              <a:t>Title Analysis</a:t>
            </a:r>
          </a:p>
          <a:p>
            <a:pPr marL="457200" indent="-457200">
              <a:buFont typeface="Arial" panose="020B0604020202020204" pitchFamily="34" charset="0"/>
              <a:buChar char="•"/>
            </a:pPr>
            <a:r>
              <a:rPr lang="en-US" sz="3000" dirty="0"/>
              <a:t>Access to complete Reddit archive</a:t>
            </a:r>
          </a:p>
          <a:p>
            <a:pPr marL="457200" indent="-457200">
              <a:buFont typeface="Arial" panose="020B0604020202020204" pitchFamily="34" charset="0"/>
              <a:buChar char="•"/>
            </a:pPr>
            <a:r>
              <a:rPr lang="en-US" sz="3000" dirty="0"/>
              <a:t>Uses </a:t>
            </a:r>
            <a:r>
              <a:rPr lang="en-US" sz="3000"/>
              <a:t>Real Time Data</a:t>
            </a:r>
            <a:endParaRPr lang="en-US" sz="3000" dirty="0"/>
          </a:p>
          <a:p>
            <a:endParaRPr lang="en-US" sz="5400" dirty="0"/>
          </a:p>
        </p:txBody>
      </p:sp>
      <p:pic>
        <p:nvPicPr>
          <p:cNvPr id="12" name="Picture 2" descr="Image result for google graph">
            <a:extLst>
              <a:ext uri="{FF2B5EF4-FFF2-40B4-BE49-F238E27FC236}">
                <a16:creationId xmlns:a16="http://schemas.microsoft.com/office/drawing/2014/main" id="{FAE489FA-735E-4A45-AE0A-B79BB4A82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499" y="18327054"/>
            <a:ext cx="10592910" cy="595851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AD6E2D7-FC31-4948-911C-1F51B9031F47}"/>
              </a:ext>
            </a:extLst>
          </p:cNvPr>
          <p:cNvSpPr txBox="1"/>
          <p:nvPr/>
        </p:nvSpPr>
        <p:spPr>
          <a:xfrm>
            <a:off x="10972799" y="24328323"/>
            <a:ext cx="9791700" cy="1354217"/>
          </a:xfrm>
          <a:prstGeom prst="rect">
            <a:avLst/>
          </a:prstGeom>
          <a:noFill/>
        </p:spPr>
        <p:txBody>
          <a:bodyPr wrap="square" rtlCol="0">
            <a:spAutoFit/>
          </a:bodyPr>
          <a:lstStyle/>
          <a:p>
            <a:r>
              <a:rPr lang="en-US" sz="2800" b="1" dirty="0"/>
              <a:t>Figure 3: </a:t>
            </a:r>
            <a:r>
              <a:rPr lang="en-US" sz="2800" dirty="0"/>
              <a:t>Graph Representing Results</a:t>
            </a:r>
          </a:p>
          <a:p>
            <a:endParaRPr lang="en-US" sz="5400" dirty="0"/>
          </a:p>
        </p:txBody>
      </p:sp>
      <p:sp>
        <p:nvSpPr>
          <p:cNvPr id="14" name="TextBox 13">
            <a:extLst>
              <a:ext uri="{FF2B5EF4-FFF2-40B4-BE49-F238E27FC236}">
                <a16:creationId xmlns:a16="http://schemas.microsoft.com/office/drawing/2014/main" id="{550F7BE6-12C4-4E71-BDC3-26A9F01B47F3}"/>
              </a:ext>
            </a:extLst>
          </p:cNvPr>
          <p:cNvSpPr txBox="1"/>
          <p:nvPr/>
        </p:nvSpPr>
        <p:spPr>
          <a:xfrm>
            <a:off x="1181099" y="27569618"/>
            <a:ext cx="9791700" cy="2215991"/>
          </a:xfrm>
          <a:prstGeom prst="rect">
            <a:avLst/>
          </a:prstGeom>
          <a:noFill/>
        </p:spPr>
        <p:txBody>
          <a:bodyPr wrap="square" rtlCol="0">
            <a:spAutoFit/>
          </a:bodyPr>
          <a:lstStyle/>
          <a:p>
            <a:r>
              <a:rPr lang="en-US" sz="2800" dirty="0"/>
              <a:t>We would like to acknowledge the follow people for their help: Dr. Benjamin Mitchell, Jason </a:t>
            </a:r>
            <a:r>
              <a:rPr lang="en-US" sz="2800" dirty="0" err="1"/>
              <a:t>Dobies</a:t>
            </a:r>
            <a:r>
              <a:rPr lang="en-US" sz="2800" dirty="0"/>
              <a:t>, Villanova Computer Science Department</a:t>
            </a:r>
          </a:p>
          <a:p>
            <a:endParaRPr lang="en-US" sz="5400" dirty="0"/>
          </a:p>
        </p:txBody>
      </p:sp>
      <p:sp>
        <p:nvSpPr>
          <p:cNvPr id="15" name="TextBox 14">
            <a:extLst>
              <a:ext uri="{FF2B5EF4-FFF2-40B4-BE49-F238E27FC236}">
                <a16:creationId xmlns:a16="http://schemas.microsoft.com/office/drawing/2014/main" id="{B8CAE101-9D50-4362-8616-6C4676571068}"/>
              </a:ext>
            </a:extLst>
          </p:cNvPr>
          <p:cNvSpPr txBox="1"/>
          <p:nvPr/>
        </p:nvSpPr>
        <p:spPr>
          <a:xfrm>
            <a:off x="1181099" y="21899087"/>
            <a:ext cx="9791700" cy="6063198"/>
          </a:xfrm>
          <a:prstGeom prst="rect">
            <a:avLst/>
          </a:prstGeom>
          <a:noFill/>
        </p:spPr>
        <p:txBody>
          <a:bodyPr wrap="square" rtlCol="0">
            <a:spAutoFit/>
          </a:bodyPr>
          <a:lstStyle/>
          <a:p>
            <a:r>
              <a:rPr lang="en-US" sz="3400" b="1" dirty="0"/>
              <a:t>Conclusion: </a:t>
            </a:r>
            <a:r>
              <a:rPr lang="en-US" sz="3000" dirty="0"/>
              <a:t>A large part of reddit's success as a "social news aggregation, web content rating, and discussion website" should be accredited to the implementation of karma as a powerful reward system that the users can use to control what content can be viewed. Posts and inevitably users that gain large amounts of upvotes (a large karma score) are viewed with greater frequency and in higher regard respectively. Our team endeavors to build a heuristic system to grade the degree to which a new reddit post will be popular within its respective subreddit. The team intends to quantify what makes a reddit post successful</a:t>
            </a:r>
          </a:p>
          <a:p>
            <a:endParaRPr lang="en-US" sz="5400" dirty="0"/>
          </a:p>
        </p:txBody>
      </p:sp>
      <p:pic>
        <p:nvPicPr>
          <p:cNvPr id="8" name="Picture 7">
            <a:extLst>
              <a:ext uri="{FF2B5EF4-FFF2-40B4-BE49-F238E27FC236}">
                <a16:creationId xmlns:a16="http://schemas.microsoft.com/office/drawing/2014/main" id="{41782863-102F-4AB6-BCFC-1F5D6E7DD5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3946" y="26140868"/>
            <a:ext cx="2857500" cy="2857500"/>
          </a:xfrm>
          <a:prstGeom prst="rect">
            <a:avLst/>
          </a:prstGeom>
        </p:spPr>
      </p:pic>
      <p:sp>
        <p:nvSpPr>
          <p:cNvPr id="20" name="TextBox 19">
            <a:extLst>
              <a:ext uri="{FF2B5EF4-FFF2-40B4-BE49-F238E27FC236}">
                <a16:creationId xmlns:a16="http://schemas.microsoft.com/office/drawing/2014/main" id="{5D0F860F-76B1-484D-B907-DE69BE691504}"/>
              </a:ext>
            </a:extLst>
          </p:cNvPr>
          <p:cNvSpPr txBox="1"/>
          <p:nvPr/>
        </p:nvSpPr>
        <p:spPr>
          <a:xfrm>
            <a:off x="11182905" y="25641195"/>
            <a:ext cx="7711041" cy="3385542"/>
          </a:xfrm>
          <a:prstGeom prst="rect">
            <a:avLst/>
          </a:prstGeom>
          <a:noFill/>
        </p:spPr>
        <p:txBody>
          <a:bodyPr wrap="square" rtlCol="0">
            <a:spAutoFit/>
          </a:bodyPr>
          <a:lstStyle/>
          <a:p>
            <a:r>
              <a:rPr lang="en-US" sz="3400" b="1" dirty="0"/>
              <a:t>Future Work: </a:t>
            </a:r>
            <a:r>
              <a:rPr lang="en-US" sz="3000" dirty="0"/>
              <a:t>Where do we go now. Where do we go now where do we go now where do we go now where do we go now</a:t>
            </a:r>
          </a:p>
          <a:p>
            <a:endParaRPr lang="en-US" sz="3000" dirty="0"/>
          </a:p>
          <a:p>
            <a:r>
              <a:rPr lang="en-US" sz="3000" dirty="0"/>
              <a:t>Visit our Repo at https://github.com/csc4790-fall2019/sp-hagan-solomon-josh-nelson/wiki or Scan the QR Code</a:t>
            </a:r>
          </a:p>
        </p:txBody>
      </p:sp>
      <p:pic>
        <p:nvPicPr>
          <p:cNvPr id="17" name="Picture 2" descr="Image result for google graph">
            <a:extLst>
              <a:ext uri="{FF2B5EF4-FFF2-40B4-BE49-F238E27FC236}">
                <a16:creationId xmlns:a16="http://schemas.microsoft.com/office/drawing/2014/main" id="{4C42AC98-9D27-4067-986D-3BA5F31DC9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2905" y="3750544"/>
            <a:ext cx="8990493" cy="595851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093D43F-04CF-41E9-969E-DA285239AEEA}"/>
              </a:ext>
            </a:extLst>
          </p:cNvPr>
          <p:cNvSpPr txBox="1"/>
          <p:nvPr/>
        </p:nvSpPr>
        <p:spPr>
          <a:xfrm>
            <a:off x="11182905" y="10023150"/>
            <a:ext cx="9791700" cy="1354217"/>
          </a:xfrm>
          <a:prstGeom prst="rect">
            <a:avLst/>
          </a:prstGeom>
          <a:noFill/>
        </p:spPr>
        <p:txBody>
          <a:bodyPr wrap="square" rtlCol="0">
            <a:spAutoFit/>
          </a:bodyPr>
          <a:lstStyle/>
          <a:p>
            <a:r>
              <a:rPr lang="en-US" sz="2800" b="1" dirty="0"/>
              <a:t>Figure 1: </a:t>
            </a:r>
            <a:r>
              <a:rPr lang="en-US" sz="2800" dirty="0"/>
              <a:t>Home Page</a:t>
            </a:r>
          </a:p>
          <a:p>
            <a:endParaRPr lang="en-US" sz="5400" dirty="0"/>
          </a:p>
        </p:txBody>
      </p:sp>
    </p:spTree>
    <p:extLst>
      <p:ext uri="{BB962C8B-B14F-4D97-AF65-F5344CB8AC3E}">
        <p14:creationId xmlns:p14="http://schemas.microsoft.com/office/powerpoint/2010/main" val="12544686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218</TotalTime>
  <Words>499</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Obermyer</dc:creator>
  <cp:lastModifiedBy>Nelson Nelson</cp:lastModifiedBy>
  <cp:revision>31</cp:revision>
  <dcterms:created xsi:type="dcterms:W3CDTF">2018-12-03T18:19:53Z</dcterms:created>
  <dcterms:modified xsi:type="dcterms:W3CDTF">2019-11-25T20:03:28Z</dcterms:modified>
</cp:coreProperties>
</file>