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01"/>
    <a:srgbClr val="949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423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354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66088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088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4943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6110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670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502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4100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86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94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7396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11/26/2019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561287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523710"/>
            <a:ext cx="16897350" cy="2893100"/>
          </a:xfrm>
          <a:prstGeom prst="rect">
            <a:avLst/>
          </a:prstGeom>
          <a:noFill/>
        </p:spPr>
        <p:txBody>
          <a:bodyPr wrap="square" rtlCol="0">
            <a:spAutoFit/>
          </a:bodyPr>
          <a:lstStyle/>
          <a:p>
            <a:r>
              <a:rPr lang="en-US" sz="8000" b="1" dirty="0"/>
              <a:t>                            </a:t>
            </a:r>
            <a:r>
              <a:rPr lang="en-US" sz="8800" b="1" dirty="0">
                <a:solidFill>
                  <a:srgbClr val="FF4301"/>
                </a:solidFill>
                <a:latin typeface="Castellar" panose="020A0402060406010301" pitchFamily="18" charset="0"/>
              </a:rPr>
              <a:t>K</a:t>
            </a:r>
            <a:r>
              <a:rPr lang="en-US" sz="8800" b="1" dirty="0">
                <a:solidFill>
                  <a:srgbClr val="9494FF"/>
                </a:solidFill>
                <a:latin typeface="Castellar" panose="020A0402060406010301" pitchFamily="18" charset="0"/>
              </a:rPr>
              <a:t>W</a:t>
            </a:r>
          </a:p>
          <a:p>
            <a:pPr algn="ctr"/>
            <a:r>
              <a:rPr lang="en-US" sz="5400" b="1" dirty="0"/>
              <a:t> </a:t>
            </a:r>
            <a:r>
              <a:rPr lang="en-US" sz="4400" b="1" dirty="0"/>
              <a:t>Approaching Text Based Subreddits Through Machine Learning</a:t>
            </a:r>
          </a:p>
          <a:p>
            <a:pPr algn="ctr"/>
            <a:r>
              <a:rPr lang="en-US" sz="4000" dirty="0"/>
              <a:t>Hagan Brewer, Joshua Brucker, Solomon Kim, Nelson Vargas</a:t>
            </a:r>
          </a:p>
        </p:txBody>
      </p:sp>
      <p:sp>
        <p:nvSpPr>
          <p:cNvPr id="4" name="TextBox 3">
            <a:extLst>
              <a:ext uri="{FF2B5EF4-FFF2-40B4-BE49-F238E27FC236}">
                <a16:creationId xmlns:a16="http://schemas.microsoft.com/office/drawing/2014/main" id="{4E173FF4-13D7-476D-A273-5DC43B5B78E1}"/>
              </a:ext>
            </a:extLst>
          </p:cNvPr>
          <p:cNvSpPr txBox="1"/>
          <p:nvPr/>
        </p:nvSpPr>
        <p:spPr>
          <a:xfrm>
            <a:off x="970996" y="3797310"/>
            <a:ext cx="9791700" cy="6155531"/>
          </a:xfrm>
          <a:prstGeom prst="rect">
            <a:avLst/>
          </a:prstGeom>
          <a:noFill/>
          <a:ln w="76200">
            <a:solidFill>
              <a:schemeClr val="tx1"/>
            </a:solidFill>
          </a:ln>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users can use to control what content is popular. Posts and inevitably users that gain large number of upvotes (a large karma score) are viewed with greater frequency and in higher regard respectively. Our team endeavors to build a machine learning system to grade the degree to which a new reddit post will be popular within a respective subreddit. Our team intends to quantify what makes a Reddit post successful and then give the users the opportunity to test their content before making their post public.</a:t>
            </a:r>
          </a:p>
        </p:txBody>
      </p:sp>
      <p:sp>
        <p:nvSpPr>
          <p:cNvPr id="7" name="TextBox 6">
            <a:extLst>
              <a:ext uri="{FF2B5EF4-FFF2-40B4-BE49-F238E27FC236}">
                <a16:creationId xmlns:a16="http://schemas.microsoft.com/office/drawing/2014/main" id="{537E80D7-4E81-448D-B53D-865D4171020A}"/>
              </a:ext>
            </a:extLst>
          </p:cNvPr>
          <p:cNvSpPr txBox="1"/>
          <p:nvPr/>
        </p:nvSpPr>
        <p:spPr>
          <a:xfrm>
            <a:off x="1126863" y="18313025"/>
            <a:ext cx="4285140" cy="3754874"/>
          </a:xfrm>
          <a:prstGeom prst="rect">
            <a:avLst/>
          </a:prstGeom>
          <a:noFill/>
        </p:spPr>
        <p:txBody>
          <a:bodyPr wrap="square" rtlCol="0">
            <a:spAutoFit/>
          </a:bodyPr>
          <a:lstStyle/>
          <a:p>
            <a:r>
              <a:rPr lang="en-US" sz="3400" b="1" dirty="0"/>
              <a:t>Technologies:</a:t>
            </a:r>
            <a:endParaRPr lang="en-US" sz="3400" dirty="0"/>
          </a:p>
          <a:p>
            <a:pPr marL="457200" indent="-457200">
              <a:buFont typeface="Arial" panose="020B0604020202020204" pitchFamily="34" charset="0"/>
              <a:buChar char="•"/>
            </a:pPr>
            <a:r>
              <a:rPr lang="en-US" sz="3000" dirty="0"/>
              <a:t>Python</a:t>
            </a:r>
          </a:p>
          <a:p>
            <a:pPr marL="457200" indent="-457200">
              <a:buFont typeface="Arial" panose="020B0604020202020204" pitchFamily="34" charset="0"/>
              <a:buChar char="•"/>
            </a:pPr>
            <a:r>
              <a:rPr lang="en-US" sz="3000" dirty="0"/>
              <a:t>Bootstrap/HTML/CSS</a:t>
            </a:r>
          </a:p>
          <a:p>
            <a:pPr marL="457200" indent="-457200">
              <a:buFont typeface="Arial" panose="020B0604020202020204" pitchFamily="34" charset="0"/>
              <a:buChar char="•"/>
            </a:pPr>
            <a:r>
              <a:rPr lang="en-US" sz="3000" dirty="0"/>
              <a:t>Flask</a:t>
            </a:r>
          </a:p>
          <a:p>
            <a:pPr marL="457200" indent="-457200">
              <a:buFont typeface="Arial" panose="020B0604020202020204" pitchFamily="34" charset="0"/>
              <a:buChar char="•"/>
            </a:pPr>
            <a:r>
              <a:rPr lang="en-US" sz="3000" dirty="0"/>
              <a:t>Natural Language Processing</a:t>
            </a:r>
          </a:p>
          <a:p>
            <a:endParaRPr lang="en-US" sz="5400" dirty="0"/>
          </a:p>
        </p:txBody>
      </p:sp>
      <p:sp>
        <p:nvSpPr>
          <p:cNvPr id="9" name="TextBox 8">
            <a:extLst>
              <a:ext uri="{FF2B5EF4-FFF2-40B4-BE49-F238E27FC236}">
                <a16:creationId xmlns:a16="http://schemas.microsoft.com/office/drawing/2014/main" id="{D3915AD3-D515-41E3-B0CD-CC93A4E91C6D}"/>
              </a:ext>
            </a:extLst>
          </p:cNvPr>
          <p:cNvSpPr txBox="1"/>
          <p:nvPr/>
        </p:nvSpPr>
        <p:spPr>
          <a:xfrm>
            <a:off x="3670120" y="17292830"/>
            <a:ext cx="4012450" cy="523220"/>
          </a:xfrm>
          <a:prstGeom prst="rect">
            <a:avLst/>
          </a:prstGeom>
          <a:noFill/>
        </p:spPr>
        <p:txBody>
          <a:bodyPr wrap="square" rtlCol="0">
            <a:spAutoFit/>
          </a:bodyPr>
          <a:lstStyle/>
          <a:p>
            <a:r>
              <a:rPr lang="en-US" sz="2800" b="1" dirty="0"/>
              <a:t>Figure 2: </a:t>
            </a:r>
            <a:r>
              <a:rPr lang="en-US" sz="2800" dirty="0"/>
              <a:t>Results Page</a:t>
            </a:r>
          </a:p>
        </p:txBody>
      </p:sp>
      <p:sp>
        <p:nvSpPr>
          <p:cNvPr id="10" name="TextBox 9">
            <a:extLst>
              <a:ext uri="{FF2B5EF4-FFF2-40B4-BE49-F238E27FC236}">
                <a16:creationId xmlns:a16="http://schemas.microsoft.com/office/drawing/2014/main" id="{920F5818-FFD0-4FB4-B569-6EF695A29D56}"/>
              </a:ext>
            </a:extLst>
          </p:cNvPr>
          <p:cNvSpPr txBox="1"/>
          <p:nvPr/>
        </p:nvSpPr>
        <p:spPr>
          <a:xfrm>
            <a:off x="11496668" y="12766480"/>
            <a:ext cx="9881383" cy="4770537"/>
          </a:xfrm>
          <a:prstGeom prst="rect">
            <a:avLst/>
          </a:prstGeom>
          <a:noFill/>
          <a:ln w="76200">
            <a:solidFill>
              <a:schemeClr val="tx1"/>
            </a:solidFill>
          </a:ln>
        </p:spPr>
        <p:txBody>
          <a:bodyPr wrap="square" rtlCol="0">
            <a:spAutoFit/>
          </a:bodyPr>
          <a:lstStyle/>
          <a:p>
            <a:r>
              <a:rPr lang="en-US" sz="3400" b="1" dirty="0"/>
              <a:t>Approach: </a:t>
            </a:r>
            <a:r>
              <a:rPr lang="en-US" sz="3000" dirty="0"/>
              <a:t>Using a combination of naïve Bayes and logistic regression models, in combination with a data scrapper, a user enters their potential post’s content into our web app. Our algorithm then analyzes the highest and lowest rated posts over the last two years of Reddit post history to determine trends. The algorithm runs the user’s input through a process comparing the input to the results of the initial Reddit analysis. It then returns the likelihood of the user’s input to succeed or not succeed based on our definition of accumulating more than a designated karma threshold.</a:t>
            </a:r>
          </a:p>
        </p:txBody>
      </p:sp>
      <p:sp>
        <p:nvSpPr>
          <p:cNvPr id="11" name="TextBox 10">
            <a:extLst>
              <a:ext uri="{FF2B5EF4-FFF2-40B4-BE49-F238E27FC236}">
                <a16:creationId xmlns:a16="http://schemas.microsoft.com/office/drawing/2014/main" id="{9D9F32D0-C11F-46F1-80C5-380BAA3AC908}"/>
              </a:ext>
            </a:extLst>
          </p:cNvPr>
          <p:cNvSpPr txBox="1"/>
          <p:nvPr/>
        </p:nvSpPr>
        <p:spPr>
          <a:xfrm>
            <a:off x="5941818" y="18313025"/>
            <a:ext cx="4495247"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Title Analysis</a:t>
            </a:r>
          </a:p>
          <a:p>
            <a:pPr marL="457200" indent="-457200">
              <a:buFont typeface="Arial" panose="020B0604020202020204" pitchFamily="34" charset="0"/>
              <a:buChar char="•"/>
            </a:pPr>
            <a:r>
              <a:rPr lang="en-US" sz="3000" dirty="0"/>
              <a:t>Access to complete Reddit archive</a:t>
            </a:r>
          </a:p>
          <a:p>
            <a:pPr marL="457200" indent="-457200">
              <a:buFont typeface="Arial" panose="020B0604020202020204" pitchFamily="34" charset="0"/>
              <a:buChar char="•"/>
            </a:pPr>
            <a:r>
              <a:rPr lang="en-US" sz="3000" dirty="0"/>
              <a:t>Uses Real Time Data</a:t>
            </a:r>
          </a:p>
          <a:p>
            <a:endParaRPr lang="en-US" sz="5400" dirty="0"/>
          </a:p>
        </p:txBody>
      </p:sp>
      <p:sp>
        <p:nvSpPr>
          <p:cNvPr id="13" name="TextBox 12">
            <a:extLst>
              <a:ext uri="{FF2B5EF4-FFF2-40B4-BE49-F238E27FC236}">
                <a16:creationId xmlns:a16="http://schemas.microsoft.com/office/drawing/2014/main" id="{2AD6E2D7-FC31-4948-911C-1F51B9031F47}"/>
              </a:ext>
            </a:extLst>
          </p:cNvPr>
          <p:cNvSpPr txBox="1"/>
          <p:nvPr/>
        </p:nvSpPr>
        <p:spPr>
          <a:xfrm>
            <a:off x="13432534" y="24597844"/>
            <a:ext cx="5673437" cy="523220"/>
          </a:xfrm>
          <a:prstGeom prst="rect">
            <a:avLst/>
          </a:prstGeom>
          <a:noFill/>
        </p:spPr>
        <p:txBody>
          <a:bodyPr wrap="square" rtlCol="0">
            <a:spAutoFit/>
          </a:bodyPr>
          <a:lstStyle/>
          <a:p>
            <a:r>
              <a:rPr lang="en-US" sz="2800" b="1" dirty="0"/>
              <a:t>Figure 3: </a:t>
            </a:r>
            <a:r>
              <a:rPr lang="en-US" sz="2800" dirty="0"/>
              <a:t>Graph Representing Results</a:t>
            </a:r>
          </a:p>
        </p:txBody>
      </p:sp>
      <p:sp>
        <p:nvSpPr>
          <p:cNvPr id="14" name="TextBox 13">
            <a:extLst>
              <a:ext uri="{FF2B5EF4-FFF2-40B4-BE49-F238E27FC236}">
                <a16:creationId xmlns:a16="http://schemas.microsoft.com/office/drawing/2014/main" id="{550F7BE6-12C4-4E71-BDC3-26A9F01B47F3}"/>
              </a:ext>
            </a:extLst>
          </p:cNvPr>
          <p:cNvSpPr txBox="1"/>
          <p:nvPr/>
        </p:nvSpPr>
        <p:spPr>
          <a:xfrm>
            <a:off x="769272" y="27424145"/>
            <a:ext cx="9791700" cy="1384995"/>
          </a:xfrm>
          <a:prstGeom prst="rect">
            <a:avLst/>
          </a:prstGeom>
          <a:noFill/>
          <a:ln w="76200">
            <a:solidFill>
              <a:schemeClr val="tx1"/>
            </a:solidFill>
          </a:ln>
        </p:spPr>
        <p:txBody>
          <a:bodyPr wrap="square" rtlCol="0">
            <a:spAutoFit/>
          </a:bodyPr>
          <a:lstStyle/>
          <a:p>
            <a:r>
              <a:rPr lang="en-US" sz="2800" dirty="0"/>
              <a:t>We would like to acknowledge the follow people/groups for their help: Dr. Benjamin Mitchell, Jason </a:t>
            </a:r>
            <a:r>
              <a:rPr lang="en-US" sz="2800" dirty="0" err="1"/>
              <a:t>Dobies</a:t>
            </a:r>
            <a:r>
              <a:rPr lang="en-US" sz="2800" dirty="0"/>
              <a:t>, the Villanova Computer Science Department</a:t>
            </a:r>
          </a:p>
        </p:txBody>
      </p:sp>
      <p:sp>
        <p:nvSpPr>
          <p:cNvPr id="15" name="TextBox 14">
            <a:extLst>
              <a:ext uri="{FF2B5EF4-FFF2-40B4-BE49-F238E27FC236}">
                <a16:creationId xmlns:a16="http://schemas.microsoft.com/office/drawing/2014/main" id="{B8CAE101-9D50-4362-8616-6C4676571068}"/>
              </a:ext>
            </a:extLst>
          </p:cNvPr>
          <p:cNvSpPr txBox="1"/>
          <p:nvPr/>
        </p:nvSpPr>
        <p:spPr>
          <a:xfrm>
            <a:off x="769272" y="21871707"/>
            <a:ext cx="9791700" cy="4770537"/>
          </a:xfrm>
          <a:prstGeom prst="rect">
            <a:avLst/>
          </a:prstGeom>
          <a:noFill/>
          <a:ln w="76200">
            <a:solidFill>
              <a:schemeClr val="tx1"/>
            </a:solidFill>
          </a:ln>
        </p:spPr>
        <p:txBody>
          <a:bodyPr wrap="square" rtlCol="0">
            <a:spAutoFit/>
          </a:bodyPr>
          <a:lstStyle/>
          <a:p>
            <a:r>
              <a:rPr lang="en-US" sz="3400" b="1" dirty="0"/>
              <a:t>Conclusion/Findings: </a:t>
            </a:r>
            <a:r>
              <a:rPr lang="en-US" sz="3000" dirty="0"/>
              <a:t>Through this assignment, our team had the opportunity to delve into a realistic development setting. Using this assignment as an opportunity to learn machine learning, we faced many real world challenges such as learning new technologies, connecting technologies, and falling into technical debt. While we were able to learn a lot of the impressive hands-on capabilities of machine learning and natural language processing, we were also given the opportunity to experience and prepare for what life as a developer outside of college might truly be like.</a:t>
            </a:r>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5851" y="25687619"/>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0972799" y="25423598"/>
            <a:ext cx="7711041" cy="3385542"/>
          </a:xfrm>
          <a:prstGeom prst="rect">
            <a:avLst/>
          </a:prstGeom>
          <a:noFill/>
          <a:ln w="76200">
            <a:solidFill>
              <a:schemeClr val="tx1"/>
            </a:solidFill>
          </a:ln>
        </p:spPr>
        <p:txBody>
          <a:bodyPr wrap="square" rtlCol="0">
            <a:spAutoFit/>
          </a:bodyPr>
          <a:lstStyle/>
          <a:p>
            <a:r>
              <a:rPr lang="en-US" sz="3400" b="1" dirty="0"/>
              <a:t>Future Work: </a:t>
            </a:r>
            <a:r>
              <a:rPr lang="en-US" sz="3000" dirty="0"/>
              <a:t>We would like to expand our machine learning algorithms to include Images from visual subreddits such as r/Pics</a:t>
            </a:r>
          </a:p>
          <a:p>
            <a:endParaRPr lang="en-US" sz="3000" dirty="0"/>
          </a:p>
          <a:p>
            <a:r>
              <a:rPr lang="en-US" sz="3000" dirty="0"/>
              <a:t>Visit our Repo at https://github.com/csc4790-fall2019/sp-hagan-solomon-josh-nelson/wiki or Scan the QR Code</a:t>
            </a:r>
          </a:p>
        </p:txBody>
      </p:sp>
      <p:sp>
        <p:nvSpPr>
          <p:cNvPr id="18" name="TextBox 17">
            <a:extLst>
              <a:ext uri="{FF2B5EF4-FFF2-40B4-BE49-F238E27FC236}">
                <a16:creationId xmlns:a16="http://schemas.microsoft.com/office/drawing/2014/main" id="{A093D43F-04CF-41E9-969E-DA285239AEEA}"/>
              </a:ext>
            </a:extLst>
          </p:cNvPr>
          <p:cNvSpPr txBox="1"/>
          <p:nvPr/>
        </p:nvSpPr>
        <p:spPr>
          <a:xfrm>
            <a:off x="14499189" y="12051069"/>
            <a:ext cx="3876340" cy="523220"/>
          </a:xfrm>
          <a:prstGeom prst="rect">
            <a:avLst/>
          </a:prstGeom>
          <a:noFill/>
        </p:spPr>
        <p:txBody>
          <a:bodyPr wrap="square" rtlCol="0">
            <a:spAutoFit/>
          </a:bodyPr>
          <a:lstStyle/>
          <a:p>
            <a:r>
              <a:rPr lang="en-US" sz="2800" b="1" dirty="0"/>
              <a:t>Figure 1: </a:t>
            </a:r>
            <a:r>
              <a:rPr lang="en-US" sz="2800" dirty="0"/>
              <a:t>Home Page</a:t>
            </a:r>
          </a:p>
        </p:txBody>
      </p:sp>
      <p:pic>
        <p:nvPicPr>
          <p:cNvPr id="19" name="Picture 18">
            <a:extLst>
              <a:ext uri="{FF2B5EF4-FFF2-40B4-BE49-F238E27FC236}">
                <a16:creationId xmlns:a16="http://schemas.microsoft.com/office/drawing/2014/main" id="{E3D0A080-A1AF-4B70-AA6F-38742B3D3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48" y="10665779"/>
            <a:ext cx="10195148" cy="6441399"/>
          </a:xfrm>
          <a:prstGeom prst="rect">
            <a:avLst/>
          </a:prstGeom>
          <a:ln w="76200">
            <a:solidFill>
              <a:schemeClr val="tx1"/>
            </a:solidFill>
          </a:ln>
        </p:spPr>
      </p:pic>
      <p:pic>
        <p:nvPicPr>
          <p:cNvPr id="24" name="Picture 23">
            <a:extLst>
              <a:ext uri="{FF2B5EF4-FFF2-40B4-BE49-F238E27FC236}">
                <a16:creationId xmlns:a16="http://schemas.microsoft.com/office/drawing/2014/main" id="{6C969C50-7099-4D72-9484-C5EC06809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2011" y="3743800"/>
            <a:ext cx="8030696" cy="8173591"/>
          </a:xfrm>
          <a:prstGeom prst="rect">
            <a:avLst/>
          </a:prstGeom>
          <a:ln w="76200">
            <a:solidFill>
              <a:schemeClr val="tx1"/>
            </a:solidFill>
          </a:ln>
        </p:spPr>
      </p:pic>
      <p:pic>
        <p:nvPicPr>
          <p:cNvPr id="30" name="Picture 29">
            <a:extLst>
              <a:ext uri="{FF2B5EF4-FFF2-40B4-BE49-F238E27FC236}">
                <a16:creationId xmlns:a16="http://schemas.microsoft.com/office/drawing/2014/main" id="{B35BD5C4-E9F1-4FB5-870F-A2C5024FA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5411" y="17990818"/>
            <a:ext cx="8607679" cy="6455759"/>
          </a:xfrm>
          <a:prstGeom prst="rect">
            <a:avLst/>
          </a:prstGeom>
          <a:ln w="76200">
            <a:solidFill>
              <a:schemeClr val="tx1"/>
            </a:solidFill>
          </a:ln>
        </p:spPr>
      </p:pic>
      <p:pic>
        <p:nvPicPr>
          <p:cNvPr id="3" name="Picture 2">
            <a:extLst>
              <a:ext uri="{FF2B5EF4-FFF2-40B4-BE49-F238E27FC236}">
                <a16:creationId xmlns:a16="http://schemas.microsoft.com/office/drawing/2014/main" id="{7CFD14A2-593B-489A-9359-513A074233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4189" y="-415743"/>
            <a:ext cx="2518455" cy="2893101"/>
          </a:xfrm>
          <a:prstGeom prst="rect">
            <a:avLst/>
          </a:prstGeom>
        </p:spPr>
      </p:pic>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TotalTime>
  <Words>462</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Castellar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Josh</cp:lastModifiedBy>
  <cp:revision>47</cp:revision>
  <dcterms:created xsi:type="dcterms:W3CDTF">2018-12-03T18:19:53Z</dcterms:created>
  <dcterms:modified xsi:type="dcterms:W3CDTF">2019-11-26T22:17:18Z</dcterms:modified>
</cp:coreProperties>
</file>