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Krona One"/>
      <p:regular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Fira Sans Condensed Medium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ronaOne-regular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bold.fntdata"/><Relationship Id="rId25" Type="http://schemas.openxmlformats.org/officeDocument/2006/relationships/font" Target="fonts/FiraSansCondensedMedium-regular.fntdata"/><Relationship Id="rId28" Type="http://schemas.openxmlformats.org/officeDocument/2006/relationships/font" Target="fonts/FiraSansCondensedMedium-boldItalic.fntdata"/><Relationship Id="rId27" Type="http://schemas.openxmlformats.org/officeDocument/2006/relationships/font" Target="fonts/FiraSans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f3bf63e1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f3bf63e1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f3bf63e1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f3bf63e1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3bf63e19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3bf63e1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f3bf63e1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f3bf63e1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eac8eeb8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eac8eeb8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f3bf63e1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f3bf63e1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3caf186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3caf186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f3bf63e1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f3bf63e1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106890cc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2106890cc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3bf63e1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3bf63e1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3bf63e1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3bf63e1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3bf63e19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f3bf63e19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3bf63e1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f3bf63e1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8273618" y="344514"/>
            <a:ext cx="351173" cy="351750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rect b="b" l="l" r="r" t="t"/>
            <a:pathLst>
              <a:path extrusionOk="0" h="71438" w="71451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rect b="b" l="l" r="r" t="t"/>
            <a:pathLst>
              <a:path extrusionOk="0" h="73653" w="73665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646560" y="1787700"/>
            <a:ext cx="79539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322075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 rot="10800000">
            <a:off x="-1785271" y="3956935"/>
            <a:ext cx="7132466" cy="3259144"/>
            <a:chOff x="3735491" y="-2049669"/>
            <a:chExt cx="7132466" cy="3259144"/>
          </a:xfrm>
        </p:grpSpPr>
        <p:sp>
          <p:nvSpPr>
            <p:cNvPr id="203" name="Google Shape;203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3796754" y="-2072572"/>
            <a:ext cx="7132466" cy="3259144"/>
            <a:chOff x="3735491" y="-2049669"/>
            <a:chExt cx="7132466" cy="3259144"/>
          </a:xfrm>
        </p:grpSpPr>
        <p:sp>
          <p:nvSpPr>
            <p:cNvPr id="226" name="Google Shape;226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3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7" cy="3549464"/>
            <a:chOff x="7253877" y="1275092"/>
            <a:chExt cx="3651827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4"/>
          <p:cNvSpPr txBox="1"/>
          <p:nvPr>
            <p:ph hasCustomPrompt="1" idx="2" type="title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idx="1" type="subTitle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2" type="subTitle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3" type="subTitle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4" type="subTitle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5" type="subTitle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6" type="subTitle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flipH="1" rot="10800000">
                <a:off x="4131013" y="-28379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flipH="1" rot="10800000">
                <a:off x="4031305" y="-334347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flipH="1" rot="10800000">
                <a:off x="6287233" y="-1104828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flipH="1" rot="10800000">
                <a:off x="6287235" y="-66129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flipH="1" rot="10800000">
                <a:off x="4312013" y="-27535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flipH="1" rot="10800000">
                <a:off x="3607430" y="-299580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flipH="1" rot="10800000">
                <a:off x="6045333" y="-572416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flipH="1" rot="10800000">
                <a:off x="6651110" y="-107924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1" type="subTitle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6"/>
          <p:cNvSpPr txBox="1"/>
          <p:nvPr>
            <p:ph idx="7" type="subTitle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2" name="Google Shape;332;p16"/>
          <p:cNvSpPr txBox="1"/>
          <p:nvPr>
            <p:ph idx="8" type="subTitle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2" type="subTitle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3" type="subTitle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4" type="subTitle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5" type="subTitle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9" name="Google Shape;359;p17"/>
          <p:cNvSpPr txBox="1"/>
          <p:nvPr>
            <p:ph idx="6" type="subTitle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17"/>
          <p:cNvSpPr txBox="1"/>
          <p:nvPr>
            <p:ph idx="7" type="subTitle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17"/>
          <p:cNvSpPr txBox="1"/>
          <p:nvPr>
            <p:ph idx="8" type="subTitle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solidFill>
          <a:schemeClr val="accen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2" type="title"/>
          </p:nvPr>
        </p:nvSpPr>
        <p:spPr>
          <a:xfrm>
            <a:off x="2033153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2033153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8" name="Google Shape;388;p18"/>
          <p:cNvSpPr txBox="1"/>
          <p:nvPr>
            <p:ph idx="3" type="title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4" type="subTitle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0" name="Google Shape;390;p18"/>
          <p:cNvSpPr txBox="1"/>
          <p:nvPr>
            <p:ph idx="5" type="title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6" type="subTitle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" name="Google Shape;392;p18"/>
          <p:cNvSpPr txBox="1"/>
          <p:nvPr>
            <p:ph idx="7" type="title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8" type="subTitle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4" name="Google Shape;394;p18"/>
          <p:cNvSpPr/>
          <p:nvPr/>
        </p:nvSpPr>
        <p:spPr>
          <a:xfrm rot="10800000">
            <a:off x="8007119" y="-1233121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7874547" y="90229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7124319" y="120799"/>
            <a:ext cx="395582" cy="395552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199508" y="-1987376"/>
            <a:ext cx="4042185" cy="3280027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flipH="1" rot="10800000">
              <a:off x="3195029" y="-2979647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flipH="1" rot="10800000">
              <a:off x="4131013" y="-28379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flipH="1" rot="10800000">
              <a:off x="4785702" y="-295927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flipH="1" rot="10800000">
              <a:off x="4031305" y="-3343476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flipH="1" rot="10800000">
              <a:off x="6583233" y="-791578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flipH="1" rot="10800000">
              <a:off x="6089336" y="-477238"/>
              <a:ext cx="414051" cy="413790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flipH="1" rot="10800000">
              <a:off x="7031510" y="-104579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663153" y="-2103410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348903" y="-978428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8709291" y="1231772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477437" y="-1445171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8673296" y="-1555301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043926" y="-173961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303871" y="-1320203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 flipH="1" rot="10800000">
            <a:off x="519895" y="1390147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solidFill>
          <a:schemeClr val="accen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/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1" type="subTitle"/>
          </p:nvPr>
        </p:nvSpPr>
        <p:spPr>
          <a:xfrm>
            <a:off x="5991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19"/>
          <p:cNvSpPr txBox="1"/>
          <p:nvPr>
            <p:ph idx="2" type="subTitle"/>
          </p:nvPr>
        </p:nvSpPr>
        <p:spPr>
          <a:xfrm>
            <a:off x="37876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19"/>
          <p:cNvSpPr txBox="1"/>
          <p:nvPr>
            <p:ph idx="3" type="ctrTitle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8" name="Google Shape;418;p19"/>
          <p:cNvSpPr txBox="1"/>
          <p:nvPr>
            <p:ph idx="4" type="ctrTitle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9" name="Google Shape;419;p19"/>
          <p:cNvSpPr/>
          <p:nvPr/>
        </p:nvSpPr>
        <p:spPr>
          <a:xfrm>
            <a:off x="8274403" y="4448704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552420" y="-1457516"/>
            <a:ext cx="3795235" cy="4859418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rect b="b" l="l" r="r" t="t"/>
                <a:pathLst>
                  <a:path extrusionOk="0" h="19027" w="19039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/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7" name="Google Shape;437;p20"/>
          <p:cNvSpPr txBox="1"/>
          <p:nvPr>
            <p:ph idx="1" type="subTitle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3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flipH="1" rot="-5400000">
              <a:off x="356381" y="42000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flipH="1" rot="-5400000">
            <a:off x="9039980" y="66805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flipH="1" rot="-5400000">
              <a:off x="8440880" y="34830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TITLE_AND_DESCRIPTION_1">
    <p:bg>
      <p:bgPr>
        <a:solidFill>
          <a:schemeClr val="accen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/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4" name="Google Shape;494;p23"/>
          <p:cNvSpPr txBox="1"/>
          <p:nvPr>
            <p:ph idx="1" type="subTitle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2" type="subTitle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flipH="1" rot="10800000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/>
          <p:nvPr>
            <p:ph idx="1" type="subTitle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4" name="Google Shape;514;p24"/>
          <p:cNvSpPr txBox="1"/>
          <p:nvPr>
            <p:ph idx="2" type="subTitle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24"/>
          <p:cNvSpPr txBox="1"/>
          <p:nvPr>
            <p:ph hasCustomPrompt="1"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/>
          <p:nvPr>
            <p:ph hasCustomPrompt="1" idx="3" type="title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/>
          <p:nvPr>
            <p:ph hasCustomPrompt="1" idx="4" type="title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/>
          <p:nvPr>
            <p:ph hasCustomPrompt="1" idx="5" type="title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/>
          <p:nvPr>
            <p:ph idx="6" type="subTitle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0" name="Google Shape;520;p24"/>
          <p:cNvSpPr txBox="1"/>
          <p:nvPr>
            <p:ph idx="7" type="subTitle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1" name="Google Shape;521;p24"/>
          <p:cNvSpPr txBox="1"/>
          <p:nvPr>
            <p:ph idx="8" type="subTitle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2" name="Google Shape;522;p24"/>
          <p:cNvSpPr txBox="1"/>
          <p:nvPr>
            <p:ph idx="9" type="title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13" type="subTitle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24"/>
          <p:cNvSpPr txBox="1"/>
          <p:nvPr>
            <p:ph idx="14" type="subTitle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5" name="Google Shape;525;p24"/>
          <p:cNvSpPr txBox="1"/>
          <p:nvPr>
            <p:ph idx="15" type="subTitle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idx="1" type="subTitle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0" name="Google Shape;540;p25"/>
          <p:cNvSpPr txBox="1"/>
          <p:nvPr>
            <p:ph idx="2" type="subTitle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1" name="Google Shape;541;p25"/>
          <p:cNvSpPr txBox="1"/>
          <p:nvPr>
            <p:ph idx="3" type="subTitle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2" name="Google Shape;542;p25"/>
          <p:cNvSpPr txBox="1"/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4" type="subTitle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4" name="Google Shape;544;p25"/>
          <p:cNvSpPr txBox="1"/>
          <p:nvPr>
            <p:ph idx="5" type="subTitle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5" name="Google Shape;545;p25"/>
          <p:cNvSpPr txBox="1"/>
          <p:nvPr>
            <p:ph idx="6" type="subTitle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flipH="1" rot="10800000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flipH="1" rot="5400000">
            <a:off x="198003" y="762690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2_1_2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599100" y="2257913"/>
            <a:ext cx="39729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5" name="Google Shape;565;p26"/>
          <p:cNvSpPr txBox="1"/>
          <p:nvPr>
            <p:ph idx="2" type="subTitle"/>
          </p:nvPr>
        </p:nvSpPr>
        <p:spPr>
          <a:xfrm>
            <a:off x="4572000" y="2358738"/>
            <a:ext cx="2327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6"/>
          <p:cNvSpPr txBox="1"/>
          <p:nvPr>
            <p:ph idx="3" type="subTitle"/>
          </p:nvPr>
        </p:nvSpPr>
        <p:spPr>
          <a:xfrm>
            <a:off x="1080675" y="2358738"/>
            <a:ext cx="2508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26"/>
          <p:cNvSpPr txBox="1"/>
          <p:nvPr>
            <p:ph idx="4" type="body"/>
          </p:nvPr>
        </p:nvSpPr>
        <p:spPr>
          <a:xfrm>
            <a:off x="4572000" y="2205551"/>
            <a:ext cx="39876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 b="0"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8" name="Google Shape;568;p26"/>
          <p:cNvSpPr txBox="1"/>
          <p:nvPr>
            <p:ph type="title"/>
          </p:nvPr>
        </p:nvSpPr>
        <p:spPr>
          <a:xfrm>
            <a:off x="594900" y="533550"/>
            <a:ext cx="79647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9" name="Google Shape;569;p26"/>
          <p:cNvGrpSpPr/>
          <p:nvPr/>
        </p:nvGrpSpPr>
        <p:grpSpPr>
          <a:xfrm>
            <a:off x="7590497" y="-1753528"/>
            <a:ext cx="2634881" cy="3045191"/>
            <a:chOff x="7742897" y="-1753528"/>
            <a:chExt cx="2634881" cy="3045191"/>
          </a:xfrm>
        </p:grpSpPr>
        <p:sp>
          <p:nvSpPr>
            <p:cNvPr id="570" name="Google Shape;570;p26"/>
            <p:cNvSpPr/>
            <p:nvPr/>
          </p:nvSpPr>
          <p:spPr>
            <a:xfrm flipH="1" rot="-5400000">
              <a:off x="8122018" y="-10915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flipH="1" rot="-5400000">
              <a:off x="8122023" y="-17533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flipH="1" rot="-5400000">
              <a:off x="7742742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flipH="1" rot="-5400000">
              <a:off x="8583452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 flipH="1" rot="-5400000">
              <a:off x="8709294" y="113326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6"/>
          <p:cNvGrpSpPr/>
          <p:nvPr/>
        </p:nvGrpSpPr>
        <p:grpSpPr>
          <a:xfrm>
            <a:off x="-1424094" y="-1674583"/>
            <a:ext cx="2422301" cy="2966220"/>
            <a:chOff x="-1424094" y="-1674583"/>
            <a:chExt cx="2422301" cy="2966220"/>
          </a:xfrm>
        </p:grpSpPr>
        <p:sp>
          <p:nvSpPr>
            <p:cNvPr id="576" name="Google Shape;576;p26"/>
            <p:cNvSpPr/>
            <p:nvPr/>
          </p:nvSpPr>
          <p:spPr>
            <a:xfrm rot="5400000">
              <a:off x="-1283676" y="-16744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rot="5400000">
              <a:off x="-1424263" y="-1405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rot="5400000">
              <a:off x="393516" y="113323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rot="5400000">
              <a:off x="661623" y="20254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rot="5400000">
              <a:off x="151812" y="61998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idx="1" type="subTitle"/>
          </p:nvPr>
        </p:nvSpPr>
        <p:spPr>
          <a:xfrm>
            <a:off x="11139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3" name="Google Shape;583;p27"/>
          <p:cNvSpPr txBox="1"/>
          <p:nvPr>
            <p:ph idx="2" type="subTitle"/>
          </p:nvPr>
        </p:nvSpPr>
        <p:spPr>
          <a:xfrm>
            <a:off x="3622325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4" name="Google Shape;584;p27"/>
          <p:cNvSpPr txBox="1"/>
          <p:nvPr>
            <p:ph idx="3" type="subTitle"/>
          </p:nvPr>
        </p:nvSpPr>
        <p:spPr>
          <a:xfrm>
            <a:off x="61307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5" name="Google Shape;585;p27"/>
          <p:cNvSpPr txBox="1"/>
          <p:nvPr>
            <p:ph idx="4" type="subTitle"/>
          </p:nvPr>
        </p:nvSpPr>
        <p:spPr>
          <a:xfrm>
            <a:off x="111400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6" name="Google Shape;586;p27"/>
          <p:cNvSpPr txBox="1"/>
          <p:nvPr>
            <p:ph idx="5" type="subTitle"/>
          </p:nvPr>
        </p:nvSpPr>
        <p:spPr>
          <a:xfrm>
            <a:off x="362125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7" name="Google Shape;587;p27"/>
          <p:cNvSpPr txBox="1"/>
          <p:nvPr>
            <p:ph idx="6" type="subTitle"/>
          </p:nvPr>
        </p:nvSpPr>
        <p:spPr>
          <a:xfrm>
            <a:off x="6130713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8" name="Google Shape;588;p27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9" name="Google Shape;589;p27"/>
          <p:cNvSpPr txBox="1"/>
          <p:nvPr>
            <p:ph idx="7" type="subTitle"/>
          </p:nvPr>
        </p:nvSpPr>
        <p:spPr>
          <a:xfrm>
            <a:off x="1114000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0" name="Google Shape;590;p27"/>
          <p:cNvSpPr txBox="1"/>
          <p:nvPr>
            <p:ph idx="8" type="subTitle"/>
          </p:nvPr>
        </p:nvSpPr>
        <p:spPr>
          <a:xfrm>
            <a:off x="3622325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1" name="Google Shape;591;p27"/>
          <p:cNvSpPr txBox="1"/>
          <p:nvPr>
            <p:ph idx="9" type="subTitle"/>
          </p:nvPr>
        </p:nvSpPr>
        <p:spPr>
          <a:xfrm>
            <a:off x="6130713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2" name="Google Shape;592;p27"/>
          <p:cNvSpPr txBox="1"/>
          <p:nvPr>
            <p:ph idx="13" type="subTitle"/>
          </p:nvPr>
        </p:nvSpPr>
        <p:spPr>
          <a:xfrm>
            <a:off x="1113913" y="3861624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3" name="Google Shape;593;p27"/>
          <p:cNvSpPr txBox="1"/>
          <p:nvPr>
            <p:ph idx="14" type="subTitle"/>
          </p:nvPr>
        </p:nvSpPr>
        <p:spPr>
          <a:xfrm>
            <a:off x="3622150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4" name="Google Shape;594;p27"/>
          <p:cNvSpPr txBox="1"/>
          <p:nvPr>
            <p:ph idx="15" type="subTitle"/>
          </p:nvPr>
        </p:nvSpPr>
        <p:spPr>
          <a:xfrm>
            <a:off x="6130713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95" name="Google Shape;595;p27"/>
          <p:cNvGrpSpPr/>
          <p:nvPr/>
        </p:nvGrpSpPr>
        <p:grpSpPr>
          <a:xfrm>
            <a:off x="7061557" y="-2496891"/>
            <a:ext cx="3857611" cy="4116615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1777668" y="-2393356"/>
            <a:ext cx="3358211" cy="4013080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2000">
                <a:solidFill>
                  <a:srgbClr val="FFFFFF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0"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69" name="Google Shape;69;p4"/>
          <p:cNvGrpSpPr/>
          <p:nvPr/>
        </p:nvGrpSpPr>
        <p:grpSpPr>
          <a:xfrm>
            <a:off x="7141441" y="-1921644"/>
            <a:ext cx="3614411" cy="3158531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20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099331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 rot="-2700000">
            <a:off x="-2570011" y="-951068"/>
            <a:ext cx="8706323" cy="4461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599100" y="532649"/>
            <a:ext cx="3244800" cy="2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8"/>
          <p:cNvSpPr/>
          <p:nvPr/>
        </p:nvSpPr>
        <p:spPr>
          <a:xfrm>
            <a:off x="3749720" y="2486425"/>
            <a:ext cx="572650" cy="572752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2600694" y="3385599"/>
            <a:ext cx="1110032" cy="1111857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3814676" y="3115951"/>
            <a:ext cx="5865585" cy="586558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8244691" y="4241275"/>
            <a:ext cx="1822603" cy="1821455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2700000">
            <a:off x="-1340018" y="2527833"/>
            <a:ext cx="838346" cy="384171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flipH="1" rot="-5400000">
              <a:off x="8273618" y="344514"/>
              <a:ext cx="351173" cy="351750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onicframework.com/docs" TargetMode="External"/><Relationship Id="rId4" Type="http://schemas.openxmlformats.org/officeDocument/2006/relationships/hyperlink" Target="https://ionicframework.com/docs/intro/cli" TargetMode="External"/><Relationship Id="rId5" Type="http://schemas.openxmlformats.org/officeDocument/2006/relationships/hyperlink" Target="https://ionicframework.com/docs/developing/scaffolding" TargetMode="External"/><Relationship Id="rId6" Type="http://schemas.openxmlformats.org/officeDocument/2006/relationships/hyperlink" Target="https://ionicframework.com/docs/developing/previewing" TargetMode="External"/><Relationship Id="rId7" Type="http://schemas.openxmlformats.org/officeDocument/2006/relationships/hyperlink" Target="https://ionicframework.com/docs/developing/android#running-with-capacito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lidesgo.com/theme/modern-geometric-pitch-deck#search-code&amp;position-6&amp;results-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cdn2.hubspot.net/hubfs/3776657/Ionic%20eBook%20-%20Hybrid%20vs%20Native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"/>
          <p:cNvSpPr txBox="1"/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Ionic and Electron</a:t>
            </a:r>
            <a:endParaRPr/>
          </a:p>
        </p:txBody>
      </p:sp>
      <p:sp>
        <p:nvSpPr>
          <p:cNvPr id="620" name="Google Shape;620;p29"/>
          <p:cNvSpPr txBox="1"/>
          <p:nvPr>
            <p:ph idx="1" type="subTitle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Cross-Platform devel</a:t>
            </a:r>
            <a:r>
              <a:rPr lang="en"/>
              <a:t>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8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Ionic</a:t>
            </a:r>
            <a:endParaRPr/>
          </a:p>
        </p:txBody>
      </p:sp>
      <p:pic>
        <p:nvPicPr>
          <p:cNvPr id="683" name="Google Shape;683;p38"/>
          <p:cNvPicPr preferRelativeResize="0"/>
          <p:nvPr/>
        </p:nvPicPr>
        <p:blipFill rotWithShape="1">
          <a:blip r:embed="rId3">
            <a:alphaModFix/>
          </a:blip>
          <a:srcRect b="0" l="0" r="62441" t="0"/>
          <a:stretch/>
        </p:blipFill>
        <p:spPr>
          <a:xfrm>
            <a:off x="3483050" y="0"/>
            <a:ext cx="2150026" cy="19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"/>
          <p:cNvSpPr txBox="1"/>
          <p:nvPr>
            <p:ph type="title"/>
          </p:nvPr>
        </p:nvSpPr>
        <p:spPr>
          <a:xfrm>
            <a:off x="2916300" y="825550"/>
            <a:ext cx="34083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9" name="Google Shape;689;p39"/>
          <p:cNvSpPr txBox="1"/>
          <p:nvPr>
            <p:ph idx="1" type="subTitle"/>
          </p:nvPr>
        </p:nvSpPr>
        <p:spPr>
          <a:xfrm>
            <a:off x="2819400" y="1524050"/>
            <a:ext cx="35052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the Electron but…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Custom pre-built UI elements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Curated library of plugins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Multiple</a:t>
            </a:r>
            <a:r>
              <a:rPr lang="en"/>
              <a:t> front-end development framework </a:t>
            </a:r>
            <a:r>
              <a:rPr lang="en"/>
              <a:t>compatibility</a:t>
            </a:r>
            <a:endParaRPr/>
          </a:p>
        </p:txBody>
      </p:sp>
      <p:pic>
        <p:nvPicPr>
          <p:cNvPr id="690" name="Google Shape;6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130" y="2349602"/>
            <a:ext cx="2209869" cy="279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25550"/>
            <a:ext cx="2982625" cy="212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"/>
          <p:cNvSpPr txBox="1"/>
          <p:nvPr>
            <p:ph type="title"/>
          </p:nvPr>
        </p:nvSpPr>
        <p:spPr>
          <a:xfrm>
            <a:off x="579125" y="1024000"/>
            <a:ext cx="3095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697" name="Google Shape;697;p40"/>
          <p:cNvSpPr txBox="1"/>
          <p:nvPr>
            <p:ph idx="2" type="title"/>
          </p:nvPr>
        </p:nvSpPr>
        <p:spPr>
          <a:xfrm>
            <a:off x="6057300" y="1024000"/>
            <a:ext cx="30867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698" name="Google Shape;698;p40"/>
          <p:cNvSpPr txBox="1"/>
          <p:nvPr>
            <p:ph idx="1" type="subTitle"/>
          </p:nvPr>
        </p:nvSpPr>
        <p:spPr>
          <a:xfrm>
            <a:off x="5432100" y="1857100"/>
            <a:ext cx="37119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Increased code complexity; clutter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Resource intense; large projects can have long build times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 integrated way to build to desktop sources; only web and mobile</a:t>
            </a:r>
            <a:endParaRPr/>
          </a:p>
        </p:txBody>
      </p:sp>
      <p:sp>
        <p:nvSpPr>
          <p:cNvPr id="699" name="Google Shape;699;p40"/>
          <p:cNvSpPr txBox="1"/>
          <p:nvPr>
            <p:ph idx="3" type="subTitle"/>
          </p:nvPr>
        </p:nvSpPr>
        <p:spPr>
          <a:xfrm>
            <a:off x="-133800" y="1857100"/>
            <a:ext cx="37119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cloud host to deploy and manage Ionic apps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Account tiers to support your </a:t>
            </a:r>
            <a:r>
              <a:rPr lang="en"/>
              <a:t>business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Build native code from Ionic codebase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705" name="Google Shape;705;p41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Introduction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Setup/Installation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Explore project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Preview project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Add views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Implement logic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Build: Preview </a:t>
            </a:r>
            <a:r>
              <a:rPr lang="en" u="sng">
                <a:solidFill>
                  <a:schemeClr val="hlink"/>
                </a:solidFill>
                <a:hlinkClick r:id="rId7"/>
              </a:rPr>
              <a:t>In Android</a:t>
            </a:r>
            <a:r>
              <a:rPr lang="en"/>
              <a:t> (if there’s time)</a:t>
            </a:r>
            <a:endParaRPr/>
          </a:p>
        </p:txBody>
      </p:sp>
      <p:sp>
        <p:nvSpPr>
          <p:cNvPr id="706" name="Google Shape;706;p41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Ionic - Tutorial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"/>
          <p:cNvSpPr txBox="1"/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12" name="Google Shape;712;p42"/>
          <p:cNvSpPr txBox="1"/>
          <p:nvPr>
            <p:ph idx="2" type="subTitle"/>
          </p:nvPr>
        </p:nvSpPr>
        <p:spPr>
          <a:xfrm>
            <a:off x="4470875" y="1456150"/>
            <a:ext cx="4069200" cy="19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you for sticking with the presentation till the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SlidesGo</a:t>
            </a:r>
            <a:r>
              <a:rPr lang="en"/>
              <a:t> for this google slides theme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>
            <p:ph type="title"/>
          </p:nvPr>
        </p:nvSpPr>
        <p:spPr>
          <a:xfrm>
            <a:off x="289950" y="532650"/>
            <a:ext cx="3580200" cy="2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Platform Development</a:t>
            </a:r>
            <a:endParaRPr/>
          </a:p>
        </p:txBody>
      </p:sp>
      <p:pic>
        <p:nvPicPr>
          <p:cNvPr id="626" name="Google Shape;6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985838"/>
            <a:ext cx="47625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0"/>
          <p:cNvSpPr txBox="1"/>
          <p:nvPr/>
        </p:nvSpPr>
        <p:spPr>
          <a:xfrm>
            <a:off x="289950" y="3187175"/>
            <a:ext cx="35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 more about the differences between native and hybrid development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0"/>
          <p:cNvSpPr txBox="1"/>
          <p:nvPr/>
        </p:nvSpPr>
        <p:spPr>
          <a:xfrm>
            <a:off x="289950" y="2549550"/>
            <a:ext cx="35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AKA Hybrid Development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title"/>
          </p:nvPr>
        </p:nvSpPr>
        <p:spPr>
          <a:xfrm>
            <a:off x="599225" y="187475"/>
            <a:ext cx="78501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cross platform development</a:t>
            </a:r>
            <a:endParaRPr/>
          </a:p>
        </p:txBody>
      </p:sp>
      <p:sp>
        <p:nvSpPr>
          <p:cNvPr id="634" name="Google Shape;634;p31"/>
          <p:cNvSpPr txBox="1"/>
          <p:nvPr>
            <p:ph idx="1" type="body"/>
          </p:nvPr>
        </p:nvSpPr>
        <p:spPr>
          <a:xfrm>
            <a:off x="599225" y="1287454"/>
            <a:ext cx="7770600" cy="17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Cross-platform development is the creation of software applications that are compatible with on multiple operating systems either being desktop or mobile.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a better alternative to developing different versions on each platform. </a:t>
            </a:r>
            <a:endParaRPr/>
          </a:p>
        </p:txBody>
      </p:sp>
      <p:sp>
        <p:nvSpPr>
          <p:cNvPr id="635" name="Google Shape;635;p31"/>
          <p:cNvSpPr txBox="1"/>
          <p:nvPr>
            <p:ph idx="2" type="subTitle"/>
          </p:nvPr>
        </p:nvSpPr>
        <p:spPr>
          <a:xfrm>
            <a:off x="737225" y="3138325"/>
            <a:ext cx="45651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smartphone users worldwide is predicted to hit </a:t>
            </a:r>
            <a:r>
              <a:rPr b="1" lang="en" sz="1350">
                <a:solidFill>
                  <a:srgbClr val="E62B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3.5 billion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the end of 2020. </a:t>
            </a:r>
            <a:r>
              <a:rPr b="1" lang="en" sz="1350">
                <a:solidFill>
                  <a:srgbClr val="F3B0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87% of smartphone users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spend their mobile time on apps. The mobile app market will generate up to </a:t>
            </a:r>
            <a:r>
              <a:rPr b="1" lang="en" sz="1350">
                <a:solidFill>
                  <a:srgbClr val="E62B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$581.9 billion in revenue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the end of 2020.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Source: Statista.com</a:t>
            </a:r>
            <a:endParaRPr/>
          </a:p>
        </p:txBody>
      </p:sp>
      <p:pic>
        <p:nvPicPr>
          <p:cNvPr id="636" name="Google Shape;6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400" y="2751450"/>
            <a:ext cx="3161975" cy="15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2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code + More Useability</a:t>
            </a:r>
            <a:endParaRPr/>
          </a:p>
        </p:txBody>
      </p:sp>
      <p:sp>
        <p:nvSpPr>
          <p:cNvPr id="642" name="Google Shape;642;p32"/>
          <p:cNvSpPr txBox="1"/>
          <p:nvPr>
            <p:ph idx="1" type="body"/>
          </p:nvPr>
        </p:nvSpPr>
        <p:spPr>
          <a:xfrm>
            <a:off x="542165" y="13073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Write once, run anywhere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the talent you already in a development team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need to hire new developers to port your code on Windows, mac, android and then IOS.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Save Time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Instead of spending time on learning how to design software on each operating system, learn how to do it once and let the cross development environment deal with the rest.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2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3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649" name="Google Shape;649;p33"/>
          <p:cNvSpPr txBox="1"/>
          <p:nvPr>
            <p:ph idx="1" type="body"/>
          </p:nvPr>
        </p:nvSpPr>
        <p:spPr>
          <a:xfrm>
            <a:off x="638965" y="12548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 overhead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As everything is rendered in a webview (like) component </a:t>
            </a:r>
            <a:r>
              <a:rPr lang="en"/>
              <a:t>they</a:t>
            </a:r>
            <a:r>
              <a:rPr lang="en"/>
              <a:t> tend to use more hardware processing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Third-party dependence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 h</a:t>
            </a:r>
            <a:r>
              <a:rPr lang="en"/>
              <a:t>ybrid</a:t>
            </a:r>
            <a:r>
              <a:rPr lang="en"/>
              <a:t> apps most of the time will use 3</a:t>
            </a:r>
            <a:r>
              <a:rPr baseline="30000" lang="en"/>
              <a:t>rd</a:t>
            </a:r>
            <a:r>
              <a:rPr lang="en"/>
              <a:t> party software to </a:t>
            </a:r>
            <a:r>
              <a:rPr lang="en"/>
              <a:t>access</a:t>
            </a:r>
            <a:r>
              <a:rPr lang="en"/>
              <a:t> native elements or implement features across platforms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makes more complex code and development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3rd party dependencies are constantly changing and being replaced so you need to keep up to date.</a:t>
            </a:r>
            <a:endParaRPr/>
          </a:p>
        </p:txBody>
      </p:sp>
      <p:sp>
        <p:nvSpPr>
          <p:cNvPr id="650" name="Google Shape;650;p33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4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</a:t>
            </a:r>
            <a:endParaRPr/>
          </a:p>
        </p:txBody>
      </p:sp>
      <p:pic>
        <p:nvPicPr>
          <p:cNvPr id="656" name="Google Shape;6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75" y="0"/>
            <a:ext cx="2116451" cy="211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5"/>
          <p:cNvSpPr txBox="1"/>
          <p:nvPr>
            <p:ph type="title"/>
          </p:nvPr>
        </p:nvSpPr>
        <p:spPr>
          <a:xfrm>
            <a:off x="2728225" y="250150"/>
            <a:ext cx="34083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2" name="Google Shape;662;p35"/>
          <p:cNvSpPr txBox="1"/>
          <p:nvPr>
            <p:ph idx="1" type="subTitle"/>
          </p:nvPr>
        </p:nvSpPr>
        <p:spPr>
          <a:xfrm>
            <a:off x="683850" y="1023545"/>
            <a:ext cx="67431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is a framework for building desktop applications using JavaScript, HTML, and CSS. By embedding Chromium and Node.js into its binary, Electron allows you to maintain one JavaScript codebase and create cross-platform apps that work on Windows, macOS, and Linux.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/>
          <p:nvPr>
            <p:ph type="title"/>
          </p:nvPr>
        </p:nvSpPr>
        <p:spPr>
          <a:xfrm>
            <a:off x="4982900" y="1064900"/>
            <a:ext cx="3095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8" name="Google Shape;668;p36"/>
          <p:cNvSpPr txBox="1"/>
          <p:nvPr>
            <p:ph idx="2" type="title"/>
          </p:nvPr>
        </p:nvSpPr>
        <p:spPr>
          <a:xfrm>
            <a:off x="675625" y="1064900"/>
            <a:ext cx="30867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9" name="Google Shape;669;p36"/>
          <p:cNvSpPr txBox="1"/>
          <p:nvPr>
            <p:ph idx="1" type="subTitle"/>
          </p:nvPr>
        </p:nvSpPr>
        <p:spPr>
          <a:xfrm>
            <a:off x="3975550" y="1789375"/>
            <a:ext cx="49863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Chromium engine is the quite a heavy engine which can cause large files sizes for even simple applications.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It can be quite heavy on the system while running due to how chromium is designed.</a:t>
            </a:r>
            <a:endParaRPr sz="1600"/>
          </a:p>
        </p:txBody>
      </p:sp>
      <p:sp>
        <p:nvSpPr>
          <p:cNvPr id="670" name="Google Shape;670;p36"/>
          <p:cNvSpPr txBox="1"/>
          <p:nvPr>
            <p:ph idx="3" type="subTitle"/>
          </p:nvPr>
        </p:nvSpPr>
        <p:spPr>
          <a:xfrm>
            <a:off x="416800" y="1603050"/>
            <a:ext cx="3311700" cy="19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1800"/>
              <a:t>Allows user to develop Desktop Applications using HTML, JS, and CSS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Electron uses Chromium engine for rendering UI. This means that you can get several benefits from this like Developer Tools, Storage Access, etc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Allows users to easily </a:t>
            </a:r>
            <a:r>
              <a:rPr lang="en" sz="1800">
                <a:solidFill>
                  <a:schemeClr val="lt1"/>
                </a:solidFill>
              </a:rPr>
              <a:t>compile</a:t>
            </a:r>
            <a:r>
              <a:rPr lang="en" sz="1800">
                <a:solidFill>
                  <a:schemeClr val="lt1"/>
                </a:solidFill>
              </a:rPr>
              <a:t> code for operating systems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7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676" name="Google Shape;676;p37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create a simple Electron application where I will show you how you can have it packaged and </a:t>
            </a:r>
            <a:r>
              <a:rPr lang="en"/>
              <a:t>compiled</a:t>
            </a:r>
            <a:r>
              <a:rPr lang="en"/>
              <a:t> to be run as an executable.</a:t>
            </a:r>
            <a:endParaRPr/>
          </a:p>
        </p:txBody>
      </p:sp>
      <p:sp>
        <p:nvSpPr>
          <p:cNvPr id="677" name="Google Shape;677;p37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Electron - Tutorial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