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1" r:id="rId3"/>
    <p:sldId id="341" r:id="rId4"/>
    <p:sldId id="342" r:id="rId5"/>
    <p:sldId id="348" r:id="rId6"/>
    <p:sldId id="346" r:id="rId7"/>
    <p:sldId id="343" r:id="rId8"/>
    <p:sldId id="344" r:id="rId9"/>
    <p:sldId id="345" r:id="rId10"/>
    <p:sldId id="353" r:id="rId11"/>
    <p:sldId id="356" r:id="rId12"/>
    <p:sldId id="347" r:id="rId13"/>
    <p:sldId id="352" r:id="rId14"/>
    <p:sldId id="349" r:id="rId15"/>
    <p:sldId id="350" r:id="rId16"/>
    <p:sldId id="351" r:id="rId17"/>
    <p:sldId id="354" r:id="rId18"/>
    <p:sldId id="357" r:id="rId19"/>
    <p:sldId id="359" r:id="rId20"/>
    <p:sldId id="358" r:id="rId21"/>
    <p:sldId id="360" r:id="rId22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Dating Phylogenetic Trees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What are the units of branch lengths from a statistical phylogenetics analysis?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Distance = Expected # of substititions per site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Time x Rate = Distance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Phylodynamics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2625" y="2201545"/>
            <a:ext cx="328358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55" y="123825"/>
            <a:ext cx="1431925" cy="1431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285355" y="1652270"/>
            <a:ext cx="1533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Tanja Stadler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55540"/>
            <a:ext cx="5217160" cy="1532890"/>
          </a:xfrm>
          <a:prstGeom prst="rect">
            <a:avLst/>
          </a:prstGeom>
        </p:spPr>
      </p:pic>
      <p:sp>
        <p:nvSpPr>
          <p:cNvPr id="2" name="Content Placeholder 4"/>
          <p:cNvSpPr>
            <a:spLocks noGrp="1"/>
          </p:cNvSpPr>
          <p:nvPr/>
        </p:nvSpPr>
        <p:spPr>
          <a:xfrm>
            <a:off x="628650" y="1475105"/>
            <a:ext cx="4970145" cy="515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 sz="2000">
                <a:sym typeface="+mn-ea"/>
              </a:rPr>
              <a:t>Other timetree models: Coalescent priors</a:t>
            </a:r>
            <a:endParaRPr lang="" altLang="en-US" sz="2000">
              <a:sym typeface="+mn-ea"/>
            </a:endParaRPr>
          </a:p>
          <a:p>
            <a:pPr marL="0" indent="0">
              <a:buNone/>
            </a:pPr>
            <a:br>
              <a:rPr lang="" altLang="en-US" sz="2000">
                <a:sym typeface="+mn-ea"/>
              </a:rPr>
            </a:br>
            <a:r>
              <a:rPr lang="" altLang="en-US" sz="2000">
                <a:sym typeface="+mn-ea"/>
              </a:rPr>
              <a:t>Often used for viral dynamics</a:t>
            </a:r>
            <a:br>
              <a:rPr lang="" altLang="en-US" sz="2000">
                <a:sym typeface="+mn-ea"/>
              </a:rPr>
            </a:br>
            <a:br>
              <a:rPr lang="" altLang="en-US" sz="2000">
                <a:sym typeface="+mn-ea"/>
              </a:rPr>
            </a:br>
            <a:r>
              <a:rPr lang="" altLang="en-US" sz="2000">
                <a:sym typeface="+mn-ea"/>
              </a:rPr>
              <a:t>Include “population size” as a parameter and allow inference on past demography</a:t>
            </a:r>
            <a:br>
              <a:rPr lang="" altLang="en-US" sz="2000">
                <a:sym typeface="+mn-ea"/>
              </a:rPr>
            </a:br>
            <a:br>
              <a:rPr lang="" altLang="en-US" sz="2000">
                <a:sym typeface="+mn-ea"/>
              </a:rPr>
            </a:br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" y="3725545"/>
            <a:ext cx="498157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" y="92710"/>
            <a:ext cx="7886700" cy="1325563"/>
          </a:xfrm>
        </p:spPr>
        <p:txBody>
          <a:bodyPr/>
          <a:p>
            <a:r>
              <a:rPr lang="" altLang="en-US"/>
              <a:t>Calibrating nodes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6580" y="1011555"/>
            <a:ext cx="4303395" cy="53994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87730" y="6198870"/>
            <a:ext cx="6464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Figure from Dennis Lavrov,</a:t>
            </a:r>
            <a:endParaRPr lang="" altLang="en-US"/>
          </a:p>
          <a:p>
            <a:pPr algn="l"/>
            <a:r>
              <a:rPr lang="" altLang="en-US"/>
              <a:t>https://sites.google.com/site/eeob563/computer-labs/lab-7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41325" y="1720850"/>
            <a:ext cx="36144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/>
              <a:t>Incorporates uncertainty</a:t>
            </a:r>
            <a:endParaRPr lang="" altLang="en-US" sz="3200"/>
          </a:p>
          <a:p>
            <a:endParaRPr lang="" altLang="en-US" sz="3200"/>
          </a:p>
          <a:p>
            <a:r>
              <a:rPr lang="" altLang="en-US" sz="3200"/>
              <a:t>Drawback...Only the oldest fossil in a crown group is used to set the prior</a:t>
            </a:r>
            <a:endParaRPr lang="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Another drawback...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Setting complicated, interacting priors</a:t>
            </a:r>
            <a:br>
              <a:rPr lang="" altLang="en-US"/>
            </a:br>
            <a:endParaRPr lang="" altLang="en-US"/>
          </a:p>
          <a:p>
            <a:pPr marL="0" indent="0">
              <a:buNone/>
            </a:pPr>
            <a:r>
              <a:rPr lang="" altLang="en-US"/>
              <a:t>Sometimes the prior you think you're setting isn't what you're actually setting...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4154805"/>
            <a:ext cx="68389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77165"/>
            <a:ext cx="7886700" cy="1325563"/>
          </a:xfrm>
        </p:spPr>
        <p:txBody>
          <a:bodyPr/>
          <a:p>
            <a:r>
              <a:rPr lang="" altLang="en-US"/>
              <a:t>Tip-Dating</a:t>
            </a:r>
            <a:endParaRPr lang="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1324610"/>
            <a:ext cx="9069705" cy="5329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Fossilized Birth-Death Process &amp; Total evidence analyses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25" y="1929765"/>
            <a:ext cx="8394065" cy="29584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245" y="6256020"/>
            <a:ext cx="5213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https://revbayes.github.io/tutorials/fbd/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0" y="4888230"/>
            <a:ext cx="952500" cy="1270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91680" y="6158230"/>
            <a:ext cx="15640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Tracy Heath</a:t>
            </a:r>
            <a:br>
              <a:rPr lang="" altLang="en-US"/>
            </a:br>
            <a:r>
              <a:rPr lang="" altLang="en-US"/>
              <a:t>Iowa State U.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Timetree model: FBDP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4955" y="2173605"/>
            <a:ext cx="60540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Sampling ancestors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We usually assume we can't directly sample ancestors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But what does this depend on?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What if we sample closer to the present? </a:t>
            </a:r>
            <a:br>
              <a:rPr lang="" altLang="en-US"/>
            </a:br>
            <a:br>
              <a:rPr lang="" altLang="en-US"/>
            </a:br>
            <a:r>
              <a:rPr lang="" altLang="en-US"/>
              <a:t>What if we sample 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Dating with biogeography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959100" cy="4351655"/>
          </a:xfrm>
        </p:spPr>
        <p:txBody>
          <a:bodyPr/>
          <a:p>
            <a:pPr marL="0" indent="0">
              <a:buNone/>
            </a:pPr>
            <a:r>
              <a:rPr lang="" altLang="en-US" sz="1800"/>
              <a:t>DEC model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Dispersal + </a:t>
            </a:r>
            <a:br>
              <a:rPr lang="" altLang="en-US" sz="1800"/>
            </a:br>
            <a:r>
              <a:rPr lang="" altLang="en-US" sz="1800"/>
              <a:t> Extinction + </a:t>
            </a:r>
            <a:br>
              <a:rPr lang="" altLang="en-US" sz="1800"/>
            </a:br>
            <a:r>
              <a:rPr lang="" altLang="en-US" sz="1800"/>
              <a:t>  Cladogenesis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(Ree &amp; Smith 2008)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(This is the model I</a:t>
            </a:r>
            <a:endParaRPr lang="" altLang="en-US" sz="1800"/>
          </a:p>
          <a:p>
            <a:pPr marL="0" indent="0">
              <a:buNone/>
            </a:pPr>
            <a:r>
              <a:rPr lang="" altLang="en-US" sz="1800"/>
              <a:t>showed on the exam)</a:t>
            </a:r>
            <a:endParaRPr lang="" alt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0" y="5063490"/>
            <a:ext cx="5540375" cy="1732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55" y="2472055"/>
            <a:ext cx="5358130" cy="277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35" y="1495425"/>
            <a:ext cx="5264150" cy="3867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" y="4612005"/>
            <a:ext cx="3221355" cy="195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Hawaiian Silverswords </a:t>
            </a:r>
            <a:br>
              <a:rPr lang="en-US" altLang="en-US" sz="3200"/>
            </a:br>
            <a:r>
              <a:rPr lang="en-US" altLang="en-US" sz="3200"/>
              <a:t>(Landis, et al. 2018) </a:t>
            </a:r>
            <a:endParaRPr lang="en-US" altLang="en-US" sz="32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845" y="3452495"/>
            <a:ext cx="7886700" cy="3237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721360"/>
            <a:ext cx="3978275" cy="268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649095"/>
            <a:ext cx="867537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/>
              <a:t>Hawaiian Silverswords </a:t>
            </a:r>
            <a:br>
              <a:rPr lang="" altLang="en-US" sz="3200"/>
            </a:br>
            <a:r>
              <a:rPr lang="" altLang="en-US" sz="3200"/>
              <a:t>(Landis, et al. 2018) </a:t>
            </a:r>
            <a:endParaRPr lang="" alt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20" y="2033270"/>
            <a:ext cx="430149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94175"/>
            <a:ext cx="7886700" cy="1325563"/>
          </a:xfrm>
        </p:spPr>
        <p:txBody>
          <a:bodyPr>
            <a:normAutofit fontScale="90000"/>
          </a:bodyPr>
          <a:p>
            <a:r>
              <a:rPr lang="" altLang="en-US"/>
              <a:t>Why do we want an ultrametric tree?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115" y="35560"/>
            <a:ext cx="876554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210"/>
            <a:ext cx="7886700" cy="1325563"/>
          </a:xfrm>
        </p:spPr>
        <p:txBody>
          <a:bodyPr/>
          <a:p>
            <a:r>
              <a:rPr lang="" altLang="en-US"/>
              <a:t>Summary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090"/>
            <a:ext cx="7886700" cy="51034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" altLang="en-US"/>
              <a:t>In order to convert phylogenies to timetrees, we need additional data and/or assumptions (non-identifiability of rate/time).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Clock models model heterogeneity in rate across branches, timetree models make assumptions about how the tree is shaped/formed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Calibrations can be placed as constraints or priors at nodes, or in tip-dating analyses</a:t>
            </a:r>
            <a:br>
              <a:rPr lang="" altLang="en-US"/>
            </a:br>
            <a:br>
              <a:rPr lang="" altLang="en-US"/>
            </a:br>
            <a:endParaRPr lang="" altLang="en-US"/>
          </a:p>
          <a:p>
            <a:pPr marL="0" indent="0">
              <a:buNone/>
            </a:pPr>
            <a:r>
              <a:rPr lang="" altLang="en-US"/>
              <a:t>Total-evidence/integrated analyses are extremely promising for building our knowledge of evolutionary history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How do you get rate?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One option: Assume a universal or strict “molecular clock”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Why do real lineages often not evolve in a clock-like manner?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4272280"/>
            <a:ext cx="7482205" cy="2208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How we go from non-ultrametric tree to a chronogram in real units of time (e.g. millions of years)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1050"/>
            <a:ext cx="7886700" cy="4126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" altLang="en-US"/>
              <a:t>Need to specify:</a:t>
            </a:r>
            <a:br>
              <a:rPr lang="" altLang="en-US"/>
            </a:br>
            <a:r>
              <a:rPr lang="" altLang="en-US"/>
              <a:t>	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How the rates vary across branches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(clock model)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	How branch lengths are distributed across 	the tree (Timetree models)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	Fossil calibrations (or biogeographic, 	ancient DNA/sampled ancestors, etc)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Clock Models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3343275" cy="4351655"/>
          </a:xfrm>
        </p:spPr>
        <p:txBody>
          <a:bodyPr/>
          <a:p>
            <a:pPr marL="0" indent="0">
              <a:buNone/>
            </a:pPr>
            <a:r>
              <a:rPr lang="" altLang="en-US"/>
              <a:t>How do rates vary across the tree? 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010" y="783590"/>
            <a:ext cx="4554855" cy="55619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3365" y="5614670"/>
            <a:ext cx="24161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Ho &amp; Duchene, 2014; </a:t>
            </a:r>
            <a:endParaRPr lang="" altLang="en-US"/>
          </a:p>
          <a:p>
            <a:r>
              <a:rPr lang="" altLang="en-US"/>
              <a:t>Molecular Ecology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5" y="186690"/>
            <a:ext cx="7886700" cy="1325563"/>
          </a:xfrm>
        </p:spPr>
        <p:txBody>
          <a:bodyPr/>
          <a:p>
            <a:r>
              <a:rPr lang="" altLang="en-US"/>
              <a:t>Clock Models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180"/>
            <a:ext cx="7886700" cy="4351338"/>
          </a:xfrm>
        </p:spPr>
        <p:txBody>
          <a:bodyPr/>
          <a:p>
            <a:pPr marL="0" indent="0">
              <a:buNone/>
            </a:pPr>
            <a:r>
              <a:rPr lang="" altLang="en-US"/>
              <a:t>Local clocks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Fixed: User supplied clades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Random: Algorithm finds small number of clades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0" y="3223260"/>
            <a:ext cx="5086350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uncorrelated relaxed clock</a:t>
            </a:r>
            <a:br>
              <a:rPr lang="" altLang="en-US"/>
            </a:br>
            <a:r>
              <a:rPr lang="" altLang="en-US" sz="2400"/>
              <a:t>(often lognormal distribution, kind of like gamma rates, but across branches, not sites)</a:t>
            </a:r>
            <a:endParaRPr lang="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3520" y="2180590"/>
            <a:ext cx="6012180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autocorrelated relaxed clocks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31005" y="1691005"/>
            <a:ext cx="4652645" cy="38265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8650" y="1819910"/>
            <a:ext cx="29857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Rates have “memory” from</a:t>
            </a:r>
            <a:endParaRPr lang="" altLang="en-US"/>
          </a:p>
          <a:p>
            <a:r>
              <a:rPr lang="" altLang="en-US"/>
              <a:t>previous branch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2135" y="5298440"/>
            <a:ext cx="72059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/>
              <a:t>Non-parametric “smoothing” approaches assume autocorrelated rates, and try to minimize the change across branches </a:t>
            </a:r>
            <a:r>
              <a:rPr lang="en-US"/>
              <a:t>Sanderson (1997. Mol. Biol. Evol., 14:1218)</a:t>
            </a:r>
            <a:r>
              <a:rPr lang="" altLang="en-US"/>
              <a:t>; r8s, treePL, chronoPL. Fast and efficient for large trees. Assumes branch lengths are estimated without error. Quick and dirty approach.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Timetree models</a:t>
            </a:r>
            <a:endParaRPr lang="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75105"/>
            <a:ext cx="3576955" cy="51549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/>
              <a:t>Birth-death model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speciation rate, λ</a:t>
            </a:r>
            <a:br>
              <a:rPr lang="" altLang="en-US"/>
            </a:br>
            <a:r>
              <a:rPr lang="" altLang="en-US"/>
              <a:t>extinction rate, μ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Diversification rate:</a:t>
            </a:r>
            <a:br>
              <a:rPr lang="" altLang="en-US"/>
            </a:br>
            <a:r>
              <a:rPr lang="en-US" altLang="en-US">
                <a:sym typeface="+mn-ea"/>
              </a:rPr>
              <a:t>λ </a:t>
            </a:r>
            <a:r>
              <a:rPr lang="" alt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μ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Turnover:</a:t>
            </a:r>
            <a:br>
              <a:rPr lang="" altLang="en-US">
                <a:sym typeface="+mn-ea"/>
              </a:rPr>
            </a:br>
            <a:r>
              <a:rPr lang="en-US" altLang="en-US">
                <a:sym typeface="+mn-ea"/>
              </a:rPr>
              <a:t>λ </a:t>
            </a:r>
            <a:r>
              <a:rPr lang="" altLang="en-US">
                <a:sym typeface="+mn-ea"/>
              </a:rPr>
              <a:t>+</a:t>
            </a:r>
            <a:r>
              <a:rPr lang="en-US" altLang="en-US">
                <a:sym typeface="+mn-ea"/>
              </a:rPr>
              <a:t> μ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" altLang="en-US">
                <a:sym typeface="+mn-ea"/>
              </a:rPr>
              <a:t>Yule/pure-birth model if </a:t>
            </a:r>
            <a:r>
              <a:rPr lang="en-US" altLang="en-US">
                <a:sym typeface="+mn-ea"/>
              </a:rPr>
              <a:t>μ </a:t>
            </a:r>
            <a:r>
              <a:rPr lang="" altLang="en-US">
                <a:sym typeface="+mn-ea"/>
              </a:rPr>
              <a:t>= 0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5605" y="1661160"/>
            <a:ext cx="4712970" cy="353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23205" y="5625465"/>
            <a:ext cx="3192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Image from Harmon textbook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450205" y="6057265"/>
            <a:ext cx="3197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(Will cover this a bunch more</a:t>
            </a:r>
            <a:endParaRPr lang="" altLang="en-US"/>
          </a:p>
          <a:p>
            <a:r>
              <a:rPr lang="" altLang="en-US"/>
              <a:t>studying diversification)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3050</Words>
  <Application>WPS Presentation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Aharoni</vt:lpstr>
      <vt:lpstr>Gubbi</vt:lpstr>
      <vt:lpstr>Ubuntu</vt:lpstr>
      <vt:lpstr>微软雅黑</vt:lpstr>
      <vt:lpstr>Arial Unicode MS</vt:lpstr>
      <vt:lpstr>Calibri</vt:lpstr>
      <vt:lpstr>Trebuchet MS</vt:lpstr>
      <vt:lpstr>MT Extra</vt:lpstr>
      <vt:lpstr>Times New Roman</vt:lpstr>
      <vt:lpstr>Office Theme</vt:lpstr>
      <vt:lpstr>Questions on Exam?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Phylodynamics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Hawaiian Silverswords  (Landis, et al. 2018)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selection, Model adequacy &amp; Hypothesis testing</dc:title>
  <dc:creator>juyeda</dc:creator>
  <cp:lastModifiedBy>juyeda</cp:lastModifiedBy>
  <cp:revision>14</cp:revision>
  <dcterms:created xsi:type="dcterms:W3CDTF">2020-10-08T12:44:12Z</dcterms:created>
  <dcterms:modified xsi:type="dcterms:W3CDTF">2020-10-08T12:44:12Z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