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9" r:id="rId4"/>
    <p:sldId id="257" r:id="rId5"/>
    <p:sldId id="258" r:id="rId6"/>
    <p:sldId id="259" r:id="rId7"/>
    <p:sldId id="261" r:id="rId8"/>
    <p:sldId id="262" r:id="rId9"/>
    <p:sldId id="274" r:id="rId10"/>
    <p:sldId id="293" r:id="rId11"/>
    <p:sldId id="260" r:id="rId12"/>
    <p:sldId id="263" r:id="rId13"/>
    <p:sldId id="264" r:id="rId14"/>
    <p:sldId id="265" r:id="rId15"/>
    <p:sldId id="291" r:id="rId16"/>
    <p:sldId id="292" r:id="rId17"/>
    <p:sldId id="267" r:id="rId18"/>
    <p:sldId id="294" r:id="rId19"/>
    <p:sldId id="295" r:id="rId20"/>
    <p:sldId id="296" r:id="rId21"/>
    <p:sldId id="297" r:id="rId22"/>
    <p:sldId id="268" r:id="rId23"/>
    <p:sldId id="298" r:id="rId24"/>
    <p:sldId id="266" r:id="rId25"/>
    <p:sldId id="269" r:id="rId26"/>
    <p:sldId id="270" r:id="rId27"/>
    <p:sldId id="271" r:id="rId28"/>
    <p:sldId id="275" r:id="rId29"/>
    <p:sldId id="276" r:id="rId30"/>
    <p:sldId id="272" r:id="rId31"/>
    <p:sldId id="273" r:id="rId32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Diversification &amp; SSE models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Lineage through time plots</a:t>
            </a:r>
            <a:endParaRPr lang="en-US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20" y="1991995"/>
            <a:ext cx="8771890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Estimating diversification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Net diversification methods using clade age &amp; diversity (can be used on unresolved trees)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660" y="3367405"/>
            <a:ext cx="2730500" cy="313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5" y="3425825"/>
            <a:ext cx="6350" cy="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5" y="3425825"/>
            <a:ext cx="6350" cy="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90" y="4073525"/>
            <a:ext cx="2159000" cy="1117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020945" y="5469255"/>
            <a:ext cx="315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Magallon &amp; Sanderson, 2001</a:t>
            </a:r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30" y="4072890"/>
            <a:ext cx="2834005" cy="1021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Estimating diversification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30" y="1386205"/>
            <a:ext cx="7886700" cy="4351338"/>
          </a:xfrm>
        </p:spPr>
        <p:txBody>
          <a:bodyPr/>
          <a:p>
            <a:pPr marL="0" indent="0">
              <a:buNone/>
            </a:pPr>
            <a:r>
              <a:rPr lang="en-US" altLang="en-US"/>
              <a:t>Using the distribution of branch lengths/waiting times (requires whole tree or partial tree and assumptions about sampling)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9080" y="3293110"/>
            <a:ext cx="3962400" cy="3194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Modeling heterogeneity in diversification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2435" y="2196465"/>
            <a:ext cx="7391400" cy="39376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46730" y="5701665"/>
            <a:ext cx="1936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Hypothesis testing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60" y="-122555"/>
            <a:ext cx="7886700" cy="1325563"/>
          </a:xfrm>
        </p:spPr>
        <p:txBody>
          <a:bodyPr/>
          <a:p>
            <a:r>
              <a:rPr lang="en-US" altLang="en-US"/>
              <a:t>Sampling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933450"/>
            <a:ext cx="8750935" cy="4351655"/>
          </a:xfrm>
        </p:spPr>
        <p:txBody>
          <a:bodyPr/>
          <a:p>
            <a:pPr marL="0" indent="0">
              <a:buNone/>
            </a:pPr>
            <a:r>
              <a:rPr lang="" altLang="en-US"/>
              <a:t>Usually we don't have random sampling of taxa from a phylogeny</a:t>
            </a:r>
            <a:endParaRPr lang="" altLang="en-US"/>
          </a:p>
          <a:p>
            <a:pPr marL="0" indent="0">
              <a:buNone/>
            </a:pPr>
            <a:endParaRPr lang="" altLang="en-US" sz="900"/>
          </a:p>
          <a:p>
            <a:pPr marL="0" indent="0">
              <a:buNone/>
            </a:pPr>
            <a:r>
              <a:rPr lang="" altLang="en-US"/>
              <a:t>Supply each tip with # of taxa it represents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Or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Assume all sampling is random, &amp; provide sampling fraction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9595" y="3580765"/>
            <a:ext cx="4610100" cy="3155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05" y="122555"/>
            <a:ext cx="7886700" cy="1325563"/>
          </a:xfrm>
        </p:spPr>
        <p:txBody>
          <a:bodyPr>
            <a:normAutofit fontScale="90000"/>
          </a:bodyPr>
          <a:p>
            <a:r>
              <a:rPr lang="" altLang="en-US"/>
              <a:t>Changing diversification over time</a:t>
            </a:r>
            <a:endParaRPr lang="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5600" y="1252855"/>
            <a:ext cx="5456555" cy="4351655"/>
          </a:xfrm>
        </p:spPr>
        <p:txBody>
          <a:bodyPr/>
          <a:p>
            <a:pPr marL="0" indent="0">
              <a:buNone/>
            </a:pPr>
            <a:r>
              <a:rPr lang="" altLang="en-US" sz="2400"/>
              <a:t>Does diversification increase or decrease toward the present? </a:t>
            </a:r>
            <a:endParaRPr lang="" altLang="en-US" sz="2400"/>
          </a:p>
          <a:p>
            <a:pPr marL="0" indent="0">
              <a:buNone/>
            </a:pPr>
            <a:endParaRPr lang="" altLang="en-US" sz="2400"/>
          </a:p>
          <a:p>
            <a:pPr marL="0" indent="0">
              <a:buNone/>
            </a:pPr>
            <a:r>
              <a:rPr lang="" altLang="en-US" sz="2400"/>
              <a:t>Biases...</a:t>
            </a:r>
            <a:endParaRPr lang="" altLang="en-US" sz="2400"/>
          </a:p>
          <a:p>
            <a:pPr marL="0" indent="0">
              <a:buNone/>
            </a:pPr>
            <a:endParaRPr lang="" altLang="en-US" sz="2400"/>
          </a:p>
          <a:p>
            <a:pPr marL="0" indent="0">
              <a:buNone/>
            </a:pPr>
            <a:r>
              <a:rPr lang="" altLang="en-US" sz="2400"/>
              <a:t>“Pull of the present”</a:t>
            </a:r>
            <a:br>
              <a:rPr lang="" altLang="en-US" sz="2400"/>
            </a:br>
            <a:r>
              <a:rPr lang="" altLang="en-US" sz="2400"/>
              <a:t>“Push of the past”</a:t>
            </a:r>
            <a:endParaRPr lang="" altLang="en-US" sz="2400"/>
          </a:p>
          <a:p>
            <a:pPr marL="0" indent="0">
              <a:buNone/>
            </a:pPr>
            <a:r>
              <a:rPr lang="" altLang="en-US" sz="2400"/>
              <a:t>Protracted speciation</a:t>
            </a:r>
            <a:endParaRPr lang="" alt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r="33635" b="36895"/>
          <a:stretch>
            <a:fillRect/>
          </a:stretch>
        </p:blipFill>
        <p:spPr>
          <a:xfrm>
            <a:off x="5812155" y="2599690"/>
            <a:ext cx="2933065" cy="36785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5" y="4906010"/>
            <a:ext cx="3778885" cy="18516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55" y="-250190"/>
            <a:ext cx="3143885" cy="698119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3164840" y="2129155"/>
            <a:ext cx="602869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Bayesian - BAMM (But see controversies)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Likelihood (Stepwise AIC) - MEDUSA (but see problems with stepwise AIC)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58820" y="154305"/>
            <a:ext cx="512064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/>
              <a:t>Finding evolutionary shifts </a:t>
            </a:r>
            <a:endParaRPr lang="" altLang="en-US" sz="3200"/>
          </a:p>
          <a:p>
            <a:r>
              <a:rPr lang="" altLang="en-US" sz="3200"/>
              <a:t>in diversification</a:t>
            </a:r>
            <a:endParaRPr lang="" alt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Easy to do with a phylogeny, but controversies abound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Can we ACTUALLY estimate extinction?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95015" y="1539875"/>
            <a:ext cx="5528945" cy="2329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65" y="4056380"/>
            <a:ext cx="6605905" cy="25247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2545" y="1894840"/>
            <a:ext cx="333629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Frequently estimated to </a:t>
            </a:r>
            <a:endParaRPr lang="" altLang="en-US"/>
          </a:p>
          <a:p>
            <a:r>
              <a:rPr lang="" altLang="en-US"/>
              <a:t>be 0, diversification rates</a:t>
            </a:r>
            <a:endParaRPr lang="" altLang="en-US"/>
          </a:p>
          <a:p>
            <a:r>
              <a:rPr lang="" altLang="en-US"/>
              <a:t>often viewed as more reliable,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but....</a:t>
            </a:r>
            <a:endParaRPr lang="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2770" y="-8255"/>
            <a:ext cx="7886700" cy="2928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" y="3359150"/>
            <a:ext cx="8233410" cy="3248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A word about Ancestral State Reconstruction...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What's the deal with the BAMM fights?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3945"/>
          </a:xfrm>
        </p:spPr>
        <p:txBody>
          <a:bodyPr/>
          <a:p>
            <a:pPr marL="0" indent="0">
              <a:buNone/>
            </a:pPr>
            <a:r>
              <a:rPr lang="" altLang="en-US"/>
              <a:t>BAMM's likelihood is wrong - model tries to evaluate diversification shifts as a Poisson Point Process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Such a process however, produces shifts on branches that then increase in extinction rate; biasing the sample of what is observed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Accounting for those “unobserved shifts” is not done correctly, and we don't have a method that does it correctly - hard problem.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But....results probably correlated with the truth/good heuristic</a:t>
            </a:r>
            <a:endParaRPr lang="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Other active areas of research: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Incorporating fossils &amp; sampling</a:t>
            </a:r>
            <a:endParaRPr lang="en-US" altLang="en-US"/>
          </a:p>
          <a:p>
            <a:r>
              <a:rPr lang="en-US" altLang="en-US"/>
              <a:t>Diversity-dependent diversification</a:t>
            </a:r>
            <a:endParaRPr lang="en-US" altLang="en-US"/>
          </a:p>
          <a:p>
            <a:r>
              <a:rPr lang="en-US" altLang="en-US"/>
              <a:t>Time-varying diversification</a:t>
            </a:r>
            <a:endParaRPr lang="en-US" altLang="en-US"/>
          </a:p>
          <a:p>
            <a:r>
              <a:rPr lang="en-US" altLang="en-US"/>
              <a:t>Protracted Speciation</a:t>
            </a:r>
            <a:endParaRPr lang="en-US" altLang="en-US"/>
          </a:p>
          <a:p>
            <a:r>
              <a:rPr lang="en-US" altLang="en-US"/>
              <a:t>Neutral theory (Hubbell) from ecology</a:t>
            </a:r>
            <a:endParaRPr lang="en-US" altLang="en-US"/>
          </a:p>
          <a:p>
            <a:r>
              <a:rPr lang="en-US" altLang="en-US"/>
              <a:t>Trait-dependent diversification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2705"/>
            <a:ext cx="7886700" cy="1325563"/>
          </a:xfrm>
        </p:spPr>
        <p:txBody>
          <a:bodyPr/>
          <a:p>
            <a:r>
              <a:rPr lang="" altLang="en-US"/>
              <a:t>Trait-dependent diversification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0435"/>
            <a:ext cx="7886700" cy="4351338"/>
          </a:xfrm>
        </p:spPr>
        <p:txBody>
          <a:bodyPr/>
          <a:p>
            <a:pPr marL="0" indent="0">
              <a:buNone/>
            </a:pPr>
            <a:r>
              <a:rPr lang="" altLang="en-US"/>
              <a:t>One approach: Estimate net div in a bunch of clades, estimate trait (prop/freq) in same clades, see if correlated (w/PGLS)</a:t>
            </a:r>
            <a:endParaRPr lang="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505" y="2235200"/>
            <a:ext cx="6657975" cy="45580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Trait-dependent Diversification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i="1"/>
              <a:t>Species Selection (sometimes species sorting) </a:t>
            </a:r>
            <a:endParaRPr lang="en-US" altLang="en-US" i="1"/>
          </a:p>
          <a:p>
            <a:pPr marL="0" indent="0">
              <a:buNone/>
            </a:pPr>
            <a:r>
              <a:rPr lang="" altLang="en-US"/>
              <a:t>		-- Controversial?!? Not anymore!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 i="1"/>
          </a:p>
          <a:p>
            <a:pPr marL="0" indent="0">
              <a:buNone/>
            </a:pPr>
            <a:endParaRPr lang="en-US" altLang="en-US" i="1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" y="3783965"/>
            <a:ext cx="7879080" cy="24530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970"/>
            <a:ext cx="7886700" cy="1325563"/>
          </a:xfrm>
        </p:spPr>
        <p:txBody>
          <a:bodyPr/>
          <a:p>
            <a:r>
              <a:rPr lang="en-US" altLang="en-US"/>
              <a:t>Why important?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9850"/>
            <a:ext cx="7886700" cy="4351338"/>
          </a:xfrm>
        </p:spPr>
        <p:txBody>
          <a:bodyPr/>
          <a:p>
            <a:pPr marL="0" indent="0">
              <a:buNone/>
            </a:pPr>
            <a:r>
              <a:rPr lang="en-US" altLang="en-US"/>
              <a:t>Ancestral state reconstructions </a:t>
            </a:r>
            <a:r>
              <a:rPr lang="en-US" altLang="en-US" i="1"/>
              <a:t>biased</a:t>
            </a:r>
            <a:r>
              <a:rPr lang="en-US" altLang="en-US"/>
              <a:t> with trait-dependent diversification!</a:t>
            </a:r>
            <a:br>
              <a:rPr lang="en-US" altLang="en-US"/>
            </a:br>
            <a:r>
              <a:rPr lang="" altLang="en-US"/>
              <a:t>(Maddison 2007)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215" y="2455545"/>
            <a:ext cx="3865245" cy="4366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" y="2878455"/>
            <a:ext cx="3477260" cy="39439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090" y="2455545"/>
            <a:ext cx="3865245" cy="4366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" y="2878455"/>
            <a:ext cx="3477260" cy="3943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32105"/>
            <a:ext cx="7886700" cy="1325563"/>
          </a:xfrm>
        </p:spPr>
        <p:txBody>
          <a:bodyPr/>
          <a:p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08965"/>
            <a:ext cx="7886700" cy="4351338"/>
          </a:xfrm>
        </p:spPr>
        <p:txBody>
          <a:bodyPr/>
          <a:p>
            <a:pPr marL="0" indent="0">
              <a:buNone/>
            </a:pPr>
            <a:r>
              <a:rPr lang="en-US" altLang="en-US"/>
              <a:t>Self-incompatibility in plants: Prevents selfing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Equal distribution but...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Selfing results in higher speciation rates AND higher extinction rates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Ancestor more likely SI than SC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91440"/>
            <a:ext cx="7886700" cy="1325563"/>
          </a:xfrm>
        </p:spPr>
        <p:txBody>
          <a:bodyPr/>
          <a:p>
            <a:r>
              <a:rPr lang="en-US" altLang="en-US"/>
              <a:t>The SSE family of models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05" y="998855"/>
            <a:ext cx="8864600" cy="594677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en-US" b="1"/>
              <a:t>Trait models: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BiSSE: Binary State-dependent Speciation and Extinction (extensions for incompletely resolved trees)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MuSSE: Multiple SSE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QuaSSE: Quantitative SSE (but slow)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Models where something special happens at nodes: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GeoSSE: Geographic SSE (DEC + SSE)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BiSSE-ness/ClaSSE: Cladogenetic SSE</a:t>
            </a:r>
            <a:endParaRPr lang="en-US" altLang="en-US"/>
          </a:p>
          <a:p>
            <a:pPr marL="0" indent="0">
              <a:buNone/>
            </a:pPr>
            <a:br>
              <a:rPr lang="en-US" altLang="en-US"/>
            </a:br>
            <a:r>
              <a:rPr lang="en-US" altLang="en-US" b="1"/>
              <a:t>Hidden-state models that account for background heterogeneity: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HiSSE: Hidden-State SSE (Solution to problem pointed out by Rabosky and Goldberg)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GeoHiSSE: Geographic Hidden-State SSE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3690" y="40640"/>
            <a:ext cx="6226810" cy="66586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83515" y="6380480"/>
            <a:ext cx="535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Ng &amp; Smith 2014</a:t>
            </a:r>
            <a:r>
              <a:rPr lang="en-US" altLang="en-US" i="1"/>
              <a:t>, Journal of Evolutionary Biology  </a:t>
            </a:r>
            <a:endParaRPr lang="en-US" altLang="en-US"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515" y="28575"/>
            <a:ext cx="8776970" cy="62464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83515" y="6380480"/>
            <a:ext cx="535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Ng &amp; Smith 2014</a:t>
            </a:r>
            <a:r>
              <a:rPr lang="en-US" altLang="en-US" i="1"/>
              <a:t>, Journal of Evolutionary Biology  </a:t>
            </a:r>
            <a:endParaRPr lang="en-US" altLang="en-US"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420" y="48260"/>
            <a:ext cx="8745220" cy="6762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28295"/>
            <a:ext cx="7886700" cy="1325563"/>
          </a:xfrm>
        </p:spPr>
        <p:txBody>
          <a:bodyPr/>
          <a:p>
            <a:r>
              <a:rPr lang="en-US" altLang="en-US"/>
              <a:t>Why care about diversification?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1532890"/>
            <a:ext cx="7287895" cy="51276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5290185" y="596138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400"/>
              <a:t>(Harmon, </a:t>
            </a:r>
            <a:r>
              <a:rPr lang="en-US" altLang="en-US" sz="1400" i="1"/>
              <a:t>Phylogenetic comparative methods</a:t>
            </a:r>
            <a:r>
              <a:rPr lang="en-US" altLang="en-US" sz="1400"/>
              <a:t>)</a:t>
            </a:r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Next time: Diversitree lab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0430" y="2889885"/>
            <a:ext cx="5120640" cy="3584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Birth-Death model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Poisson process (like CTMC models) - but events = Speciation/Extinction rather than substitution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185" y="5961380"/>
            <a:ext cx="7886700" cy="1325563"/>
          </a:xfrm>
        </p:spPr>
        <p:txBody>
          <a:bodyPr/>
          <a:p>
            <a:r>
              <a:rPr lang="en-US" altLang="en-US" sz="1400"/>
              <a:t>(Harmon, </a:t>
            </a:r>
            <a:r>
              <a:rPr lang="en-US" altLang="en-US" sz="1400" i="1"/>
              <a:t>Phylogenetic comparative methods</a:t>
            </a:r>
            <a:r>
              <a:rPr lang="en-US" altLang="en-US" sz="1400"/>
              <a:t>)</a:t>
            </a:r>
            <a:endParaRPr lang="en-US" altLang="en-US" sz="1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2765" y="-53975"/>
            <a:ext cx="7829550" cy="6543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28845" y="9525"/>
            <a:ext cx="4286250" cy="668655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102870"/>
            <a:ext cx="3902075" cy="370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35" y="3721100"/>
            <a:ext cx="3499485" cy="3098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020" y="3940810"/>
            <a:ext cx="2463800" cy="417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-74930"/>
            <a:ext cx="7886700" cy="1325563"/>
          </a:xfrm>
        </p:spPr>
        <p:txBody>
          <a:bodyPr/>
          <a:p>
            <a:r>
              <a:rPr lang="en-US" altLang="en-US"/>
              <a:t>Diversification vs. Turnover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90" y="915035"/>
            <a:ext cx="7886700" cy="4351338"/>
          </a:xfrm>
        </p:spPr>
        <p:txBody>
          <a:bodyPr/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=Speciation rate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μ = Extinction rate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λ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μ = Diversification rate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μ/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λ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 Turnover rate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Yule process/Pure Birth model -&gt; μ = 0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" y="4123690"/>
            <a:ext cx="5520055" cy="26003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51880" y="4625975"/>
            <a:ext cx="2252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Under pure birth, </a:t>
            </a:r>
            <a:endParaRPr lang="en-US" altLang="en-US"/>
          </a:p>
          <a:p>
            <a:r>
              <a:rPr lang="en-US" altLang="en-US"/>
              <a:t>lineages accrue</a:t>
            </a:r>
            <a:endParaRPr lang="en-US" altLang="en-US"/>
          </a:p>
          <a:p>
            <a:r>
              <a:rPr lang="en-US" altLang="en-US"/>
              <a:t>log-linearly with time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 few notes...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Speciation and extinction correlated in nature, and in estimation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Estimating diversification and turnover often easier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Can we even estimate extinction from extant-only data? 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Lineage through time plots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6780" y="1691005"/>
            <a:ext cx="4291330" cy="48685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3612</Words>
  <Application>WPS Presentation</Application>
  <PresentationFormat>Widescreen</PresentationFormat>
  <Paragraphs>162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SimSun</vt:lpstr>
      <vt:lpstr>Wingdings</vt:lpstr>
      <vt:lpstr>Calibri Light</vt:lpstr>
      <vt:lpstr>Calibri</vt:lpstr>
      <vt:lpstr>Trebuchet MS</vt:lpstr>
      <vt:lpstr>微软雅黑</vt:lpstr>
      <vt:lpstr>Arial Unicode MS</vt:lpstr>
      <vt:lpstr>MT Extra</vt:lpstr>
      <vt:lpstr>Times New Roman</vt:lpstr>
      <vt:lpstr>Office Theme</vt:lpstr>
      <vt:lpstr>Diversification &amp; SSE models</vt:lpstr>
      <vt:lpstr>A word about Ancestral State Reconstruction...</vt:lpstr>
      <vt:lpstr>Why care about diversification?</vt:lpstr>
      <vt:lpstr>Birth-Death model</vt:lpstr>
      <vt:lpstr>(Harmon, Phylogenetic comparative methods)</vt:lpstr>
      <vt:lpstr>PowerPoint 演示文稿</vt:lpstr>
      <vt:lpstr>Diversification vs. Turnover</vt:lpstr>
      <vt:lpstr>A few notes...</vt:lpstr>
      <vt:lpstr>PowerPoint 演示文稿</vt:lpstr>
      <vt:lpstr>Lineage through time plots</vt:lpstr>
      <vt:lpstr>Estimating diversification</vt:lpstr>
      <vt:lpstr>Estimating diversification</vt:lpstr>
      <vt:lpstr>Modeling heterogeneity in diversification</vt:lpstr>
      <vt:lpstr>Sampling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Other active areas of research:</vt:lpstr>
      <vt:lpstr>PowerPoint 演示文稿</vt:lpstr>
      <vt:lpstr>Trait-dependent Diversification</vt:lpstr>
      <vt:lpstr>Why important?</vt:lpstr>
      <vt:lpstr>Example:</vt:lpstr>
      <vt:lpstr>The SSE family of models</vt:lpstr>
      <vt:lpstr>PowerPoint 演示文稿</vt:lpstr>
      <vt:lpstr>PowerPoint 演示文稿</vt:lpstr>
      <vt:lpstr>PowerPoint 演示文稿</vt:lpstr>
      <vt:lpstr>Next time: Diversitree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Diversification &amp; SSE models</dc:title>
  <dc:creator>juyeda</dc:creator>
  <cp:lastModifiedBy>juyeda</cp:lastModifiedBy>
  <cp:revision>4</cp:revision>
  <dcterms:created xsi:type="dcterms:W3CDTF">2020-11-05T15:11:16Z</dcterms:created>
  <dcterms:modified xsi:type="dcterms:W3CDTF">2020-11-05T15:11:16Z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