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74" r:id="rId4"/>
    <p:sldId id="258" r:id="rId5"/>
    <p:sldId id="261" r:id="rId6"/>
    <p:sldId id="259" r:id="rId7"/>
    <p:sldId id="260" r:id="rId8"/>
    <p:sldId id="262" r:id="rId9"/>
    <p:sldId id="264" r:id="rId10"/>
    <p:sldId id="263" r:id="rId11"/>
    <p:sldId id="265" r:id="rId12"/>
    <p:sldId id="267" r:id="rId13"/>
    <p:sldId id="268" r:id="rId14"/>
    <p:sldId id="266" r:id="rId15"/>
    <p:sldId id="276" r:id="rId16"/>
    <p:sldId id="269" r:id="rId18"/>
    <p:sldId id="270" r:id="rId19"/>
    <p:sldId id="271" r:id="rId20"/>
    <p:sldId id="275" r:id="rId21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The Comparative Method</a:t>
            </a:r>
            <a:endParaRPr lang="en-US" altLang="en-US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Turns out...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90" y="1839595"/>
            <a:ext cx="9100185" cy="3178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841" name="Group 3"/>
          <p:cNvGrpSpPr/>
          <p:nvPr/>
        </p:nvGrpSpPr>
        <p:grpSpPr>
          <a:xfrm>
            <a:off x="228600" y="152400"/>
            <a:ext cx="6156325" cy="5181600"/>
            <a:chOff x="228600" y="152400"/>
            <a:chExt cx="7696200" cy="6477000"/>
          </a:xfrm>
        </p:grpSpPr>
        <p:sp>
          <p:nvSpPr>
            <p:cNvPr id="5" name="Oval 4"/>
            <p:cNvSpPr/>
            <p:nvPr/>
          </p:nvSpPr>
          <p:spPr>
            <a:xfrm>
              <a:off x="2895600" y="1524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0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52600" y="19050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1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19050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2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562600" y="37338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6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3776133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5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" y="3733800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3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3745089"/>
              <a:ext cx="1219200" cy="1143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E</a:t>
              </a:r>
              <a:r>
                <a:rPr lang="en-US" altLang="en-US" sz="3600" b="1" strike="noStrike" baseline="-25000" noProof="1" dirty="0">
                  <a:solidFill>
                    <a:srgbClr val="C00000"/>
                  </a:solidFill>
                  <a:latin typeface="Ubuntu" panose="020B0604030602030204" charset="0"/>
                  <a:cs typeface="Ubuntu" panose="020B0604030602030204" charset="0"/>
                </a:rPr>
                <a:t>4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cxnSp>
          <p:nvCxnSpPr>
            <p:cNvPr id="12" name="Straight Arrow Connector 11"/>
            <p:cNvCxnSpPr>
              <a:stCxn id="5" idx="4"/>
              <a:endCxn id="6" idx="0"/>
            </p:cNvCxnSpPr>
            <p:nvPr/>
          </p:nvCxnSpPr>
          <p:spPr>
            <a:xfrm flipH="1">
              <a:off x="2362200" y="1295400"/>
              <a:ext cx="1143000" cy="609600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4"/>
              <a:endCxn id="7" idx="0"/>
            </p:cNvCxnSpPr>
            <p:nvPr/>
          </p:nvCxnSpPr>
          <p:spPr>
            <a:xfrm>
              <a:off x="3505200" y="1295400"/>
              <a:ext cx="1143000" cy="609600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4"/>
              <a:endCxn id="10" idx="0"/>
            </p:cNvCxnSpPr>
            <p:nvPr/>
          </p:nvCxnSpPr>
          <p:spPr>
            <a:xfrm flipH="1">
              <a:off x="838200" y="3048000"/>
              <a:ext cx="1524000" cy="685800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  <a:endCxn id="11" idx="0"/>
            </p:cNvCxnSpPr>
            <p:nvPr/>
          </p:nvCxnSpPr>
          <p:spPr>
            <a:xfrm>
              <a:off x="2362200" y="3048000"/>
              <a:ext cx="152400" cy="697089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4"/>
              <a:endCxn id="9" idx="0"/>
            </p:cNvCxnSpPr>
            <p:nvPr/>
          </p:nvCxnSpPr>
          <p:spPr>
            <a:xfrm flipH="1">
              <a:off x="4495800" y="3048000"/>
              <a:ext cx="152400" cy="728133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8" idx="0"/>
            </p:cNvCxnSpPr>
            <p:nvPr/>
          </p:nvCxnSpPr>
          <p:spPr>
            <a:xfrm>
              <a:off x="4648200" y="3048000"/>
              <a:ext cx="1524000" cy="685800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295400" y="5486400"/>
              <a:ext cx="1219200" cy="11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Y</a:t>
              </a:r>
              <a:r>
                <a:rPr lang="en-US" altLang="en-US" sz="3600" b="1" strike="noStrike" baseline="-25000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5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048000" y="5486400"/>
              <a:ext cx="1219200" cy="11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Y</a:t>
              </a:r>
              <a:r>
                <a:rPr lang="en-US" altLang="en-US" sz="3600" b="1" strike="noStrike" baseline="-25000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6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094111" y="5452533"/>
              <a:ext cx="1219200" cy="11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Y</a:t>
              </a:r>
              <a:r>
                <a:rPr lang="en-US" altLang="en-US" sz="3600" b="1" strike="noStrike" baseline="-25000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7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705600" y="5486400"/>
              <a:ext cx="1219200" cy="11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Calibri" charset="0"/>
                  <a:ea typeface="SimSun" pitchFamily="2" charset="-122"/>
                  <a:cs typeface="+mn-cs"/>
                </a:defRPr>
              </a:lvl5pPr>
            </a:lstStyle>
            <a:p>
              <a:pPr lvl="0" algn="ctr" fontAlgn="base"/>
              <a:r>
                <a:rPr lang="en-US" altLang="en-US" sz="3600" b="1" strike="noStrike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Y</a:t>
              </a:r>
              <a:r>
                <a:rPr lang="en-US" altLang="en-US" sz="3600" b="1" strike="noStrike" baseline="-25000" noProof="1" dirty="0">
                  <a:solidFill>
                    <a:schemeClr val="tx2"/>
                  </a:solidFill>
                  <a:latin typeface="Ubuntu" panose="020B0604030602030204" charset="0"/>
                  <a:cs typeface="Ubuntu" panose="020B0604030602030204" charset="0"/>
                </a:rPr>
                <a:t>8</a:t>
              </a:r>
              <a:endParaRPr strike="noStrike" noProof="1">
                <a:latin typeface="Ubuntu" panose="020B0604030602030204" charset="0"/>
                <a:ea typeface="Ubuntu" panose="020B0604030602030204" charset="0"/>
              </a:endParaRPr>
            </a:p>
          </p:txBody>
        </p:sp>
        <p:cxnSp>
          <p:nvCxnSpPr>
            <p:cNvPr id="22" name="Straight Arrow Connector 21"/>
            <p:cNvCxnSpPr>
              <a:stCxn id="10" idx="4"/>
              <a:endCxn id="18" idx="1"/>
            </p:cNvCxnSpPr>
            <p:nvPr/>
          </p:nvCxnSpPr>
          <p:spPr>
            <a:xfrm>
              <a:off x="838200" y="4876800"/>
              <a:ext cx="635748" cy="776988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4"/>
              <a:endCxn id="19" idx="1"/>
            </p:cNvCxnSpPr>
            <p:nvPr/>
          </p:nvCxnSpPr>
          <p:spPr>
            <a:xfrm>
              <a:off x="2514600" y="4888089"/>
              <a:ext cx="711948" cy="765699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4"/>
              <a:endCxn id="20" idx="1"/>
            </p:cNvCxnSpPr>
            <p:nvPr/>
          </p:nvCxnSpPr>
          <p:spPr>
            <a:xfrm>
              <a:off x="4495800" y="4919133"/>
              <a:ext cx="776859" cy="700788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4"/>
              <a:endCxn id="21" idx="1"/>
            </p:cNvCxnSpPr>
            <p:nvPr/>
          </p:nvCxnSpPr>
          <p:spPr>
            <a:xfrm>
              <a:off x="6172200" y="4876800"/>
              <a:ext cx="711948" cy="776988"/>
            </a:xfrm>
            <a:prstGeom prst="straightConnector1">
              <a:avLst/>
            </a:prstGeom>
            <a:ln w="76200">
              <a:solidFill>
                <a:srgbClr val="E46A6B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4648200" y="5834063"/>
            <a:ext cx="97472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5pPr>
          </a:lstStyle>
          <a:p>
            <a:pPr lvl="0" algn="ctr" fontAlgn="base"/>
            <a:r>
              <a:rPr lang="en-US" altLang="en-US" sz="3600" b="1" strike="noStrike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X</a:t>
            </a:r>
            <a:r>
              <a:rPr lang="en-US" altLang="en-US" sz="3600" b="1" strike="noStrike" baseline="-25000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6</a:t>
            </a:r>
            <a:endParaRPr strike="noStrike" noProof="1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06763" y="5867400"/>
            <a:ext cx="97631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5pPr>
          </a:lstStyle>
          <a:p>
            <a:pPr lvl="0" algn="ctr" fontAlgn="base"/>
            <a:r>
              <a:rPr lang="en-US" altLang="en-US" sz="3600" b="1" strike="noStrike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X</a:t>
            </a:r>
            <a:r>
              <a:rPr lang="en-US" altLang="en-US" sz="3600" b="1" strike="noStrike" baseline="-25000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5</a:t>
            </a:r>
            <a:endParaRPr strike="noStrike" noProof="1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1000" y="5834063"/>
            <a:ext cx="97472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5pPr>
          </a:lstStyle>
          <a:p>
            <a:pPr lvl="0" algn="ctr" fontAlgn="base"/>
            <a:r>
              <a:rPr lang="en-US" altLang="en-US" sz="3600" b="1" strike="noStrike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X</a:t>
            </a:r>
            <a:r>
              <a:rPr lang="en-US" altLang="en-US" sz="3600" b="1" strike="noStrike" baseline="-25000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3</a:t>
            </a:r>
            <a:endParaRPr strike="noStrike" noProof="1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722438" y="5842000"/>
            <a:ext cx="97472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charset="0"/>
                <a:ea typeface="SimSun" pitchFamily="2" charset="-122"/>
                <a:cs typeface="+mn-cs"/>
              </a:defRPr>
            </a:lvl5pPr>
          </a:lstStyle>
          <a:p>
            <a:pPr lvl="0" algn="ctr" fontAlgn="base"/>
            <a:r>
              <a:rPr lang="en-US" altLang="en-US" sz="3600" b="1" strike="noStrike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X</a:t>
            </a:r>
            <a:r>
              <a:rPr lang="en-US" altLang="en-US" sz="3600" b="1" strike="noStrike" baseline="-25000" noProof="1" dirty="0">
                <a:solidFill>
                  <a:srgbClr val="C00000"/>
                </a:solidFill>
                <a:latin typeface="Ubuntu" panose="020B0604030602030204" charset="0"/>
                <a:cs typeface="Ubuntu" panose="020B0604030602030204" charset="0"/>
              </a:rPr>
              <a:t>4</a:t>
            </a:r>
            <a:endParaRPr strike="noStrike" noProof="1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30" name="Straight Arrow Connector 29"/>
          <p:cNvCxnSpPr>
            <a:stCxn id="28" idx="0"/>
            <a:endCxn id="18" idx="4"/>
          </p:cNvCxnSpPr>
          <p:nvPr/>
        </p:nvCxnSpPr>
        <p:spPr>
          <a:xfrm flipV="1">
            <a:off x="868363" y="5334000"/>
            <a:ext cx="701675" cy="500063"/>
          </a:xfrm>
          <a:prstGeom prst="straightConnector1">
            <a:avLst/>
          </a:prstGeom>
          <a:ln w="76200">
            <a:solidFill>
              <a:srgbClr val="E46A6B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19" idx="4"/>
          </p:cNvCxnSpPr>
          <p:nvPr/>
        </p:nvCxnSpPr>
        <p:spPr>
          <a:xfrm flipV="1">
            <a:off x="2209800" y="5334000"/>
            <a:ext cx="762000" cy="508000"/>
          </a:xfrm>
          <a:prstGeom prst="straightConnector1">
            <a:avLst/>
          </a:prstGeom>
          <a:ln w="76200">
            <a:solidFill>
              <a:srgbClr val="E46A6B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20" idx="4"/>
          </p:cNvCxnSpPr>
          <p:nvPr/>
        </p:nvCxnSpPr>
        <p:spPr>
          <a:xfrm flipV="1">
            <a:off x="3794125" y="5307013"/>
            <a:ext cx="814388" cy="560388"/>
          </a:xfrm>
          <a:prstGeom prst="straightConnector1">
            <a:avLst/>
          </a:prstGeom>
          <a:ln w="76200">
            <a:solidFill>
              <a:srgbClr val="E46A6B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0"/>
            <a:endCxn id="21" idx="4"/>
          </p:cNvCxnSpPr>
          <p:nvPr/>
        </p:nvCxnSpPr>
        <p:spPr>
          <a:xfrm flipV="1">
            <a:off x="5135563" y="5334000"/>
            <a:ext cx="762000" cy="500063"/>
          </a:xfrm>
          <a:prstGeom prst="straightConnector1">
            <a:avLst/>
          </a:prstGeom>
          <a:ln w="76200">
            <a:solidFill>
              <a:srgbClr val="E46A6B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7010400" y="152400"/>
            <a:ext cx="1905000" cy="868363"/>
          </a:xfrm>
          <a:solidFill>
            <a:schemeClr val="lt1"/>
          </a:solidFill>
          <a:ln w="25400">
            <a:solidFill>
              <a:srgbClr val="E46A6B"/>
            </a:solidFill>
            <a:miter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en-US" strike="noStrike" noProof="1" dirty="0">
                <a:solidFill>
                  <a:schemeClr val="tx2"/>
                </a:solidFill>
              </a:rPr>
              <a:t>Y</a:t>
            </a:r>
            <a:r>
              <a:rPr lang="en-US" strike="noStrike" noProof="1" dirty="0"/>
              <a:t> ~ </a:t>
            </a:r>
            <a:r>
              <a:rPr lang="en-US" strike="noStrike" noProof="1" dirty="0">
                <a:solidFill>
                  <a:schemeClr val="accent2"/>
                </a:solidFill>
              </a:rPr>
              <a:t>X</a:t>
            </a:r>
            <a:endParaRPr lang="en-US" strike="noStrike" noProof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Just like before...multivariate Normal distribution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To define a mvNormal distribution, just need a mean </a:t>
            </a:r>
            <a:r>
              <a:rPr lang="" altLang="en-US"/>
              <a:t>(vector)</a:t>
            </a:r>
            <a:r>
              <a:rPr lang="en-US" altLang="en-US"/>
              <a:t> and a variance </a:t>
            </a:r>
            <a:r>
              <a:rPr lang="" altLang="en-US"/>
              <a:t>(matrix).</a:t>
            </a:r>
            <a:r>
              <a:rPr lang="en-US" altLang="en-US"/>
              <a:t>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853055"/>
            <a:ext cx="6987540" cy="3902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-2540"/>
            <a:ext cx="7886700" cy="1325563"/>
          </a:xfrm>
        </p:spPr>
        <p:txBody>
          <a:bodyPr/>
          <a:p>
            <a:r>
              <a:rPr lang="en-US" altLang="en-US"/>
              <a:t>Extensions of PGLS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120140"/>
            <a:ext cx="8317230" cy="544576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en-US"/>
              <a:t>Tree transformations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λ - </a:t>
            </a:r>
            <a:r>
              <a:rPr lang="en-US" altLang="en-US">
                <a:cs typeface="Arial" panose="020B0604020202020204" pitchFamily="34" charset="0"/>
              </a:rPr>
              <a:t>“non phylogenetic slop” (heritability)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	= 1 BM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	= 0 No tree structure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>
                <a:cs typeface="Arial" panose="020B0604020202020204" pitchFamily="34" charset="0"/>
              </a:rPr>
              <a:t>κ - Speciatiational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	= 1 BM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	= 0 Only speciational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δ - Node heights raised/lowered to 	power of delta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	= 1 BM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	&gt; 1 Accelerating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	&lt;1 Decelerating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Ornstein-Uhlenbeck - We will cover a lot more later!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" y="545465"/>
            <a:ext cx="8595360" cy="5909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458470"/>
          </a:xfrm>
        </p:spPr>
        <p:txBody>
          <a:bodyPr>
            <a:normAutofit fontScale="90000"/>
          </a:bodyPr>
          <a:p>
            <a:pPr algn="ctr"/>
            <a:r>
              <a:rPr lang="" altLang="en-US"/>
              <a:t>Tree transformations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" y="2938145"/>
            <a:ext cx="2524760" cy="982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25" y="6058535"/>
            <a:ext cx="1870075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Model adequacy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8235" y="3681095"/>
            <a:ext cx="6663055" cy="2899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5" y="1945640"/>
            <a:ext cx="2221230" cy="1668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80" y="370840"/>
            <a:ext cx="7886700" cy="1325563"/>
          </a:xfrm>
        </p:spPr>
        <p:txBody>
          <a:bodyPr/>
          <a:p>
            <a:r>
              <a:rPr lang="en-US" altLang="en-US"/>
              <a:t>Node-Height test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80" y="1502410"/>
            <a:ext cx="78867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Slope = 0: BM prediction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Positive - OU-like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Negative - Early burst like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Outliers - Not BM!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4285" y="2233295"/>
            <a:ext cx="3777615" cy="3364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What will be the effects if: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You don't have a fully resolved tree?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You have a tree with error?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You have Y values with error?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You have X values with error?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755" y="365125"/>
            <a:ext cx="2474595" cy="1325880"/>
          </a:xfrm>
        </p:spPr>
        <p:txBody>
          <a:bodyPr>
            <a:normAutofit fontScale="90000"/>
          </a:bodyPr>
          <a:p>
            <a:r>
              <a:rPr lang="" altLang="en-US" sz="2000"/>
              <a:t>Give me your best estimate of the evolutionary rate (back of the napkin calculation)</a:t>
            </a:r>
            <a:endParaRPr lang="" alt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030" y="112395"/>
            <a:ext cx="5928360" cy="5928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contrast="24000"/>
          </a:blip>
          <a:stretch>
            <a:fillRect/>
          </a:stretch>
        </p:blipFill>
        <p:spPr>
          <a:xfrm>
            <a:off x="3810000" y="4907280"/>
            <a:ext cx="3324860" cy="1509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Multivariate Brownian Motion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Univariate: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root = </a:t>
            </a:r>
            <a:r>
              <a:rPr lang="en-US" altLang="en-US">
                <a:cs typeface="Arial" panose="020B0604020202020204" pitchFamily="34" charset="0"/>
              </a:rPr>
              <a:t>μ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step variance = σ</a:t>
            </a:r>
            <a:r>
              <a:rPr lang="en-US" altLang="en-US" baseline="30000">
                <a:cs typeface="Arial" panose="020B0604020202020204" pitchFamily="34" charset="0"/>
              </a:rPr>
              <a:t>2</a:t>
            </a:r>
            <a:endParaRPr lang="en-US" altLang="en-US" baseline="30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baseline="3000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Multivariate (N traits):</a:t>
            </a:r>
            <a:endParaRPr lang="en-US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</a:rPr>
              <a:t>	root = c(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μ</a:t>
            </a:r>
            <a:r>
              <a:rPr lang="en-US" altLang="en-US" baseline="-25000"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, ..., μ</a:t>
            </a:r>
            <a:r>
              <a:rPr lang="en-US" altLang="en-US" baseline="-25000"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)</a:t>
            </a:r>
            <a:endParaRPr lang="en-US" alt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cs typeface="Arial" panose="020B0604020202020204" pitchFamily="34" charset="0"/>
                <a:sym typeface="+mn-ea"/>
              </a:rPr>
              <a:t>	step variance = </a:t>
            </a:r>
            <a:endParaRPr lang="en-US" altLang="en-US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47800"/>
            <a:ext cx="5149850" cy="419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4"/>
          <p:cNvPicPr>
            <a:picLocks noChangeAspect="1"/>
          </p:cNvPicPr>
          <p:nvPr/>
        </p:nvPicPr>
        <p:blipFill>
          <a:blip r:embed="rId2"/>
          <a:srcRect l="14677" r="15085"/>
          <a:stretch>
            <a:fillRect/>
          </a:stretch>
        </p:blipFill>
        <p:spPr>
          <a:xfrm>
            <a:off x="4397375" y="1631950"/>
            <a:ext cx="4071938" cy="400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762000" y="5791200"/>
            <a:ext cx="8229600" cy="1143000"/>
          </a:xfrm>
        </p:spPr>
        <p:txBody>
          <a:bodyPr lIns="91440" tIns="45720" rIns="91440" bIns="45720" anchor="ctr"/>
          <a:p>
            <a:pPr algn="r" defTabSz="914400">
              <a:buNone/>
            </a:pPr>
            <a:r>
              <a:rPr lang="en-US" altLang="en-US" kern="1200" dirty="0" err="1">
                <a:latin typeface="Ubuntu" panose="020B0604030602030204" charset="0"/>
                <a:ea typeface="Ubuntu" panose="020B0604030602030204" charset="0"/>
                <a:cs typeface="Aharoni" pitchFamily="2" charset="-79"/>
              </a:rPr>
              <a:t>Felsenstein</a:t>
            </a:r>
            <a:r>
              <a:rPr lang="en-US" altLang="en-US" kern="1200" dirty="0">
                <a:latin typeface="Ubuntu" panose="020B0604030602030204" charset="0"/>
                <a:ea typeface="Ubuntu" panose="020B0604030602030204" charset="0"/>
                <a:cs typeface="Aharoni" pitchFamily="2" charset="-79"/>
              </a:rPr>
              <a:t> 1985</a:t>
            </a:r>
            <a:endParaRPr lang="en-US" altLang="zh-CN" kern="1200">
              <a:latin typeface="Ubuntu" panose="020B0604030602030204" charset="0"/>
              <a:ea typeface="Ubuntu" panose="020B0604030602030204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8" y="1447800"/>
            <a:ext cx="3840162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525" y="1749425"/>
            <a:ext cx="8655685" cy="2830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70" y="4653915"/>
            <a:ext cx="7886700" cy="1325563"/>
          </a:xfrm>
        </p:spPr>
        <p:txBody>
          <a:bodyPr>
            <a:noAutofit/>
          </a:bodyPr>
          <a:p>
            <a:pPr algn="ctr"/>
            <a:r>
              <a:rPr lang="en-US" altLang="en-US" sz="3200"/>
              <a:t>What is meant by this passage? Why does Felsenstein make this argument?</a:t>
            </a:r>
            <a:endParaRPr lang="en-US" altLang="en-US" sz="320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rcRect t="4595"/>
          <a:stretch>
            <a:fillRect/>
          </a:stretch>
        </p:blipFill>
        <p:spPr>
          <a:xfrm>
            <a:off x="147955" y="1533525"/>
            <a:ext cx="8753475" cy="2897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655" y="1771015"/>
            <a:ext cx="8822690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0405" y="1581785"/>
            <a:ext cx="78867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Phylogenetically Independent Contrasts Regression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N-1 contrasts for N tips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Regress Y ~ X (or X ~ Y) with </a:t>
            </a:r>
            <a:r>
              <a:rPr lang="en-US" altLang="en-US" i="1"/>
              <a:t>intercept fit through the origin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Assumes multivariate Brownian Motion of </a:t>
            </a:r>
            <a:r>
              <a:rPr lang="en-US" altLang="en-US" i="1"/>
              <a:t>both X and Y 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r>
              <a:rPr lang="en-US" altLang="en-US"/>
              <a:t>Can incorporate measurement error in both X and Y (Felsenstein 2008)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" y="365125"/>
            <a:ext cx="8890000" cy="1325880"/>
          </a:xfrm>
        </p:spPr>
        <p:txBody>
          <a:bodyPr/>
          <a:p>
            <a:r>
              <a:rPr lang="en-US" altLang="en-US" sz="2800"/>
              <a:t>Phylogenetic Generalized Least Squares Regression</a:t>
            </a:r>
            <a:endParaRPr lang="en-US" alt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445" y="1691005"/>
            <a:ext cx="8453120" cy="3458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Presentation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Ubuntu</vt:lpstr>
      <vt:lpstr>Aharoni</vt:lpstr>
      <vt:lpstr>Gubbi</vt:lpstr>
      <vt:lpstr>Calibri</vt:lpstr>
      <vt:lpstr>Trebuchet MS</vt:lpstr>
      <vt:lpstr>微软雅黑</vt:lpstr>
      <vt:lpstr>Arial Unicode MS</vt:lpstr>
      <vt:lpstr>MT Extra</vt:lpstr>
      <vt:lpstr>Times New Roman</vt:lpstr>
      <vt:lpstr>Office Theme</vt:lpstr>
      <vt:lpstr>The Comparative Method</vt:lpstr>
      <vt:lpstr>Multivariate Brownian Motion</vt:lpstr>
      <vt:lpstr>Felsenstein 1985</vt:lpstr>
      <vt:lpstr>PowerPoint 演示文稿</vt:lpstr>
      <vt:lpstr>What is meant by this passage? Why does Felsenstein make this argument?</vt:lpstr>
      <vt:lpstr>PowerPoint 演示文稿</vt:lpstr>
      <vt:lpstr>PowerPoint 演示文稿</vt:lpstr>
      <vt:lpstr>Phylogenetically Independent Contrasts Regression</vt:lpstr>
      <vt:lpstr>Phylogenetic Generalized Least Squares Regression</vt:lpstr>
      <vt:lpstr>Turns out...</vt:lpstr>
      <vt:lpstr>Y ~ X</vt:lpstr>
      <vt:lpstr>Just like before...multivariate Normal distribution</vt:lpstr>
      <vt:lpstr>Extensions of PGLS</vt:lpstr>
      <vt:lpstr>PowerPoint 演示文稿</vt:lpstr>
      <vt:lpstr>Model adequacy</vt:lpstr>
      <vt:lpstr>Node-Height test</vt:lpstr>
      <vt:lpstr>What will be the effects if: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juyeda</dc:creator>
  <cp:lastModifiedBy>juyeda</cp:lastModifiedBy>
  <cp:revision>7</cp:revision>
  <dcterms:created xsi:type="dcterms:W3CDTF">2020-10-22T14:14:42Z</dcterms:created>
  <dcterms:modified xsi:type="dcterms:W3CDTF">2020-10-22T14:14:42Z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