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74" r:id="rId9"/>
    <p:sldId id="260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0" r:id="rId18"/>
    <p:sldId id="271" r:id="rId19"/>
    <p:sldId id="275" r:id="rId20"/>
    <p:sldId id="276" r:id="rId21"/>
    <p:sldId id="272" r:id="rId22"/>
    <p:sldId id="273" r:id="rId23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Diversification &amp; SSE models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Estimating diversification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Using the distribution of branch lengths/waiting times (requires whole tree or partial tree and assumptions about sampling)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080" y="3293110"/>
            <a:ext cx="3962400" cy="319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Modeling heterogeneity in diversification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2435" y="2196465"/>
            <a:ext cx="7391400" cy="3937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46730" y="5701665"/>
            <a:ext cx="193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Hypothesis testing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" y="-250190"/>
            <a:ext cx="3143885" cy="698119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3164840" y="1369060"/>
            <a:ext cx="60286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“Phylogenetic Natural History” methods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b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Bayesian - BAMM (But see controversies)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Likelihood (Stepwise AIC) - MEDUSA (but see problems with stepwise AIC)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Other active areas of research: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Incorporating fossils &amp; sampling</a:t>
            </a:r>
            <a:endParaRPr lang="" altLang="en-US"/>
          </a:p>
          <a:p>
            <a:r>
              <a:rPr lang="" altLang="en-US"/>
              <a:t>Diversity-dependent diversification</a:t>
            </a:r>
            <a:endParaRPr lang="" altLang="en-US"/>
          </a:p>
          <a:p>
            <a:r>
              <a:rPr lang="" altLang="en-US"/>
              <a:t>Time-varying diversification</a:t>
            </a:r>
            <a:endParaRPr lang="" altLang="en-US"/>
          </a:p>
          <a:p>
            <a:r>
              <a:rPr lang="" altLang="en-US"/>
              <a:t>Protracted Speciation</a:t>
            </a:r>
            <a:endParaRPr lang="" altLang="en-US"/>
          </a:p>
          <a:p>
            <a:r>
              <a:rPr lang="" altLang="en-US"/>
              <a:t>Neutral theory (Hubbell) from ecology</a:t>
            </a:r>
            <a:endParaRPr lang="" altLang="en-US"/>
          </a:p>
          <a:p>
            <a:r>
              <a:rPr lang="" altLang="en-US"/>
              <a:t>Trait-dependent diversification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Trait-dependent Diversification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 i="1"/>
              <a:t>Species Selection (sometimes species sorting)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 i="1"/>
          </a:p>
          <a:p>
            <a:pPr marL="0" indent="0">
              <a:buNone/>
            </a:pPr>
            <a:endParaRPr lang="" altLang="en-US" i="1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3783965"/>
            <a:ext cx="7879080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Why important?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Ancestral state reconstructions </a:t>
            </a:r>
            <a:r>
              <a:rPr lang="" altLang="en-US" i="1"/>
              <a:t>biased</a:t>
            </a:r>
            <a:r>
              <a:rPr lang="" altLang="en-US"/>
              <a:t> with trait-dependent diversification!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215" y="2455545"/>
            <a:ext cx="3865245" cy="436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2878455"/>
            <a:ext cx="34772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2455545"/>
            <a:ext cx="3865245" cy="436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" y="2878455"/>
            <a:ext cx="3477260" cy="3943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32105"/>
            <a:ext cx="7886700" cy="1325563"/>
          </a:xfrm>
        </p:spPr>
        <p:txBody>
          <a:bodyPr/>
          <a:p>
            <a:r>
              <a:rPr lang="" altLang="en-US"/>
              <a:t>Example: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8965"/>
            <a:ext cx="78867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Self-incompatibility in plants: Prevents selfing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Equal distribution but...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Selfing results in higher speciation rates AND higher extinction rates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Ancestor more likely SI than SC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70"/>
            <a:ext cx="7886700" cy="1325563"/>
          </a:xfrm>
        </p:spPr>
        <p:txBody>
          <a:bodyPr/>
          <a:p>
            <a:r>
              <a:rPr lang="" altLang="en-US"/>
              <a:t>The SSE family of models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5" y="998855"/>
            <a:ext cx="8864600" cy="594677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" altLang="en-US" b="1"/>
              <a:t>Trait models: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BiSSE: Binary State-dependent Speciation and Extinction (extensions for incompletely resolved trees)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MuSSE: Multiple SSE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QuaSSE: Quantitative SSE (but slow)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 b="1"/>
              <a:t>Models where something special happens at nodes:</a:t>
            </a:r>
            <a:endParaRPr lang="" altLang="en-US" b="1"/>
          </a:p>
          <a:p>
            <a:pPr marL="0" indent="0">
              <a:buNone/>
            </a:pPr>
            <a:r>
              <a:rPr lang="" altLang="en-US"/>
              <a:t>GeoSSE: Geographic SSE (DEC + SSE)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BiSSE-ness/ClaSSE: Cladogenetic SSE</a:t>
            </a:r>
            <a:endParaRPr lang="" altLang="en-US"/>
          </a:p>
          <a:p>
            <a:pPr marL="0" indent="0">
              <a:buNone/>
            </a:pPr>
            <a:br>
              <a:rPr lang="" altLang="en-US"/>
            </a:br>
            <a:r>
              <a:rPr lang="" altLang="en-US" b="1"/>
              <a:t>Hidden-state models that account for background heterogeneity:</a:t>
            </a:r>
            <a:endParaRPr lang="" altLang="en-US" b="1"/>
          </a:p>
          <a:p>
            <a:pPr marL="0" indent="0">
              <a:buNone/>
            </a:pPr>
            <a:r>
              <a:rPr lang="" altLang="en-US"/>
              <a:t>HiSSE: Hidden-State SSE (Solution to problem pointed out by Rabosky and Goldberg)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GeoHiSSE: Geographic Hidden-State SSE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690" y="40640"/>
            <a:ext cx="6226810" cy="66586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515" y="6380480"/>
            <a:ext cx="535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Ng &amp; Smith 2014</a:t>
            </a:r>
            <a:r>
              <a:rPr lang="en-US" altLang="en-US" i="1"/>
              <a:t>, Journal of Evolutionary Biology  </a:t>
            </a:r>
            <a:endParaRPr lang="en-US" altLang="en-US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15" y="28575"/>
            <a:ext cx="8776970" cy="62464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515" y="6380480"/>
            <a:ext cx="535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Ng &amp; Smith 2014</a:t>
            </a:r>
            <a:r>
              <a:rPr lang="" altLang="en-US" i="1"/>
              <a:t>, Journal of Evolutionary Biology  </a:t>
            </a:r>
            <a:endParaRPr lang="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8295"/>
            <a:ext cx="7886700" cy="1325563"/>
          </a:xfrm>
        </p:spPr>
        <p:txBody>
          <a:bodyPr/>
          <a:p>
            <a:r>
              <a:rPr lang="" altLang="en-US"/>
              <a:t>Why care about diversification?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32890"/>
            <a:ext cx="7287895" cy="51276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5290185" y="59613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400"/>
              <a:t>(Harmon, </a:t>
            </a:r>
            <a:r>
              <a:rPr lang="en-US" altLang="en-US" sz="1400" i="1"/>
              <a:t>Phylogenetic comparative methods</a:t>
            </a:r>
            <a:r>
              <a:rPr lang="en-US" altLang="en-US" sz="1400"/>
              <a:t>)</a:t>
            </a:r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" y="48260"/>
            <a:ext cx="8745220" cy="67621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Next time: Diversitree lab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0430" y="2889885"/>
            <a:ext cx="5120640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Birth-Death model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Poisson process (like CTMC models) - but events = Speciation/Extinction rather than substitution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185" y="5961380"/>
            <a:ext cx="7886700" cy="1325563"/>
          </a:xfrm>
        </p:spPr>
        <p:txBody>
          <a:bodyPr/>
          <a:p>
            <a:r>
              <a:rPr lang="" altLang="en-US" sz="1400"/>
              <a:t>(Harmon, </a:t>
            </a:r>
            <a:r>
              <a:rPr lang="" altLang="en-US" sz="1400" i="1"/>
              <a:t>Phylogenetic comparative methods</a:t>
            </a:r>
            <a:r>
              <a:rPr lang="" altLang="en-US" sz="1400"/>
              <a:t>)</a:t>
            </a:r>
            <a:endParaRPr lang="" altLang="en-US" sz="1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765" y="-53975"/>
            <a:ext cx="7829550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8845" y="9525"/>
            <a:ext cx="4286250" cy="66865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02870"/>
            <a:ext cx="3902075" cy="370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3721100"/>
            <a:ext cx="3499485" cy="3098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020" y="3940810"/>
            <a:ext cx="246380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74930"/>
            <a:ext cx="7886700" cy="1325563"/>
          </a:xfrm>
        </p:spPr>
        <p:txBody>
          <a:bodyPr/>
          <a:p>
            <a:r>
              <a:rPr lang="" altLang="en-US"/>
              <a:t>Diversification vs. Turnover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" y="915035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Speciation rate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μ = Extinction rate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λ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 Diversification rate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λ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Turnover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rate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Yule process/Pure Birth model -&gt;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 0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4123690"/>
            <a:ext cx="5520055" cy="2600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1880" y="4625975"/>
            <a:ext cx="2252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Under pure birth, </a:t>
            </a:r>
            <a:endParaRPr lang="" altLang="en-US"/>
          </a:p>
          <a:p>
            <a:r>
              <a:rPr lang="" altLang="en-US"/>
              <a:t>lineages accrue</a:t>
            </a:r>
            <a:endParaRPr lang="" altLang="en-US"/>
          </a:p>
          <a:p>
            <a:r>
              <a:rPr lang="" altLang="en-US"/>
              <a:t>log-linearly with time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 few notes...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Speciation and extinction correlated in nature, and in estimation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Estimating diversification and turnover often easier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Can we even estimate extinction from extant-only data? 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Lineage through time plots</a:t>
            </a:r>
            <a:endParaRPr lang="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" y="1991995"/>
            <a:ext cx="877189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Estimating diversification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Net diversification methods using clade age &amp; diversity (can be used on unresolved trees)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660" y="3367405"/>
            <a:ext cx="2730500" cy="313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425825"/>
            <a:ext cx="6350" cy="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425825"/>
            <a:ext cx="6350" cy="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90" y="4073525"/>
            <a:ext cx="2159000" cy="1117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20945" y="5469255"/>
            <a:ext cx="315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Magallon &amp; Sanderson, 2001</a:t>
            </a:r>
            <a:endParaRPr lang="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4072890"/>
            <a:ext cx="2834005" cy="1021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WPS Presentation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FZHei-B01</vt:lpstr>
      <vt:lpstr>FZShuSong-Z01</vt:lpstr>
      <vt:lpstr>Webdings</vt:lpstr>
      <vt:lpstr>Times New Roman</vt:lpstr>
      <vt:lpstr>Office Theme</vt:lpstr>
      <vt:lpstr>PowerPoint 演示文稿</vt:lpstr>
      <vt:lpstr>(Harmon, Phylogenetic comparative methods)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 important?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 &amp; SSE models</dc:title>
  <dc:creator>juyeda</dc:creator>
  <cp:lastModifiedBy>juyeda</cp:lastModifiedBy>
  <cp:revision>2</cp:revision>
  <dcterms:created xsi:type="dcterms:W3CDTF">2018-11-07T19:14:19Z</dcterms:created>
  <dcterms:modified xsi:type="dcterms:W3CDTF">2018-11-07T19:14:19Z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