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5" r:id="rId3"/>
    <p:sldId id="288" r:id="rId4"/>
    <p:sldId id="289" r:id="rId5"/>
    <p:sldId id="286" r:id="rId6"/>
    <p:sldId id="292" r:id="rId7"/>
    <p:sldId id="256" r:id="rId8"/>
    <p:sldId id="290" r:id="rId9"/>
    <p:sldId id="291" r:id="rId10"/>
    <p:sldId id="257" r:id="rId11"/>
    <p:sldId id="261" r:id="rId12"/>
    <p:sldId id="258" r:id="rId13"/>
    <p:sldId id="259" r:id="rId14"/>
    <p:sldId id="260" r:id="rId15"/>
    <p:sldId id="272" r:id="rId16"/>
    <p:sldId id="301" r:id="rId17"/>
    <p:sldId id="302" r:id="rId18"/>
    <p:sldId id="268" r:id="rId19"/>
    <p:sldId id="297" r:id="rId20"/>
    <p:sldId id="294" r:id="rId21"/>
    <p:sldId id="295" r:id="rId23"/>
    <p:sldId id="300" r:id="rId24"/>
    <p:sldId id="269" r:id="rId25"/>
    <p:sldId id="270" r:id="rId26"/>
    <p:sldId id="298" r:id="rId27"/>
    <p:sldId id="262" r:id="rId28"/>
    <p:sldId id="265" r:id="rId29"/>
    <p:sldId id="267" r:id="rId30"/>
    <p:sldId id="263" r:id="rId31"/>
    <p:sldId id="264" r:id="rId32"/>
    <p:sldId id="271" r:id="rId33"/>
    <p:sldId id="273" r:id="rId34"/>
    <p:sldId id="275" r:id="rId35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Alignments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9560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Another (often) hard problem!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2151380" y="4556125"/>
            <a:ext cx="508889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1   ACCGAAT--ATTAGGCTC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2   AC---A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T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--AGTGGGATC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3   AA---AGGCATTAGGATC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4   GA---AGGCATTAGCATC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5   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ACGAAGGCATTGGGCTC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1380" y="2135505"/>
            <a:ext cx="508889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1   ACCGAATATTAGGCTC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2   ACA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T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AGTGGGATC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3   AAAGGCATTAGGATC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4   GAAGGCATTAGCATC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5   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ACGAAGGCATTGGGCTC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0970" y="259080"/>
            <a:ext cx="6924040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05" y="-68580"/>
            <a:ext cx="7886700" cy="1325563"/>
          </a:xfrm>
        </p:spPr>
        <p:txBody>
          <a:bodyPr/>
          <a:p>
            <a:r>
              <a:rPr lang="en-US" altLang="en-US"/>
              <a:t>Information theory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9645"/>
            <a:ext cx="7886700" cy="61664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/>
              <a:t>Akaike Information Criterion (Approximates Kullback-Leibler Divergence asymptotic result, small sample size correction available.)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Bayesian Information Criterion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Relative fit for a given dataset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Others: Deviance Information Criterion, Focused Information Criterion etc.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4102735"/>
            <a:ext cx="5252085" cy="92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572385"/>
            <a:ext cx="4150995" cy="668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Information theory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Minimize loss of information by maximizing relative goodness of fit while penalizing model complexity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BIC penalizes more heavily, AIC will usually find more heavily parameterized models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" y="1327150"/>
            <a:ext cx="8778875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5" y="2720975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What is sample size in phylogenetic datasets?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ML hypothesis testing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Hypothesis: Are archaea monophyletic?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H1: No constraints on topology</a:t>
            </a:r>
            <a:br>
              <a:rPr lang="" altLang="en-US"/>
            </a:br>
            <a:r>
              <a:rPr lang="" altLang="en-US"/>
              <a:t>H2: Constrain archaea to be monophyletic</a:t>
            </a:r>
            <a:br>
              <a:rPr lang="" altLang="en-US"/>
            </a:br>
            <a:br>
              <a:rPr lang="" altLang="en-US"/>
            </a:br>
            <a:r>
              <a:rPr lang="" altLang="en-US"/>
              <a:t>Compare with a model selection (AIC, BIC, hLRT)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Reward ↑ likelihood, penalize ↑ # of parameters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05"/>
            <a:ext cx="7886700" cy="1325563"/>
          </a:xfrm>
        </p:spPr>
        <p:txBody>
          <a:bodyPr>
            <a:normAutofit/>
          </a:bodyPr>
          <a:p>
            <a:r>
              <a:rPr lang="" altLang="en-US"/>
              <a:t>Bayesian</a:t>
            </a:r>
            <a:r>
              <a:rPr lang="en-US" altLang="en-US"/>
              <a:t> hypothesis testing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55" y="1253490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Often stupidly easy! Just check your posterior distribution.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Posterior probability is the hypothesis test.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1530" y="3176905"/>
            <a:ext cx="539750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367405"/>
            <a:ext cx="434975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170" y="716280"/>
            <a:ext cx="3696970" cy="5968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43625" y="6498590"/>
            <a:ext cx="284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Holder &amp; Lewis 2003</a:t>
            </a:r>
            <a:endParaRPr lang="en-US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447040" y="125095"/>
            <a:ext cx="7886700" cy="1325563"/>
          </a:xfrm>
        </p:spPr>
        <p:txBody>
          <a:bodyPr/>
          <a:p>
            <a:r>
              <a:rPr lang="" altLang="en-US" sz="3200"/>
              <a:t>Marginal vs. joint estimation</a:t>
            </a:r>
            <a:endParaRPr lang="" altLang="en-US" sz="3200"/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596265" y="1404620"/>
            <a:ext cx="5073650" cy="43516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" altLang="en-US"/>
              <a:t>Example: Ancestral state reconstruction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Joint reconstruction: Set of internal nodes that together have the single highest likelihood.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Marginal reconstruction: For a focal node, </a:t>
            </a:r>
            <a:r>
              <a:rPr lang="" altLang="en-US" i="1"/>
              <a:t>marginalize </a:t>
            </a:r>
            <a:r>
              <a:rPr lang="" altLang="en-US"/>
              <a:t>over all possible reconstructions and find the mostly likely state of each node individually.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-&gt; </a:t>
            </a:r>
            <a:r>
              <a:rPr lang="" altLang="en-US" i="1"/>
              <a:t>Nuisance parameters</a:t>
            </a:r>
            <a:endParaRPr lang="" altLang="en-US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Frequentist model selection: Which model has the </a:t>
            </a:r>
            <a:r>
              <a:rPr lang="en-US" altLang="en-US" i="1"/>
              <a:t>highest likelihood</a:t>
            </a:r>
            <a:r>
              <a:rPr lang="en-US" altLang="en-US"/>
              <a:t> for one possible scenario that the model allows</a:t>
            </a:r>
            <a:r>
              <a:rPr lang="" altLang="en-US"/>
              <a:t>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Bayesian model selection: Which model has the highest </a:t>
            </a:r>
            <a:r>
              <a:rPr lang="en-US" altLang="en-US" i="1">
                <a:sym typeface="+mn-ea"/>
              </a:rPr>
              <a:t>marginal likelihood</a:t>
            </a:r>
            <a:r>
              <a:rPr lang="en-US" altLang="en-US">
                <a:sym typeface="+mn-ea"/>
              </a:rPr>
              <a:t> over all possible worlds the model allows </a:t>
            </a:r>
            <a:r>
              <a:rPr lang="" altLang="en-US">
                <a:sym typeface="+mn-ea"/>
              </a:rPr>
              <a:t>-&gt; prior sensitive because prior determines what worlds are allowed!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p>
            <a:pPr defTabSz="914400">
              <a:buNone/>
            </a:pPr>
            <a:r>
              <a:rPr lang="zh-CN" altLang="en-US" kern="1200">
                <a:latin typeface="Aharoni" pitchFamily="2" charset="-79"/>
                <a:ea typeface="+mj-ea"/>
                <a:cs typeface="Ubuntu" panose="020B0604030602030204" charset="0"/>
              </a:rPr>
              <a:t>Bayesian Model Selection</a:t>
            </a:r>
            <a:endParaRPr lang="zh-CN" altLang="en-US" kern="1200">
              <a:latin typeface="Aharoni" pitchFamily="2" charset="-79"/>
              <a:ea typeface="Ubuntu" panose="020B0604030602030204" charset="0"/>
              <a:cs typeface="Aharoni" pitchFamily="2" charset="-79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 anchorCtr="0"/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latin typeface="Ubuntu" panose="020B0604030602030204" charset="0"/>
                <a:ea typeface="Ubuntu" panose="020B0604030602030204" charset="0"/>
                <a:cs typeface="+mn-cs"/>
                <a:sym typeface="Arial" panose="020B0604020202020204" pitchFamily="34" charset="0"/>
              </a:rPr>
              <a:t>A job needs done, and I want to know what tools are needed to do it as efficiently as possible</a:t>
            </a: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Model 1: I give </a:t>
            </a:r>
            <a:r>
              <a:rPr lang="" altLang="zh-CN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Joel</a:t>
            </a: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 a hammer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Model 2: I give </a:t>
            </a:r>
            <a:r>
              <a:rPr lang="" altLang="zh-CN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Frank</a:t>
            </a: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 a screwdriver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Model 3: I give </a:t>
            </a:r>
            <a:r>
              <a:rPr lang="" altLang="zh-CN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Ignacio</a:t>
            </a:r>
            <a:r>
              <a:rPr lang="zh-CN" altLang="en-US" kern="1200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</a:rPr>
              <a:t> an entire toolshed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latin typeface="Ubuntu" panose="020B0604030602030204" charset="0"/>
                <a:ea typeface="Ubuntu" panose="020B0604030602030204" charset="0"/>
                <a:cs typeface="+mn-cs"/>
              </a:rPr>
              <a:t>Who will find a better tool for the job?</a:t>
            </a: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if you get it wrong?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190" y="1565275"/>
            <a:ext cx="750316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p>
            <a:pPr defTabSz="914400">
              <a:buNone/>
            </a:pPr>
            <a:r>
              <a:rPr lang="zh-CN" altLang="en-US" kern="1200">
                <a:latin typeface="Aharoni" pitchFamily="2" charset="-79"/>
                <a:ea typeface="+mj-ea"/>
                <a:cs typeface="Ubuntu" panose="020B0604030602030204" charset="0"/>
              </a:rPr>
              <a:t>Bayesian Model Selection</a:t>
            </a:r>
            <a:endParaRPr lang="zh-CN" altLang="en-US" kern="1200">
              <a:latin typeface="Aharoni" pitchFamily="2" charset="-79"/>
              <a:ea typeface="Ubuntu" panose="020B0604030602030204" charset="0"/>
              <a:cs typeface="Aharoni" pitchFamily="2" charset="-79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 anchorCtr="0"/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latin typeface="Ubuntu" panose="020B0604030602030204" charset="0"/>
                <a:ea typeface="Ubuntu" panose="020B0604030602030204" charset="0"/>
                <a:cs typeface="+mn-cs"/>
              </a:rPr>
              <a:t>A job needs done, and I want to know what tools are needed to do it as efficiently as possible</a:t>
            </a: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Model 1: I give </a:t>
            </a:r>
            <a:r>
              <a:rPr lang="en-US" altLang="zh-CN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Joel</a:t>
            </a: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 a hammer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Model 2: I give </a:t>
            </a:r>
            <a:r>
              <a:rPr lang="en-US" altLang="zh-CN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Frank</a:t>
            </a: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 a screwdriver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Model 3: I give </a:t>
            </a:r>
            <a:r>
              <a:rPr lang="en-US" altLang="zh-CN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Ignacio</a:t>
            </a:r>
            <a:r>
              <a:rPr lang="zh-CN" altLang="en-US">
                <a:solidFill>
                  <a:srgbClr val="E46A6B"/>
                </a:solidFill>
                <a:latin typeface="Ubuntu" panose="020B0604030602030204" charset="0"/>
                <a:ea typeface="Ubuntu" panose="020B0604030602030204" charset="0"/>
                <a:cs typeface="+mn-cs"/>
                <a:sym typeface="+mn-ea"/>
              </a:rPr>
              <a:t> an entire toolshed</a:t>
            </a:r>
            <a:endParaRPr lang="zh-CN" altLang="en-US" kern="1200">
              <a:solidFill>
                <a:srgbClr val="E46A6B"/>
              </a:solidFill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  <a:p>
            <a:pPr marL="0" indent="0" defTabSz="9144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kern="1200">
                <a:latin typeface="Ubuntu" panose="020B0604030602030204" charset="0"/>
                <a:ea typeface="Ubuntu" panose="020B0604030602030204" charset="0"/>
                <a:cs typeface="+mn-cs"/>
              </a:rPr>
              <a:t>Who will finish the job first?</a:t>
            </a:r>
            <a:endParaRPr lang="zh-CN" altLang="en-US" kern="1200">
              <a:latin typeface="Ubuntu" panose="020B0604030602030204" charset="0"/>
              <a:ea typeface="Ubuntu" panose="020B0604030602030204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766060"/>
            <a:ext cx="7886700" cy="1325563"/>
          </a:xfrm>
        </p:spPr>
        <p:txBody>
          <a:bodyPr>
            <a:noAutofit/>
          </a:bodyPr>
          <a:p>
            <a:r>
              <a:rPr lang="" altLang="en-US" sz="2800"/>
              <a:t>Because the questions are different, we aren't as concerned about overfitting in Bayesian models, because we are marginalizing over parameters, rather than searching them for the best possible combination</a:t>
            </a:r>
            <a:endParaRPr lang="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Reversible-Jump MCMC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2016125"/>
            <a:ext cx="7124065" cy="39693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930" y="168910"/>
            <a:ext cx="7031355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1390"/>
            <a:ext cx="7886700" cy="1325563"/>
          </a:xfrm>
        </p:spPr>
        <p:txBody>
          <a:bodyPr/>
          <a:p>
            <a:pPr algn="ctr"/>
            <a:r>
              <a:rPr lang="" altLang="en-US"/>
              <a:t>Model Adequacy</a:t>
            </a:r>
            <a:endParaRPr lang="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65" y="215265"/>
            <a:ext cx="8406130" cy="1325880"/>
          </a:xfrm>
        </p:spPr>
        <p:txBody>
          <a:bodyPr>
            <a:normAutofit fontScale="90000"/>
          </a:bodyPr>
          <a:p>
            <a:r>
              <a:rPr lang="en-US" altLang="en-US"/>
              <a:t>Relative vs. absolute goodness of fit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1320" y="1807845"/>
            <a:ext cx="832866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Best model may still be bad!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We want a model that </a:t>
            </a:r>
            <a:r>
              <a:rPr lang="en-US" altLang="en-US" i="1"/>
              <a:t>adequately describes the data generating process</a:t>
            </a:r>
            <a:r>
              <a:rPr lang="en-US" altLang="en-US"/>
              <a:t>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Frequentist solution: Parametric bootstrap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Bayesian solution: Posterior predictive simulation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Basic idea: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7340" y="145415"/>
            <a:ext cx="3543300" cy="6575425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/>
        </p:nvSpPr>
        <p:spPr>
          <a:xfrm>
            <a:off x="401320" y="1807845"/>
            <a:ext cx="4728845" cy="4554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Estimate parameters (either ML estimate or posterior distribution)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Simulate data using parameters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Calculate a test statistic seeing if the model predicts “similar” datasets to your original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Compare to summary statistic measured on empirical data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What test statistic should be used?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r">
              <a:buNone/>
            </a:pPr>
            <a:r>
              <a:rPr lang="" altLang="en-US"/>
              <a:t>good question...</a:t>
            </a:r>
            <a:endParaRPr lang="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5" y="596900"/>
            <a:ext cx="923671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185" y="216535"/>
            <a:ext cx="8427720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10515" y="323215"/>
            <a:ext cx="508889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1   ACCGAAT--ATTAGGCTC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2   AC---A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T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--AGTGGGATC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3   AA---AGGCATTAGGATC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4   GA---AGGCATTAGCATC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5   </a:t>
            </a:r>
            <a:r>
              <a:rPr lang="en-US" altLang="en-US" sz="2800" dirty="0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en-US" sz="2800" dirty="0">
                <a:latin typeface="Courier New" panose="02070309020205020404" charset="0"/>
                <a:cs typeface="Courier New" panose="02070309020205020404" charset="0"/>
              </a:rPr>
              <a:t>ACGAAGGCATTGGGCTC</a:t>
            </a:r>
            <a:endParaRPr lang="en-US" sz="28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89" y="3615377"/>
            <a:ext cx="57531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1369695" y="5288280"/>
            <a:ext cx="708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Knowing the tree will help you figure out the most likely alignment</a:t>
            </a:r>
            <a:endParaRPr lang="" altLang="en-US"/>
          </a:p>
        </p:txBody>
      </p:sp>
      <p:pic>
        <p:nvPicPr>
          <p:cNvPr id="10" name="Picture 9" descr="ten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20" y="552450"/>
            <a:ext cx="28575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730"/>
            <a:ext cx="7886700" cy="1325563"/>
          </a:xfrm>
        </p:spPr>
        <p:txBody>
          <a:bodyPr/>
          <a:p>
            <a:r>
              <a:rPr lang="en-US" altLang="en-US"/>
              <a:t>Example:  </a:t>
            </a:r>
            <a:endParaRPr lang="en-US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1412875"/>
            <a:ext cx="698690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Run parametric bootstrap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920" y="1749425"/>
            <a:ext cx="6232525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/>
          <a:p>
            <a:r>
              <a:rPr lang="en-US" altLang="en-US"/>
              <a:t>Summary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075"/>
            <a:ext cx="7886700" cy="57270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/>
              <a:t>Model selection using relative goodness of fit (hLRT, AIC, BIC, DT) common, useful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Often, we want absolute goodness of fit, which can be evaluated with simulations (e.g. parametric bootstrap, posterior predictive simulation), cross-validation etc.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Bayesian vs. Likelihood approaches can be very similar, but ask different questions, leading to differences in response to model complexity.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All models are wrong, targeting our inferences with hypothesis testing is useful. 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/>
              <a:t>Best approach: Estimate alignment &amp; phylogeny simultaneously</a:t>
            </a:r>
            <a:endParaRPr lang="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Hard problem x Hard problem = :'-(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3135630"/>
            <a:ext cx="6692900" cy="355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2713990"/>
            <a:ext cx="202565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Measuring support: Bootstrap, jacknife, posterior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Bootstrap: Sample sites in your alignment with replacement, reanalyze each time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Jacknife: Randomly delete sites in your alignment, reanalyze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Posterior probability: Falls out naturally from a Bayesian analysis, probability of a split occuring given the data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Model selection, Model adequacy &amp; Hypothesis testing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Model selection &amp; hypothesis testing: </a:t>
            </a:r>
            <a:br>
              <a:rPr lang="" altLang="en-US"/>
            </a:br>
            <a:r>
              <a:rPr lang="" altLang="en-US"/>
              <a:t>	Of my set of models, which one is best?</a:t>
            </a:r>
            <a:br>
              <a:rPr lang="" altLang="en-US"/>
            </a:br>
            <a:endParaRPr lang="" altLang="en-US"/>
          </a:p>
          <a:p>
            <a:pPr marL="0" indent="0">
              <a:buNone/>
            </a:pPr>
            <a:r>
              <a:rPr lang="" altLang="en-US"/>
              <a:t>	Can I reject one hypothesis in favor of 	another?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Model adequacy: </a:t>
            </a:r>
            <a:br>
              <a:rPr lang="" altLang="en-US"/>
            </a:br>
            <a:r>
              <a:rPr lang="" altLang="en-US"/>
              <a:t>	Is this model a good description of the data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4220"/>
            <a:ext cx="7886700" cy="1325563"/>
          </a:xfrm>
        </p:spPr>
        <p:txBody>
          <a:bodyPr/>
          <a:p>
            <a:pPr algn="ctr"/>
            <a:r>
              <a:rPr lang="" altLang="en-US" sz="6000"/>
              <a:t>Model selection</a:t>
            </a:r>
            <a:endParaRPr lang="" altLang="en-US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Likelihood ratio tests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Models must be nested (hierarchical)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As sample size approaches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infinity: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-2 ln λ ~ Chi-Square(p</a:t>
            </a:r>
            <a:r>
              <a:rPr lang="en-US" altLang="en-US" baseline="-25000"/>
              <a:t>2</a:t>
            </a:r>
            <a:r>
              <a:rPr lang="en-US" altLang="en-US"/>
              <a:t> - p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2762885"/>
            <a:ext cx="2544445" cy="900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4297045"/>
            <a:ext cx="3116580" cy="2078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4582</Words>
  <Application>WPS Presentation</Application>
  <PresentationFormat>Widescreen</PresentationFormat>
  <Paragraphs>177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微软雅黑</vt:lpstr>
      <vt:lpstr>Arial Unicode MS</vt:lpstr>
      <vt:lpstr>Calibri</vt:lpstr>
      <vt:lpstr>Trebuchet MS</vt:lpstr>
      <vt:lpstr>Courier New</vt:lpstr>
      <vt:lpstr>MT Extra</vt:lpstr>
      <vt:lpstr>Times New Roman</vt:lpstr>
      <vt:lpstr>Aharoni</vt:lpstr>
      <vt:lpstr>Gubbi</vt:lpstr>
      <vt:lpstr>Ubuntu</vt:lpstr>
      <vt:lpstr>东文宋体</vt:lpstr>
      <vt:lpstr>方正书宋_GBK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selection, Model adequacy &amp; Hypothesis testing</vt:lpstr>
      <vt:lpstr>PowerPoint 演示文稿</vt:lpstr>
      <vt:lpstr>PowerPoint 演示文稿</vt:lpstr>
      <vt:lpstr>Likelihood ratio tests</vt:lpstr>
      <vt:lpstr>PowerPoint 演示文稿</vt:lpstr>
      <vt:lpstr>Information theory</vt:lpstr>
      <vt:lpstr>Information theory</vt:lpstr>
      <vt:lpstr>PowerPoint 演示文稿</vt:lpstr>
      <vt:lpstr>What is sample size in phylogenetic datasets? </vt:lpstr>
      <vt:lpstr>PowerPoint 演示文稿</vt:lpstr>
      <vt:lpstr>ML hypothesis testing</vt:lpstr>
      <vt:lpstr>A word about Bayesian analyses and Bayes Factors...</vt:lpstr>
      <vt:lpstr>PowerPoint 演示文稿</vt:lpstr>
      <vt:lpstr>Bayesian Model Selection</vt:lpstr>
      <vt:lpstr>Bayesian Model Selection</vt:lpstr>
      <vt:lpstr>PowerPoint 演示文稿</vt:lpstr>
      <vt:lpstr>Reversible-Jump MCMC</vt:lpstr>
      <vt:lpstr>PowerPoint 演示文稿</vt:lpstr>
      <vt:lpstr>PowerPoint 演示文稿</vt:lpstr>
      <vt:lpstr>Relative vs. absolute goodness of fit</vt:lpstr>
      <vt:lpstr>Basic idea:</vt:lpstr>
      <vt:lpstr>What test statistic should be used?</vt:lpstr>
      <vt:lpstr>PowerPoint 演示文稿</vt:lpstr>
      <vt:lpstr>PowerPoint 演示文稿</vt:lpstr>
      <vt:lpstr>Example:  </vt:lpstr>
      <vt:lpstr>Run parametric bootstrap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selection, Model adequacy &amp; Hypothesis testing</dc:title>
  <dc:creator>juyeda</dc:creator>
  <cp:lastModifiedBy>juyeda</cp:lastModifiedBy>
  <cp:revision>7</cp:revision>
  <dcterms:created xsi:type="dcterms:W3CDTF">2020-09-24T00:41:06Z</dcterms:created>
  <dcterms:modified xsi:type="dcterms:W3CDTF">2020-09-24T00:41:06Z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