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7" r:id="rId14"/>
    <p:sldId id="266" r:id="rId15"/>
    <p:sldId id="268" r:id="rId16"/>
    <p:sldId id="269" r:id="rId17"/>
  </p:sldIdLst>
  <p:sldSz cx="9144000" cy="6858000" type="screen4x3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4785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ubun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ubun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ubun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ubun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ubun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ubun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36865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2321" t="11111" b="12381"/>
          <a:stretch>
            <a:fillRect/>
          </a:stretch>
        </p:blipFill>
        <p:spPr>
          <a:xfrm rot="-5400000" flipV="1">
            <a:off x="1905000" y="-762000"/>
            <a:ext cx="5486400" cy="8991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67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492" b="12169"/>
          <a:stretch>
            <a:fillRect/>
          </a:stretch>
        </p:blipFill>
        <p:spPr>
          <a:xfrm>
            <a:off x="152400" y="0"/>
            <a:ext cx="9220200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Continuous time Random Walk = Brownian Motion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845" y="2075180"/>
            <a:ext cx="7886700" cy="4351338"/>
          </a:xfrm>
        </p:spPr>
        <p:txBody>
          <a:bodyPr/>
          <a:p>
            <a:pPr marL="0" indent="0" algn="ctr">
              <a:buNone/>
            </a:pPr>
            <a:r>
              <a:rPr lang="en-US" altLang="en-US" sz="4400" i="1"/>
              <a:t>dz = </a:t>
            </a:r>
            <a:r>
              <a:rPr lang="en-US" altLang="en-US" sz="4400" i="1">
                <a:cs typeface="Arial" panose="020B0604020202020204" pitchFamily="34" charset="0"/>
              </a:rPr>
              <a:t>μt</a:t>
            </a:r>
            <a:r>
              <a:rPr lang="en-US" altLang="en-US" sz="4400" i="1">
                <a:latin typeface="Arial" panose="020B0604020202020204" pitchFamily="34" charset="0"/>
                <a:cs typeface="Arial" panose="020B0604020202020204" pitchFamily="34" charset="0"/>
              </a:rPr>
              <a:t>  +</a:t>
            </a:r>
            <a:r>
              <a:rPr lang="en-US" altLang="en-US" sz="4400" i="1"/>
              <a:t> σ*dW</a:t>
            </a:r>
            <a:endParaRPr lang="en-US" altLang="en-US" sz="4400" i="1"/>
          </a:p>
        </p:txBody>
      </p:sp>
      <p:sp>
        <p:nvSpPr>
          <p:cNvPr id="5" name="Up Arrow 4"/>
          <p:cNvSpPr/>
          <p:nvPr/>
        </p:nvSpPr>
        <p:spPr>
          <a:xfrm>
            <a:off x="5790565" y="2803525"/>
            <a:ext cx="812800" cy="831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164455" y="3634740"/>
            <a:ext cx="23634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latin typeface="Ubuntu" panose="020B0604030602030204" charset="0"/>
                <a:ea typeface="Ubuntu" panose="020B0604030602030204" charset="0"/>
              </a:rPr>
              <a:t>Wiener Process</a:t>
            </a:r>
            <a:endParaRPr lang="en-US" altLang="en-US" sz="2400">
              <a:latin typeface="Ubuntu" panose="020B0604030602030204" charset="0"/>
              <a:ea typeface="Ubuntu" panose="020B0604030602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So what about phylogeny?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8935" y="1847850"/>
            <a:ext cx="58654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contrast="42000"/>
          </a:blip>
          <a:stretch>
            <a:fillRect/>
          </a:stretch>
        </p:blipFill>
        <p:spPr>
          <a:xfrm>
            <a:off x="1449705" y="1417320"/>
            <a:ext cx="5866765" cy="504507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32715" y="365125"/>
            <a:ext cx="879475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1pPr>
          </a:lstStyle>
          <a:p>
            <a:pPr algn="ctr"/>
            <a:r>
              <a:rPr lang="en-US" altLang="en-US" sz="3200"/>
              <a:t>Phylogenetically “Independent” Contrasts</a:t>
            </a:r>
            <a:endParaRPr lang="en-US" altLang="en-US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5" y="365125"/>
            <a:ext cx="8794750" cy="1325880"/>
          </a:xfrm>
        </p:spPr>
        <p:txBody>
          <a:bodyPr/>
          <a:p>
            <a:pPr algn="ctr"/>
            <a:r>
              <a:rPr lang="en-US" altLang="en-US" sz="3200"/>
              <a:t>Phylogenetically “Independent” Contrasts</a:t>
            </a:r>
            <a:endParaRPr lang="en-US" alt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-48000" contrast="94000"/>
          </a:blip>
          <a:stretch>
            <a:fillRect/>
          </a:stretch>
        </p:blipFill>
        <p:spPr>
          <a:xfrm>
            <a:off x="733425" y="2061210"/>
            <a:ext cx="7605395" cy="37636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/>
              <a:t>A tree of N tips leads to N-1 contrasts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contrast="24000"/>
          </a:blip>
          <a:stretch>
            <a:fillRect/>
          </a:stretch>
        </p:blipFill>
        <p:spPr>
          <a:xfrm>
            <a:off x="3810000" y="4907280"/>
            <a:ext cx="3324860" cy="15093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Multivariate Brownian Motion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Univariate: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root = </a:t>
            </a:r>
            <a:r>
              <a:rPr lang="en-US" altLang="en-US">
                <a:cs typeface="Arial" panose="020B0604020202020204" pitchFamily="34" charset="0"/>
              </a:rPr>
              <a:t>μ</a:t>
            </a:r>
            <a:endParaRPr lang="en-US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>
                <a:cs typeface="Arial" panose="020B0604020202020204" pitchFamily="34" charset="0"/>
              </a:rPr>
              <a:t>	step variance = σ</a:t>
            </a:r>
            <a:r>
              <a:rPr lang="en-US" altLang="en-US" baseline="30000">
                <a:cs typeface="Arial" panose="020B0604020202020204" pitchFamily="34" charset="0"/>
              </a:rPr>
              <a:t>2</a:t>
            </a:r>
            <a:endParaRPr lang="en-US" altLang="en-US" baseline="30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baseline="3000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>
                <a:cs typeface="Arial" panose="020B0604020202020204" pitchFamily="34" charset="0"/>
              </a:rPr>
              <a:t>Multivariate (N traits):</a:t>
            </a:r>
            <a:endParaRPr lang="en-US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>
                <a:cs typeface="Arial" panose="020B0604020202020204" pitchFamily="34" charset="0"/>
              </a:rPr>
              <a:t>	root = c(</a:t>
            </a:r>
            <a:r>
              <a:rPr lang="en-US" altLang="en-US">
                <a:cs typeface="Arial" panose="020B0604020202020204" pitchFamily="34" charset="0"/>
                <a:sym typeface="+mn-ea"/>
              </a:rPr>
              <a:t>μ</a:t>
            </a:r>
            <a:r>
              <a:rPr lang="en-US" altLang="en-US" baseline="-25000">
                <a:cs typeface="Arial" panose="020B0604020202020204" pitchFamily="34" charset="0"/>
                <a:sym typeface="+mn-ea"/>
              </a:rPr>
              <a:t>1</a:t>
            </a:r>
            <a:r>
              <a:rPr lang="en-US" altLang="en-US">
                <a:cs typeface="Arial" panose="020B0604020202020204" pitchFamily="34" charset="0"/>
                <a:sym typeface="+mn-ea"/>
              </a:rPr>
              <a:t>, ..., μ</a:t>
            </a:r>
            <a:r>
              <a:rPr lang="en-US" altLang="en-US" baseline="-25000">
                <a:cs typeface="Arial" panose="020B0604020202020204" pitchFamily="34" charset="0"/>
                <a:sym typeface="+mn-ea"/>
              </a:rPr>
              <a:t>N</a:t>
            </a:r>
            <a:r>
              <a:rPr lang="en-US" altLang="en-US">
                <a:cs typeface="Arial" panose="020B0604020202020204" pitchFamily="34" charset="0"/>
                <a:sym typeface="+mn-ea"/>
              </a:rPr>
              <a:t>)</a:t>
            </a:r>
            <a:endParaRPr lang="en-US" altLang="en-US"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US"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cs typeface="Arial" panose="020B0604020202020204" pitchFamily="34" charset="0"/>
                <a:sym typeface="+mn-ea"/>
              </a:rPr>
              <a:t>	step variance = </a:t>
            </a:r>
            <a:endParaRPr lang="en-US" altLang="en-US"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Phylogenetic comparative methods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Phylogenetics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Use traits to estimate tree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Phylogenetic Comparative Methods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Assume tree is known, analyze 	evolutionary patterns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" y="826135"/>
            <a:ext cx="7886700" cy="4351338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en-US" sz="4000"/>
              <a:t>Discrete trait evolution</a:t>
            </a:r>
            <a:endParaRPr lang="en-US" altLang="en-US" sz="4000"/>
          </a:p>
          <a:p>
            <a:pPr marL="0" indent="0">
              <a:buNone/>
            </a:pPr>
            <a:r>
              <a:rPr lang="en-US" altLang="en-US" sz="4000"/>
              <a:t>	Mk models (CTMC models! 	Not much new to learn)</a:t>
            </a:r>
            <a:endParaRPr lang="en-US" altLang="en-US" sz="4000"/>
          </a:p>
          <a:p>
            <a:pPr marL="0" indent="0">
              <a:buNone/>
            </a:pPr>
            <a:endParaRPr lang="en-US" altLang="en-US" sz="4000"/>
          </a:p>
          <a:p>
            <a:pPr marL="0" indent="0">
              <a:buNone/>
            </a:pPr>
            <a:r>
              <a:rPr lang="en-US" altLang="en-US" sz="4000"/>
              <a:t>Continuous trait evolution</a:t>
            </a:r>
            <a:endParaRPr lang="en-US" altLang="en-US" sz="4000"/>
          </a:p>
          <a:p>
            <a:pPr marL="0" indent="0">
              <a:buNone/>
            </a:pPr>
            <a:r>
              <a:rPr lang="en-US" altLang="en-US" sz="4000"/>
              <a:t>	Gaussian models (Stochastic 	differential equations)</a:t>
            </a:r>
            <a:endParaRPr lang="en-US" altLang="en-US" sz="4000"/>
          </a:p>
          <a:p>
            <a:pPr marL="0" indent="0">
              <a:buNone/>
            </a:pPr>
            <a:endParaRPr lang="en-US" alt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8745"/>
            <a:ext cx="6182360" cy="1325880"/>
          </a:xfrm>
        </p:spPr>
        <p:txBody>
          <a:bodyPr/>
          <a:p>
            <a:r>
              <a:rPr lang="en-US" altLang="en-US"/>
              <a:t>Random walks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30390" y="118745"/>
            <a:ext cx="2028825" cy="29997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341235" y="3166745"/>
            <a:ext cx="137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David Raup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930" y="3602355"/>
            <a:ext cx="4879975" cy="325310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628650" y="1519555"/>
            <a:ext cx="6301105" cy="1840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/>
              <a:t>Are patterns of trait change in the fossil record significantly different from random? 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The Drunkard's Walk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17770" y="2284095"/>
            <a:ext cx="3867150" cy="435165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628650" y="1794510"/>
            <a:ext cx="4388485" cy="4890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/>
              <a:t>Are patterns of trait change in the fossil record significantly different from random? </a:t>
            </a:r>
            <a:endParaRPr lang="en-US" altLang="en-US"/>
          </a:p>
        </p:txBody>
      </p:sp>
      <p:pic>
        <p:nvPicPr>
          <p:cNvPr id="55298" name="Picture 2" descr="http://www.kk.org/thetechnium/gould-fullhous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" y="3469640"/>
            <a:ext cx="4684395" cy="31654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103505"/>
            <a:ext cx="7886700" cy="1325563"/>
          </a:xfrm>
        </p:spPr>
        <p:txBody>
          <a:bodyPr/>
          <a:p>
            <a:r>
              <a:rPr lang="en-US" altLang="en-US"/>
              <a:t>Population genetics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568450"/>
            <a:ext cx="3408680" cy="4351655"/>
          </a:xfrm>
        </p:spPr>
        <p:txBody>
          <a:bodyPr/>
          <a:p>
            <a:pPr marL="0" indent="0">
              <a:buNone/>
            </a:pPr>
            <a:r>
              <a:rPr lang="en-US" altLang="en-US"/>
              <a:t>Luca Cavalli-Sforza &amp; Anthony Edwards (remember them?)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Allele frequency evolution by genetic drift can be approximated by </a:t>
            </a:r>
            <a:r>
              <a:rPr lang="en-US" altLang="en-US" i="1"/>
              <a:t>Brownian Motion</a:t>
            </a:r>
            <a:endParaRPr lang="en-US" altLang="en-US" i="1"/>
          </a:p>
          <a:p>
            <a:pPr marL="0" indent="0">
              <a:buNone/>
            </a:pPr>
            <a:endParaRPr lang="en-US" altLang="en-US" i="1"/>
          </a:p>
          <a:p>
            <a:pPr marL="0" indent="0">
              <a:buNone/>
            </a:pPr>
            <a:endParaRPr lang="en-US" altLang="en-US" i="1"/>
          </a:p>
        </p:txBody>
      </p:sp>
      <p:pic>
        <p:nvPicPr>
          <p:cNvPr id="41985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1730" y="1429385"/>
            <a:ext cx="2609215" cy="52635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3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465" y="1568450"/>
            <a:ext cx="2056765" cy="4137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grayscl/>
            <a:lum contrast="36000"/>
          </a:blip>
          <a:stretch>
            <a:fillRect/>
          </a:stretch>
        </p:blipFill>
        <p:spPr>
          <a:xfrm>
            <a:off x="806450" y="5523230"/>
            <a:ext cx="2615565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Quantitative genetics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71640" y="1254760"/>
            <a:ext cx="1949450" cy="19494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045325" y="3204210"/>
            <a:ext cx="140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Russ Lande</a:t>
            </a:r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35280" y="1580515"/>
            <a:ext cx="61944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/>
              <a:t>Lande demonstrated that genetic drift in a quantitative character can also be approximated by Brownian Motion 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Expected change per generation: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Δz = 0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Variance = G/Ne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Generalized Random Walk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870" y="1751965"/>
            <a:ext cx="4779010" cy="872490"/>
          </a:xfrm>
        </p:spPr>
        <p:txBody>
          <a:bodyPr/>
          <a:p>
            <a:pPr marL="0" indent="0">
              <a:buNone/>
            </a:pPr>
            <a:r>
              <a:rPr lang="en-US" altLang="en-US" sz="4400" b="1" i="1"/>
              <a:t>z</a:t>
            </a:r>
            <a:r>
              <a:rPr lang="en-US" altLang="en-US" sz="4400" b="1" i="1" baseline="-25000"/>
              <a:t>t+1</a:t>
            </a:r>
            <a:r>
              <a:rPr lang="en-US" altLang="en-US" sz="4400" b="1" i="1"/>
              <a:t> = </a:t>
            </a:r>
            <a:r>
              <a:rPr lang="en-US" altLang="en-US" sz="4400" b="1" i="1">
                <a:sym typeface="+mn-ea"/>
              </a:rPr>
              <a:t>z</a:t>
            </a:r>
            <a:r>
              <a:rPr lang="en-US" altLang="en-US" sz="4400" b="1" i="1" baseline="-25000">
                <a:sym typeface="+mn-ea"/>
              </a:rPr>
              <a:t>t </a:t>
            </a:r>
            <a:r>
              <a:rPr lang="en-US" altLang="en-US" sz="4400" b="1" i="1">
                <a:sym typeface="+mn-ea"/>
              </a:rPr>
              <a:t>+ N(</a:t>
            </a:r>
            <a:r>
              <a:rPr lang="en-US" altLang="en-US" sz="44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μ, </a:t>
            </a:r>
            <a:r>
              <a:rPr lang="en-US" altLang="en-US" sz="4400" b="1" i="1">
                <a:cs typeface="Arial" panose="020B0604020202020204" pitchFamily="34" charset="0"/>
                <a:sym typeface="+mn-ea"/>
              </a:rPr>
              <a:t>σ</a:t>
            </a:r>
            <a:r>
              <a:rPr lang="en-US" altLang="en-US" sz="4400" b="1" i="1" baseline="30000">
                <a:cs typeface="Arial" panose="020B0604020202020204" pitchFamily="34" charset="0"/>
                <a:sym typeface="+mn-ea"/>
              </a:rPr>
              <a:t>2</a:t>
            </a:r>
            <a:r>
              <a:rPr lang="en-US" altLang="en-US" sz="4400" b="1" i="1">
                <a:cs typeface="Arial" panose="020B0604020202020204" pitchFamily="34" charset="0"/>
                <a:sym typeface="+mn-ea"/>
              </a:rPr>
              <a:t>)</a:t>
            </a:r>
            <a:endParaRPr lang="en-US" altLang="en-US" sz="4400" b="1" i="1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97560" y="3354070"/>
            <a:ext cx="8132445" cy="31083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>
                <a:cs typeface="Arial" panose="020B0604020202020204" pitchFamily="34" charset="0"/>
                <a:sym typeface="+mn-ea"/>
              </a:rPr>
              <a:t>Cool stats rule: Variances are additive</a:t>
            </a:r>
            <a:endParaRPr lang="en-US" altLang="en-US" b="1">
              <a:cs typeface="Arial" panose="020B0604020202020204" pitchFamily="34" charset="0"/>
              <a:sym typeface="+mn-ea"/>
            </a:endParaRPr>
          </a:p>
          <a:p>
            <a:pPr marL="0" indent="0" algn="ctr">
              <a:buNone/>
            </a:pPr>
            <a:r>
              <a:rPr lang="en-US" altLang="en-US" b="1">
                <a:cs typeface="Arial" panose="020B0604020202020204" pitchFamily="34" charset="0"/>
                <a:sym typeface="+mn-ea"/>
              </a:rPr>
              <a:t>If:</a:t>
            </a:r>
            <a:endParaRPr lang="en-US" altLang="en-US" b="1">
              <a:cs typeface="Arial" panose="020B0604020202020204" pitchFamily="34" charset="0"/>
              <a:sym typeface="+mn-ea"/>
            </a:endParaRPr>
          </a:p>
          <a:p>
            <a:pPr marL="0" indent="0" algn="ctr">
              <a:buNone/>
            </a:pPr>
            <a:r>
              <a:rPr lang="en-US" altLang="en-US" b="1">
                <a:cs typeface="Arial" panose="020B0604020202020204" pitchFamily="34" charset="0"/>
                <a:sym typeface="+mn-ea"/>
              </a:rPr>
              <a:t>A ~ </a:t>
            </a:r>
            <a:r>
              <a:rPr lang="en-US" altLang="en-US" b="1" i="1">
                <a:sym typeface="+mn-ea"/>
              </a:rPr>
              <a:t>N(</a:t>
            </a:r>
            <a:r>
              <a:rPr lang="" altLang="en-US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en-US" altLang="en-US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altLang="en-US" b="1" i="1">
                <a:cs typeface="Arial" panose="020B0604020202020204" pitchFamily="34" charset="0"/>
                <a:sym typeface="+mn-ea"/>
              </a:rPr>
              <a:t>σ</a:t>
            </a:r>
            <a:r>
              <a:rPr lang="en-US" altLang="en-US" b="1" i="1" baseline="-25000">
                <a:cs typeface="Arial" panose="020B0604020202020204" pitchFamily="34" charset="0"/>
                <a:sym typeface="+mn-ea"/>
              </a:rPr>
              <a:t>A</a:t>
            </a:r>
            <a:r>
              <a:rPr lang="en-US" altLang="en-US" b="1" i="1" baseline="30000">
                <a:cs typeface="Arial" panose="020B0604020202020204" pitchFamily="34" charset="0"/>
                <a:sym typeface="+mn-ea"/>
              </a:rPr>
              <a:t>2</a:t>
            </a:r>
            <a:r>
              <a:rPr lang="en-US" altLang="en-US" b="1" i="1">
                <a:cs typeface="Arial" panose="020B0604020202020204" pitchFamily="34" charset="0"/>
                <a:sym typeface="+mn-ea"/>
              </a:rPr>
              <a:t>)</a:t>
            </a:r>
            <a:endParaRPr lang="en-US" altLang="en-US" b="1" i="1">
              <a:cs typeface="Arial" panose="020B0604020202020204" pitchFamily="34" charset="0"/>
              <a:sym typeface="+mn-ea"/>
            </a:endParaRPr>
          </a:p>
          <a:p>
            <a:pPr marL="0" indent="0" algn="ctr">
              <a:buNone/>
            </a:pPr>
            <a:r>
              <a:rPr lang="en-US" altLang="en-US" b="1">
                <a:cs typeface="Arial" panose="020B0604020202020204" pitchFamily="34" charset="0"/>
                <a:sym typeface="+mn-ea"/>
              </a:rPr>
              <a:t>B ~ </a:t>
            </a:r>
            <a:r>
              <a:rPr lang="en-US" altLang="en-US" b="1" i="1">
                <a:sym typeface="+mn-ea"/>
              </a:rPr>
              <a:t>N(</a:t>
            </a:r>
            <a:r>
              <a:rPr lang="" altLang="en-US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en-US" altLang="en-US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altLang="en-US" b="1" i="1">
                <a:cs typeface="Arial" panose="020B0604020202020204" pitchFamily="34" charset="0"/>
                <a:sym typeface="+mn-ea"/>
              </a:rPr>
              <a:t>σ</a:t>
            </a:r>
            <a:r>
              <a:rPr lang="en-US" altLang="en-US" b="1" i="1" baseline="-25000">
                <a:cs typeface="Arial" panose="020B0604020202020204" pitchFamily="34" charset="0"/>
                <a:sym typeface="+mn-ea"/>
              </a:rPr>
              <a:t>B</a:t>
            </a:r>
            <a:r>
              <a:rPr lang="en-US" altLang="en-US" b="1" i="1" baseline="30000">
                <a:cs typeface="Arial" panose="020B0604020202020204" pitchFamily="34" charset="0"/>
                <a:sym typeface="+mn-ea"/>
              </a:rPr>
              <a:t>2</a:t>
            </a:r>
            <a:r>
              <a:rPr lang="en-US" altLang="en-US" b="1" i="1">
                <a:cs typeface="Arial" panose="020B0604020202020204" pitchFamily="34" charset="0"/>
                <a:sym typeface="+mn-ea"/>
              </a:rPr>
              <a:t>)</a:t>
            </a:r>
            <a:br>
              <a:rPr lang="en-US" altLang="en-US" b="1" i="1">
                <a:cs typeface="Arial" panose="020B0604020202020204" pitchFamily="34" charset="0"/>
                <a:sym typeface="+mn-ea"/>
              </a:rPr>
            </a:br>
            <a:endParaRPr lang="en-US" altLang="en-US" b="1" i="1">
              <a:cs typeface="Arial" panose="020B0604020202020204" pitchFamily="34" charset="0"/>
              <a:sym typeface="+mn-ea"/>
            </a:endParaRPr>
          </a:p>
          <a:p>
            <a:pPr marL="0" indent="0" algn="ctr">
              <a:buNone/>
            </a:pPr>
            <a:r>
              <a:rPr lang="en-US" altLang="en-US" b="1">
                <a:cs typeface="Arial" panose="020B0604020202020204" pitchFamily="34" charset="0"/>
                <a:sym typeface="+mn-ea"/>
              </a:rPr>
              <a:t>Then:</a:t>
            </a:r>
            <a:endParaRPr lang="en-US" altLang="en-US" b="1" i="1">
              <a:cs typeface="Arial" panose="020B0604020202020204" pitchFamily="34" charset="0"/>
              <a:sym typeface="+mn-ea"/>
            </a:endParaRPr>
          </a:p>
          <a:p>
            <a:pPr marL="0" indent="0" algn="ctr">
              <a:buNone/>
            </a:pPr>
            <a:r>
              <a:rPr lang="en-US" altLang="en-US" b="1">
                <a:cs typeface="Arial" panose="020B0604020202020204" pitchFamily="34" charset="0"/>
                <a:sym typeface="+mn-ea"/>
              </a:rPr>
              <a:t>A + B ~ </a:t>
            </a:r>
            <a:r>
              <a:rPr lang="en-US" altLang="en-US" b="1" i="1">
                <a:cs typeface="Arial" panose="020B0604020202020204" pitchFamily="34" charset="0"/>
                <a:sym typeface="+mn-ea"/>
              </a:rPr>
              <a:t>N</a:t>
            </a:r>
            <a:r>
              <a:rPr lang="en-US" altLang="en-US" b="1" i="1">
                <a:sym typeface="+mn-ea"/>
              </a:rPr>
              <a:t>(</a:t>
            </a:r>
            <a:r>
              <a:rPr lang="" altLang="en-US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en-US" altLang="en-US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altLang="en-US" b="1" i="1">
                <a:cs typeface="Arial" panose="020B0604020202020204" pitchFamily="34" charset="0"/>
                <a:sym typeface="+mn-ea"/>
              </a:rPr>
              <a:t>σ</a:t>
            </a:r>
            <a:r>
              <a:rPr lang="en-US" altLang="en-US" b="1" i="1" baseline="-25000">
                <a:cs typeface="Arial" panose="020B0604020202020204" pitchFamily="34" charset="0"/>
                <a:sym typeface="+mn-ea"/>
              </a:rPr>
              <a:t>A</a:t>
            </a:r>
            <a:r>
              <a:rPr lang="en-US" altLang="en-US" b="1" i="1" baseline="30000">
                <a:cs typeface="Arial" panose="020B0604020202020204" pitchFamily="34" charset="0"/>
                <a:sym typeface="+mn-ea"/>
              </a:rPr>
              <a:t>2</a:t>
            </a:r>
            <a:r>
              <a:rPr lang="en-US" altLang="en-US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+ </a:t>
            </a:r>
            <a:r>
              <a:rPr lang="en-US" altLang="en-US" b="1" i="1">
                <a:cs typeface="Arial" panose="020B0604020202020204" pitchFamily="34" charset="0"/>
                <a:sym typeface="+mn-ea"/>
              </a:rPr>
              <a:t>σ</a:t>
            </a:r>
            <a:r>
              <a:rPr lang="en-US" altLang="en-US" b="1" i="1" baseline="-25000">
                <a:cs typeface="Arial" panose="020B0604020202020204" pitchFamily="34" charset="0"/>
                <a:sym typeface="+mn-ea"/>
              </a:rPr>
              <a:t>B</a:t>
            </a:r>
            <a:r>
              <a:rPr lang="en-US" altLang="en-US" b="1" i="1" baseline="30000">
                <a:cs typeface="Arial" panose="020B0604020202020204" pitchFamily="34" charset="0"/>
                <a:sym typeface="+mn-ea"/>
              </a:rPr>
              <a:t>2</a:t>
            </a:r>
            <a:r>
              <a:rPr lang="en-US" altLang="en-US" b="1" i="1">
                <a:cs typeface="Arial" panose="020B0604020202020204" pitchFamily="34" charset="0"/>
                <a:sym typeface="+mn-ea"/>
              </a:rPr>
              <a:t>)</a:t>
            </a:r>
            <a:endParaRPr lang="en-US" altLang="en-US" b="1" i="1">
              <a:cs typeface="Arial" panose="020B0604020202020204" pitchFamily="34" charset="0"/>
              <a:sym typeface="+mn-ea"/>
            </a:endParaRPr>
          </a:p>
          <a:p>
            <a:pPr marL="0" indent="0" algn="ctr">
              <a:buNone/>
            </a:pPr>
            <a:endParaRPr lang="en-US" altLang="en-US" b="1" i="1"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2439670"/>
            <a:ext cx="7886700" cy="1325563"/>
          </a:xfrm>
        </p:spPr>
        <p:txBody>
          <a:bodyPr>
            <a:normAutofit fontScale="90000"/>
          </a:bodyPr>
          <a:p>
            <a:pPr algn="ctr"/>
            <a:r>
              <a:rPr lang="en-US" altLang="en-US"/>
              <a:t>So if you take many lineages evolving by a Random Walk for </a:t>
            </a:r>
            <a:r>
              <a:rPr lang="en-US" altLang="en-US" i="1"/>
              <a:t>t </a:t>
            </a:r>
            <a:r>
              <a:rPr lang="en-US" altLang="en-US"/>
              <a:t>generations, what is the variance among them?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1466</Words>
  <Application>WPS Presentation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Ubuntu</vt:lpstr>
      <vt:lpstr>ubunt</vt:lpstr>
      <vt:lpstr>Gubbi</vt:lpstr>
      <vt:lpstr>微软雅黑</vt:lpstr>
      <vt:lpstr>Arial Unicode MS</vt:lpstr>
      <vt:lpstr>Calibri</vt:lpstr>
      <vt:lpstr>Trebuchet MS</vt:lpstr>
      <vt:lpstr>Office Theme</vt:lpstr>
      <vt:lpstr>PowerPoint 演示文稿</vt:lpstr>
      <vt:lpstr>Phylogenetic comparative methods</vt:lpstr>
      <vt:lpstr>PowerPoint 演示文稿</vt:lpstr>
      <vt:lpstr>Random walks</vt:lpstr>
      <vt:lpstr>The Drunkard's Walk</vt:lpstr>
      <vt:lpstr>Population genetics</vt:lpstr>
      <vt:lpstr>Quantitative genetics</vt:lpstr>
      <vt:lpstr>Generalized Random Walk</vt:lpstr>
      <vt:lpstr>So if you take many lineages evolving by a Random Walk for t generations, what is the variance among them?</vt:lpstr>
      <vt:lpstr>Continuous time Random Walk = Brownian Motion</vt:lpstr>
      <vt:lpstr>So what about phylogeny?</vt:lpstr>
      <vt:lpstr>PowerPoint 演示文稿</vt:lpstr>
      <vt:lpstr>Phylogenetically “Independent” Contrasts</vt:lpstr>
      <vt:lpstr>A tree of N tips leads to N-1 contrasts</vt:lpstr>
      <vt:lpstr>Multivariate Brownian Motion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juyeda</dc:creator>
  <cp:lastModifiedBy>juyeda</cp:lastModifiedBy>
  <cp:revision>3</cp:revision>
  <dcterms:created xsi:type="dcterms:W3CDTF">2020-10-20T14:03:28Z</dcterms:created>
  <dcterms:modified xsi:type="dcterms:W3CDTF">2020-10-20T14:03:28Z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