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65" r:id="rId4"/>
    <p:sldId id="275" r:id="rId5"/>
    <p:sldId id="257" r:id="rId6"/>
    <p:sldId id="258" r:id="rId7"/>
    <p:sldId id="266" r:id="rId8"/>
    <p:sldId id="279" r:id="rId9"/>
    <p:sldId id="262" r:id="rId10"/>
    <p:sldId id="259" r:id="rId11"/>
    <p:sldId id="264" r:id="rId12"/>
    <p:sldId id="260" r:id="rId13"/>
    <p:sldId id="263" r:id="rId14"/>
    <p:sldId id="267" r:id="rId15"/>
    <p:sldId id="269" r:id="rId16"/>
    <p:sldId id="270" r:id="rId17"/>
    <p:sldId id="272" r:id="rId18"/>
    <p:sldId id="293" r:id="rId19"/>
    <p:sldId id="294" r:id="rId20"/>
    <p:sldId id="295" r:id="rId21"/>
    <p:sldId id="274" r:id="rId22"/>
    <p:sldId id="277" r:id="rId23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08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3134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Species tree estimation &amp; the multispecies coalescent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Coalescent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Coalescence-time measured in units of </a:t>
            </a:r>
            <a:r>
              <a:rPr lang="en-US" altLang="en-US" i="1"/>
              <a:t>Ne  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2623820"/>
            <a:ext cx="4890770" cy="414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711450"/>
            <a:ext cx="3704590" cy="2411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95" y="5264785"/>
            <a:ext cx="4774565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Multispecies Coalescent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210" y="1831340"/>
            <a:ext cx="78149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015" y="370840"/>
            <a:ext cx="5746750" cy="1325880"/>
          </a:xfrm>
        </p:spPr>
        <p:txBody>
          <a:bodyPr/>
          <a:p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P(D</a:t>
            </a:r>
            <a:r>
              <a:rPr lang="en-US" altLang="en-US" sz="36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 | Q</a:t>
            </a:r>
            <a:r>
              <a:rPr lang="en-US" altLang="en-US" sz="36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, π</a:t>
            </a:r>
            <a:r>
              <a:rPr lang="en-US" altLang="en-US" sz="36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 b="1" i="1"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n-US" altLang="en-US" sz="36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= standard likelihood of gene tree 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" y="151765"/>
            <a:ext cx="2962910" cy="65544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295015" y="2238375"/>
            <a:ext cx="5746750" cy="1325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+mj-cs"/>
              </a:defRPr>
            </a:lvl1pPr>
          </a:lstStyle>
          <a:p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altLang="en-US" sz="3600" b="1" i="1"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n-US" altLang="en-US" sz="36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| S) 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= Likelihood of gene tree given the species tree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173730" y="4229735"/>
            <a:ext cx="5962015" cy="1325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+mj-cs"/>
              </a:defRPr>
            </a:lvl1pPr>
          </a:lstStyle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“AND” rule: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P(D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...D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| S) =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P(D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Q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π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)*P(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S)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...</a:t>
            </a:r>
            <a:endParaRPr lang="en-US" altLang="en-US" sz="3200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P(D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Q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π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)*P(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S)</a:t>
            </a:r>
            <a:endParaRPr lang="en-US" altLang="en-US" sz="3200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2075"/>
            <a:ext cx="7886700" cy="1325563"/>
          </a:xfrm>
        </p:spPr>
        <p:txBody>
          <a:bodyPr>
            <a:normAutofit/>
          </a:bodyPr>
          <a:p>
            <a:r>
              <a:rPr lang="en-US" altLang="en-US"/>
              <a:t>Methods &amp; software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765" y="1293495"/>
            <a:ext cx="9040495" cy="4889500"/>
          </a:xfrm>
        </p:spPr>
        <p:txBody>
          <a:bodyPr/>
          <a:p>
            <a:pPr marL="0" indent="0">
              <a:buNone/>
            </a:pPr>
            <a:r>
              <a:rPr lang="en-US" altLang="en-US"/>
              <a:t>Parsimony - “MDC” species tree that minimizes deep coalescences (can be inconsistent estimator)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ML - STEM (Kubatko &amp; Degnan 2007). Requires gene trees to be well-estimated and clock-like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Bayesian - BEST, *BEAST, BPP. Bayesian approaches that integrate over uncertainty in gene trees. Great models...but complex and hard to converge!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25" y="5552440"/>
            <a:ext cx="6033135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2075"/>
            <a:ext cx="7886700" cy="1325563"/>
          </a:xfrm>
        </p:spPr>
        <p:txBody>
          <a:bodyPr>
            <a:normAutofit/>
          </a:bodyPr>
          <a:p>
            <a:r>
              <a:rPr lang="en-US" altLang="en-US"/>
              <a:t>Other methods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765" y="1293495"/>
            <a:ext cx="9040495" cy="4889500"/>
          </a:xfrm>
        </p:spPr>
        <p:txBody>
          <a:bodyPr/>
          <a:p>
            <a:pPr marL="0" indent="0">
              <a:buNone/>
            </a:pPr>
            <a:r>
              <a:rPr lang="en-US" altLang="en-US"/>
              <a:t>Concordance analysis- BCA/BUCKy. Semi-parametric clustering of gene trees into “concordance blocks” without regard to process</a:t>
            </a:r>
            <a:endParaRPr lang="en-US" altLang="en-US"/>
          </a:p>
          <a:p>
            <a:pPr marL="0" indent="0">
              <a:buNone/>
            </a:pPr>
            <a:br>
              <a:rPr lang="en-US" altLang="en-US"/>
            </a:br>
            <a:r>
              <a:rPr lang="en-US" altLang="en-US"/>
              <a:t>Summary methods- Uses properties of multispecies coalescent to summarize gene trees. STAR/STEAC/GLASS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4338320"/>
            <a:ext cx="3816985" cy="201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35" y="4574540"/>
            <a:ext cx="528193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Other methods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Quartets approaches: ASTRAL/SVDQuartets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Avoids calculating full likelihood, instead 	focuses on site patterns over 4 taxon 	combinations. Good for SNPs and 	genomic scale data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4133850"/>
            <a:ext cx="47752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750" y="104775"/>
            <a:ext cx="8780145" cy="64985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Adding gene flow...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1340"/>
            <a:ext cx="5943600" cy="4351655"/>
          </a:xfrm>
        </p:spPr>
        <p:txBody>
          <a:bodyPr/>
          <a:p>
            <a:pPr marL="0" indent="0">
              <a:buNone/>
            </a:pPr>
            <a:r>
              <a:rPr lang="en-US" altLang="en-US"/>
              <a:t>Limited to a small number of species (IM &amp; IMa)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726690"/>
            <a:ext cx="3604895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Hypothesis testing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837690"/>
            <a:ext cx="7886700" cy="43376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Search among all possible models...</a:t>
            </a:r>
            <a:br>
              <a:rPr lang="en-US" altLang="en-US"/>
            </a:br>
            <a:r>
              <a:rPr lang="en-US" altLang="en-US"/>
              <a:t>PHRAPL (Jackson et al. 2017)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2041525"/>
            <a:ext cx="642175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Concatenated gene sequences - assumes every gene has same evolutionary history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" y="2196465"/>
            <a:ext cx="9096375" cy="23279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Some general thoughts...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Scaling multispecies coalescent to genomic scale is hard, adding more data doesn't necessarily improve estimation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Filter genes to those with strong phylogenetic signal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Interrogate your data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4710" y="38100"/>
            <a:ext cx="7034530" cy="6689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Stochasticity from: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1883410"/>
            <a:ext cx="893254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3" name="Shape 3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5190" y="1101090"/>
            <a:ext cx="3991079" cy="419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23539" y="949960"/>
            <a:ext cx="3696896" cy="41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120775" y="5452745"/>
            <a:ext cx="71405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atin typeface="Ubuntu" panose="020B0604030602030204" charset="0"/>
                <a:ea typeface="Ubuntu" panose="020B0604030602030204" charset="0"/>
              </a:rPr>
              <a:t>Incomplete lineage sorting</a:t>
            </a:r>
            <a:endParaRPr lang="en-US" altLang="en-US" sz="44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2" name="Shape 362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" y="1728470"/>
            <a:ext cx="8924925" cy="385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355" y="3878580"/>
            <a:ext cx="3961765" cy="1804035"/>
          </a:xfrm>
        </p:spPr>
        <p:txBody>
          <a:bodyPr>
            <a:normAutofit fontScale="90000"/>
          </a:bodyPr>
          <a:p>
            <a:r>
              <a:rPr lang="en-US" altLang="en-US" sz="3200"/>
              <a:t>The “Anomaly zone”</a:t>
            </a:r>
            <a:br>
              <a:rPr lang="en-US" altLang="en-US" sz="3200"/>
            </a:br>
            <a:br>
              <a:rPr lang="en-US" altLang="en-US" sz="3200"/>
            </a:br>
            <a:r>
              <a:rPr lang="en-US" altLang="en-US" sz="3200"/>
              <a:t>AGT - Anomalous gene tree with higher likelihood than the tree species topology</a:t>
            </a:r>
            <a:endParaRPr lang="en-US" alt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997585"/>
            <a:ext cx="7886700" cy="2059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3216275"/>
            <a:ext cx="497586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9205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en-US" altLang="en-US"/>
              <a:t>ILS will result when branches are short &amp; population sizes are large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2765"/>
            <a:ext cx="7886700" cy="4351338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(often mistakenly thought only to occur in recent radiations, but ancient short internal branches just as at risk!)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The Coalescent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Coalescence - MRCA of a pair of genes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Built on standard population genetics (e.g. Wright-Fisher model)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Key parameter - Effective population size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Expected # of generations to coalescence - 2N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The Coalescent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What is the probability two copies of a gene in a randomly breeding population have an ancestor 1 generation ago?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		1/(2Ne)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What about j generations ago?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		(1-1/(2Ne))</a:t>
            </a:r>
            <a:r>
              <a:rPr lang="en-US" altLang="en-US" baseline="30000"/>
              <a:t>j</a:t>
            </a:r>
            <a:r>
              <a:rPr lang="en-US" altLang="en-US"/>
              <a:t> * 1/(2Ne)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Presentation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Ubuntu</vt:lpstr>
      <vt:lpstr>微软雅黑</vt:lpstr>
      <vt:lpstr>Arial Unicode MS</vt:lpstr>
      <vt:lpstr>Calibri</vt:lpstr>
      <vt:lpstr>Trebuchet MS</vt:lpstr>
      <vt:lpstr>Office Theme</vt:lpstr>
      <vt:lpstr>Species tree estimation &amp; the multispecies coalescent</vt:lpstr>
      <vt:lpstr>Concatenated gene sequences - assumes every gene has same evolutionary history</vt:lpstr>
      <vt:lpstr>Stochasticity from:</vt:lpstr>
      <vt:lpstr>PowerPoint 演示文稿</vt:lpstr>
      <vt:lpstr>PowerPoint 演示文稿</vt:lpstr>
      <vt:lpstr>The “Anomaly zone”  AGT - Anomalous gene tree with higher likelihood than the tree species topology</vt:lpstr>
      <vt:lpstr>ILS will result when branches are short &amp; population sizes are large</vt:lpstr>
      <vt:lpstr>The Coalescent</vt:lpstr>
      <vt:lpstr>The Coalescent</vt:lpstr>
      <vt:lpstr>The Coalescent</vt:lpstr>
      <vt:lpstr>The Multispecies Coalescent</vt:lpstr>
      <vt:lpstr>P(Di | Qi, πi, ψi) = standard likelihood of gene tree </vt:lpstr>
      <vt:lpstr>Methods &amp; software</vt:lpstr>
      <vt:lpstr>Other methods</vt:lpstr>
      <vt:lpstr>Other methods</vt:lpstr>
      <vt:lpstr>PowerPoint 演示文稿</vt:lpstr>
      <vt:lpstr>Adding gene flow...</vt:lpstr>
      <vt:lpstr>Hypothesis testing</vt:lpstr>
      <vt:lpstr>Search among all possible models... PHRAPL (Jackson et al. 2017) </vt:lpstr>
      <vt:lpstr>Some general thoughts...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tree estimation &amp; the multispecies coalescent</dc:title>
  <dc:creator>juyeda</dc:creator>
  <cp:lastModifiedBy>juyeda</cp:lastModifiedBy>
  <cp:revision>4</cp:revision>
  <dcterms:created xsi:type="dcterms:W3CDTF">2020-10-12T19:29:18Z</dcterms:created>
  <dcterms:modified xsi:type="dcterms:W3CDTF">2020-10-12T19:29:18Z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