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C7590-8D04-8145-B871-556C511E837C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7415B-6AB3-1045-9F7D-A688E18E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415B-6AB3-1045-9F7D-A688E18EF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4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changes can be caused by drug treatment</a:t>
            </a:r>
            <a:r>
              <a:rPr lang="en-US" baseline="0" dirty="0" smtClean="0"/>
              <a:t> or knockout of a modifier</a:t>
            </a:r>
          </a:p>
          <a:p>
            <a:r>
              <a:rPr lang="en-US" baseline="0" dirty="0" smtClean="0"/>
              <a:t>if </a:t>
            </a:r>
            <a:r>
              <a:rPr lang="en-US" baseline="0" dirty="0" err="1" smtClean="0"/>
              <a:t>normalise</a:t>
            </a:r>
            <a:r>
              <a:rPr lang="en-US" baseline="0" dirty="0" smtClean="0"/>
              <a:t> to total reads will miss changes in height only</a:t>
            </a:r>
          </a:p>
          <a:p>
            <a:r>
              <a:rPr lang="en-US" baseline="0" dirty="0" smtClean="0"/>
              <a:t>if </a:t>
            </a:r>
            <a:r>
              <a:rPr lang="en-US" baseline="0" dirty="0" err="1" smtClean="0"/>
              <a:t>normalise</a:t>
            </a:r>
            <a:r>
              <a:rPr lang="en-US" baseline="0" dirty="0" smtClean="0"/>
              <a:t> to reference can see changes</a:t>
            </a:r>
          </a:p>
          <a:p>
            <a:r>
              <a:rPr lang="en-US" baseline="0" dirty="0" smtClean="0"/>
              <a:t>note that need chromatin recognised by same antibody, but DNA not too similar – human/mouse, human/Drosophila</a:t>
            </a:r>
          </a:p>
          <a:p>
            <a:r>
              <a:rPr lang="en-US" baseline="0" dirty="0" smtClean="0"/>
              <a:t>add early to account for IP efficiency,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(but need to </a:t>
            </a:r>
            <a:r>
              <a:rPr lang="en-US" baseline="0" dirty="0" err="1" smtClean="0"/>
              <a:t>sonicate</a:t>
            </a:r>
            <a:r>
              <a:rPr lang="en-US" baseline="0" dirty="0" smtClean="0"/>
              <a:t> first…)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415B-6AB3-1045-9F7D-A688E18EFB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2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be</a:t>
            </a:r>
            <a:r>
              <a:rPr lang="en-US" baseline="0" dirty="0" smtClean="0"/>
              <a:t> used for </a:t>
            </a:r>
            <a:r>
              <a:rPr lang="en-US" baseline="0" dirty="0" err="1" smtClean="0"/>
              <a:t>Mnase</a:t>
            </a:r>
            <a:endParaRPr lang="en-US" baseline="0" dirty="0" smtClean="0"/>
          </a:p>
          <a:p>
            <a:r>
              <a:rPr lang="en-US" baseline="0" dirty="0" smtClean="0"/>
              <a:t>one lab found that yeast had lower levels of histones when aged</a:t>
            </a:r>
          </a:p>
          <a:p>
            <a:r>
              <a:rPr lang="en-US" baseline="0" dirty="0" smtClean="0"/>
              <a:t>but </a:t>
            </a:r>
            <a:r>
              <a:rPr lang="en-US" baseline="0" dirty="0" err="1" smtClean="0"/>
              <a:t>Mnase-seq</a:t>
            </a:r>
            <a:r>
              <a:rPr lang="en-US" baseline="0" dirty="0" smtClean="0"/>
              <a:t> showed no differences, until they used a spike in to </a:t>
            </a:r>
            <a:r>
              <a:rPr lang="en-US" baseline="0" dirty="0" err="1" smtClean="0"/>
              <a:t>normalise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415B-6AB3-1045-9F7D-A688E18EFB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8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415B-6AB3-1045-9F7D-A688E18EFB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7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problem: this shows resting and</a:t>
            </a:r>
            <a:r>
              <a:rPr lang="en-US" baseline="0" dirty="0" smtClean="0"/>
              <a:t> activated B cells – nucleus is blue, cytoplasm red</a:t>
            </a:r>
          </a:p>
          <a:p>
            <a:r>
              <a:rPr lang="en-US" baseline="0" dirty="0" smtClean="0"/>
              <a:t>resting B cells don’t have much transcription – activated by signals, transcribe and divide</a:t>
            </a:r>
          </a:p>
          <a:p>
            <a:r>
              <a:rPr lang="en-US" baseline="0" dirty="0" smtClean="0"/>
              <a:t>lots more RNA – pretty much every transcript increases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415B-6AB3-1045-9F7D-A688E18EF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0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Another example of this kind of global</a:t>
            </a:r>
            <a:r>
              <a:rPr lang="en-US" baseline="0" smtClean="0"/>
              <a:t> amplification is the effects of Myc – e.g. in cancer cells, thought t globally amplify transcription</a:t>
            </a:r>
          </a:p>
          <a:p>
            <a:r>
              <a:rPr lang="en-US" baseline="0" smtClean="0"/>
              <a:t>so if you have RNAseq data from cells with and without myc overexpression, or before and after B cell activation</a:t>
            </a:r>
          </a:p>
          <a:p>
            <a:r>
              <a:rPr lang="en-US" baseline="0" smtClean="0"/>
              <a:t>and you use typical normalisation methods</a:t>
            </a:r>
          </a:p>
          <a:p>
            <a:r>
              <a:rPr lang="en-US" baseline="0" smtClean="0"/>
              <a:t>you’ll get something like this – only the relative changes in abundance of transcripts </a:t>
            </a:r>
          </a:p>
          <a:p>
            <a:r>
              <a:rPr lang="en-US" baseline="0" smtClean="0"/>
              <a:t>this might be all you want, and that’s okay – but if you want to detect the global amplification, you need to do something 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415B-6AB3-1045-9F7D-A688E18EFB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6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r>
              <a:rPr lang="en-US" baseline="0" dirty="0" smtClean="0"/>
              <a:t> is to </a:t>
            </a:r>
            <a:r>
              <a:rPr lang="en-US" baseline="0" dirty="0" err="1" smtClean="0"/>
              <a:t>normalise</a:t>
            </a:r>
            <a:r>
              <a:rPr lang="en-US" baseline="0" dirty="0" smtClean="0"/>
              <a:t> your </a:t>
            </a:r>
            <a:r>
              <a:rPr lang="en-US" baseline="0" dirty="0" err="1" smtClean="0"/>
              <a:t>RNAseq</a:t>
            </a:r>
            <a:r>
              <a:rPr lang="en-US" baseline="0" dirty="0" smtClean="0"/>
              <a:t> to the number of input cells</a:t>
            </a:r>
          </a:p>
          <a:p>
            <a:r>
              <a:rPr lang="en-US" baseline="0" dirty="0" smtClean="0"/>
              <a:t>usually, experiments use equal amounts of RNA from each sample for sequencing – but this may be diff numbers of cells</a:t>
            </a:r>
          </a:p>
          <a:p>
            <a:r>
              <a:rPr lang="en-US" baseline="0" dirty="0" smtClean="0"/>
              <a:t>so add something, in a known fixed ratio to the number of cells (need to count the cells)</a:t>
            </a:r>
          </a:p>
          <a:p>
            <a:r>
              <a:rPr lang="en-US" baseline="0" dirty="0" smtClean="0"/>
              <a:t>if you add it early in the process it can help account for variation in library prep – if one has lower reverse transcription efficiency, e.g.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415B-6AB3-1045-9F7D-A688E18EFB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1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people usually use for </a:t>
            </a:r>
            <a:r>
              <a:rPr lang="en-US" dirty="0" err="1" smtClean="0"/>
              <a:t>RNAseq</a:t>
            </a:r>
            <a:r>
              <a:rPr lang="en-US" dirty="0" smtClean="0"/>
              <a:t> experiments</a:t>
            </a:r>
            <a:r>
              <a:rPr lang="en-US" baseline="0" dirty="0" smtClean="0"/>
              <a:t> is  a set of 92 RNAs from the ERCC</a:t>
            </a:r>
          </a:p>
          <a:p>
            <a:r>
              <a:rPr lang="en-US" baseline="0" dirty="0" smtClean="0"/>
              <a:t>they have a range of GC content, length, and a range of different concentrations within the mix – some only one copy per cell, some thousands</a:t>
            </a:r>
          </a:p>
          <a:p>
            <a:r>
              <a:rPr lang="en-US" baseline="0" dirty="0" smtClean="0"/>
              <a:t>you can also get two mixes with the same RNAs in diff concentrations, use for comparison experiments – gives known changes of expression in known ratios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415B-6AB3-1045-9F7D-A688E18EFB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7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going to show a really simple</a:t>
            </a:r>
            <a:r>
              <a:rPr lang="en-US" baseline="0" dirty="0" smtClean="0"/>
              <a:t> overview of an analysis I was asked to do on the data from this paper, from before and after B cell activation</a:t>
            </a:r>
          </a:p>
          <a:p>
            <a:r>
              <a:rPr lang="en-US" baseline="0" dirty="0" smtClean="0"/>
              <a:t>We were interested in finding out how a particular gene changed  in terms of copy number per cell</a:t>
            </a:r>
          </a:p>
          <a:p>
            <a:r>
              <a:rPr lang="en-US" baseline="0" dirty="0" smtClean="0"/>
              <a:t>align </a:t>
            </a:r>
            <a:r>
              <a:rPr lang="en-US" baseline="0" dirty="0" smtClean="0">
                <a:sym typeface="Wingdings"/>
              </a:rPr>
              <a:t> count reads per ‘transcript’</a:t>
            </a:r>
          </a:p>
          <a:p>
            <a:r>
              <a:rPr lang="en-US" baseline="0" dirty="0" smtClean="0">
                <a:sym typeface="Wingdings"/>
              </a:rPr>
              <a:t>calculate copy number per cell according to what was added to experiment</a:t>
            </a:r>
          </a:p>
          <a:p>
            <a:r>
              <a:rPr lang="en-US" baseline="0" dirty="0" smtClean="0">
                <a:sym typeface="Wingdings"/>
              </a:rPr>
              <a:t>plot – something like this. for activated, in red, same copy number gives lower RPKM – because more other RNA</a:t>
            </a:r>
          </a:p>
          <a:p>
            <a:r>
              <a:rPr lang="en-US" baseline="0" dirty="0" smtClean="0">
                <a:sym typeface="Wingdings"/>
              </a:rPr>
              <a:t>once you have this info, can use to calculate copy numbers per cell for mouse transcripts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415B-6AB3-1045-9F7D-A688E18EFB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30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once you have this info, can use to calculate copy numbers per cell for mouse transcripts</a:t>
            </a:r>
          </a:p>
          <a:p>
            <a:r>
              <a:rPr lang="en-US" dirty="0" smtClean="0"/>
              <a:t>using a linear model</a:t>
            </a:r>
          </a:p>
          <a:p>
            <a:r>
              <a:rPr lang="en-US" dirty="0" smtClean="0"/>
              <a:t>in this</a:t>
            </a:r>
            <a:r>
              <a:rPr lang="en-US" baseline="0" dirty="0" smtClean="0"/>
              <a:t> case just lm() in R – model accounting for cell type – just standard lm, more sophisticated fitting is possible</a:t>
            </a:r>
          </a:p>
          <a:p>
            <a:r>
              <a:rPr lang="en-US" baseline="0" dirty="0" smtClean="0"/>
              <a:t>apply to transcripts data</a:t>
            </a:r>
          </a:p>
          <a:p>
            <a:r>
              <a:rPr lang="en-US" baseline="0" dirty="0" smtClean="0"/>
              <a:t>plot</a:t>
            </a:r>
          </a:p>
          <a:p>
            <a:r>
              <a:rPr lang="en-US" baseline="0" dirty="0" smtClean="0"/>
              <a:t>my gene of interest is green – pretty similar to the bulk of the genes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415B-6AB3-1045-9F7D-A688E18EFB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00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415B-6AB3-1045-9F7D-A688E18EFB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30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Extension: GC content effects?</a:t>
            </a:r>
          </a:p>
          <a:p>
            <a:r>
              <a:rPr lang="en-US" dirty="0" smtClean="0"/>
              <a:t>RUV</a:t>
            </a:r>
            <a:r>
              <a:rPr lang="en-US" baseline="0" dirty="0" smtClean="0"/>
              <a:t> – can use more genes than the 92, more reliable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415B-6AB3-1045-9F7D-A688E18EFB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7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184B-809F-C045-BAFF-6710B502425C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65D4-0C09-D749-8E75-3D0E4CDE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1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184B-809F-C045-BAFF-6710B502425C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65D4-0C09-D749-8E75-3D0E4CDE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5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184B-809F-C045-BAFF-6710B502425C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65D4-0C09-D749-8E75-3D0E4CDE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184B-809F-C045-BAFF-6710B502425C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65D4-0C09-D749-8E75-3D0E4CDE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9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184B-809F-C045-BAFF-6710B502425C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65D4-0C09-D749-8E75-3D0E4CDE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3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184B-809F-C045-BAFF-6710B502425C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65D4-0C09-D749-8E75-3D0E4CDE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1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184B-809F-C045-BAFF-6710B502425C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65D4-0C09-D749-8E75-3D0E4CDE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184B-809F-C045-BAFF-6710B502425C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65D4-0C09-D749-8E75-3D0E4CDE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184B-809F-C045-BAFF-6710B502425C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65D4-0C09-D749-8E75-3D0E4CDE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5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184B-809F-C045-BAFF-6710B502425C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65D4-0C09-D749-8E75-3D0E4CDE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1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184B-809F-C045-BAFF-6710B502425C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65D4-0C09-D749-8E75-3D0E4CDE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184B-809F-C045-BAFF-6710B502425C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65D4-0C09-D749-8E75-3D0E4CDE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9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‘why’ and ‘how’ of using 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spike-ins for sequencing analysis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Liz Ing-Simmons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2016-02-16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4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6-02-13 at 16.4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5" y="3495645"/>
            <a:ext cx="8674100" cy="2806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Other applications of spike-ins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ChIP-seq</a:t>
            </a:r>
          </a:p>
          <a:p>
            <a:r>
              <a:rPr lang="en-US" sz="2400" dirty="0" smtClean="0"/>
              <a:t>Global changes can be caused by e.g. histone </a:t>
            </a:r>
            <a:r>
              <a:rPr lang="en-US" sz="2400" dirty="0" err="1" smtClean="0"/>
              <a:t>methyltransferase</a:t>
            </a:r>
            <a:r>
              <a:rPr lang="en-US" sz="2400" dirty="0" smtClean="0"/>
              <a:t> knockout / inhibition</a:t>
            </a:r>
          </a:p>
          <a:p>
            <a:r>
              <a:rPr lang="en-US" sz="2400" dirty="0" smtClean="0"/>
              <a:t>Add foreign chromatin recognised by same antibody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 descr="Screen Shot 2016-02-13 at 16.47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8" y="3404511"/>
            <a:ext cx="8788400" cy="2832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5704" y="6323028"/>
            <a:ext cx="4717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7F7F7F"/>
                </a:solidFill>
              </a:rPr>
              <a:t>(Orlando et al, Cell Rep., 2014)</a:t>
            </a:r>
            <a:endParaRPr lang="en-US" sz="2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02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MNase-seq</a:t>
            </a:r>
            <a:endParaRPr lang="en-US" sz="2400" dirty="0" smtClean="0"/>
          </a:p>
          <a:p>
            <a:r>
              <a:rPr lang="en-US" sz="2400" dirty="0" smtClean="0"/>
              <a:t>Yeast aging leads to global loss of histones</a:t>
            </a:r>
          </a:p>
          <a:p>
            <a:r>
              <a:rPr lang="en-US" sz="2400" dirty="0" smtClean="0"/>
              <a:t>Not detectable without spike-in </a:t>
            </a:r>
            <a:r>
              <a:rPr lang="en-US" sz="2400" dirty="0" err="1" smtClean="0"/>
              <a:t>normalisation</a:t>
            </a:r>
            <a:endParaRPr lang="en-US" sz="2400" dirty="0" smtClean="0"/>
          </a:p>
          <a:p>
            <a:r>
              <a:rPr lang="en-US" sz="2400" dirty="0" smtClean="0"/>
              <a:t>Controls: amplified bacterial DNA sequences of comparable length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 algn="r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(Chen et al, MCB, 2015) </a:t>
            </a:r>
            <a:endParaRPr lang="en-US" sz="2400" dirty="0">
              <a:solidFill>
                <a:srgbClr val="7F7F7F"/>
              </a:solidFill>
            </a:endParaRPr>
          </a:p>
        </p:txBody>
      </p:sp>
      <p:pic>
        <p:nvPicPr>
          <p:cNvPr id="5" name="Picture 4" descr="Screen Shot 2016-02-13 at 16.45.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3"/>
          <a:stretch/>
        </p:blipFill>
        <p:spPr>
          <a:xfrm>
            <a:off x="591933" y="3750812"/>
            <a:ext cx="6564165" cy="2503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Other applications of spike-ins</a:t>
            </a:r>
            <a:endParaRPr lang="en-US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8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Spike-ins can correct for global changes in </a:t>
            </a:r>
            <a:r>
              <a:rPr lang="en-US" dirty="0" err="1" smtClean="0"/>
              <a:t>transcriptome</a:t>
            </a:r>
            <a:r>
              <a:rPr lang="en-US" dirty="0" smtClean="0"/>
              <a:t> / </a:t>
            </a:r>
            <a:r>
              <a:rPr lang="en-US" dirty="0" err="1" smtClean="0"/>
              <a:t>epigenome</a:t>
            </a:r>
            <a:endParaRPr lang="en-US" dirty="0" smtClean="0"/>
          </a:p>
          <a:p>
            <a:r>
              <a:rPr lang="en-US" dirty="0" smtClean="0"/>
              <a:t>92 ERCC RNA standards for RNA-</a:t>
            </a:r>
            <a:r>
              <a:rPr lang="en-US" dirty="0" err="1" smtClean="0"/>
              <a:t>seq</a:t>
            </a:r>
            <a:endParaRPr lang="en-US" dirty="0" smtClean="0"/>
          </a:p>
          <a:p>
            <a:pPr lvl="1"/>
            <a:r>
              <a:rPr lang="en-US" dirty="0" smtClean="0"/>
              <a:t>two mixes for differential expression</a:t>
            </a:r>
          </a:p>
          <a:p>
            <a:r>
              <a:rPr lang="en-US" dirty="0" smtClean="0"/>
              <a:t>Different species chromatin for ChIP-seq</a:t>
            </a:r>
          </a:p>
          <a:p>
            <a:endParaRPr lang="en-US" dirty="0" smtClean="0"/>
          </a:p>
          <a:p>
            <a:r>
              <a:rPr lang="en-US" dirty="0" smtClean="0"/>
              <a:t>Assumption: spike in and endogenous sequence are similarly affected by technical / biological variation</a:t>
            </a:r>
          </a:p>
        </p:txBody>
      </p:sp>
    </p:spTree>
    <p:extLst>
      <p:ext uri="{BB962C8B-B14F-4D97-AF65-F5344CB8AC3E}">
        <p14:creationId xmlns:p14="http://schemas.microsoft.com/office/powerpoint/2010/main" val="47741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5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The problem</a:t>
            </a:r>
            <a:endParaRPr lang="en-US" dirty="0">
              <a:solidFill>
                <a:srgbClr val="953735"/>
              </a:solidFill>
            </a:endParaRPr>
          </a:p>
        </p:txBody>
      </p:sp>
      <p:pic>
        <p:nvPicPr>
          <p:cNvPr id="4" name="Content Placeholder 3" descr="Screen Shot 2016-02-13 at 14.00.00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89" r="-25989"/>
          <a:stretch>
            <a:fillRect/>
          </a:stretch>
        </p:blipFill>
        <p:spPr>
          <a:xfrm>
            <a:off x="-302068" y="1600200"/>
            <a:ext cx="6027044" cy="3314642"/>
          </a:xfrm>
        </p:spPr>
      </p:pic>
      <p:sp>
        <p:nvSpPr>
          <p:cNvPr id="5" name="TextBox 4"/>
          <p:cNvSpPr txBox="1"/>
          <p:nvPr/>
        </p:nvSpPr>
        <p:spPr>
          <a:xfrm>
            <a:off x="704048" y="5232375"/>
            <a:ext cx="7835348" cy="130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Activated B cells increase in size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 smtClean="0"/>
              <a:t>Larger </a:t>
            </a:r>
            <a:r>
              <a:rPr lang="en-US" sz="2400" dirty="0" smtClean="0">
                <a:sym typeface="Wingdings"/>
              </a:rPr>
              <a:t> more RNA!</a:t>
            </a:r>
          </a:p>
          <a:p>
            <a:pPr algn="r">
              <a:lnSpc>
                <a:spcPct val="110000"/>
              </a:lnSpc>
            </a:pPr>
            <a:r>
              <a:rPr lang="en-US" sz="2400" dirty="0" smtClean="0">
                <a:solidFill>
                  <a:srgbClr val="7F7F7F"/>
                </a:solidFill>
                <a:sym typeface="Wingdings"/>
              </a:rPr>
              <a:t>(</a:t>
            </a:r>
            <a:r>
              <a:rPr lang="en-US" sz="2400" dirty="0" err="1" smtClean="0">
                <a:solidFill>
                  <a:srgbClr val="7F7F7F"/>
                </a:solidFill>
                <a:sym typeface="Wingdings"/>
              </a:rPr>
              <a:t>Kouzine</a:t>
            </a:r>
            <a:r>
              <a:rPr lang="en-US" sz="2400" dirty="0" smtClean="0">
                <a:solidFill>
                  <a:srgbClr val="7F7F7F"/>
                </a:solidFill>
                <a:sym typeface="Wingdings"/>
              </a:rPr>
              <a:t> et al, Cell, 2013)</a:t>
            </a:r>
          </a:p>
        </p:txBody>
      </p:sp>
      <p:pic>
        <p:nvPicPr>
          <p:cNvPr id="6" name="Picture 5" descr="Screen Shot 2016-02-13 at 14.01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96" y="1417638"/>
            <a:ext cx="3467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1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The problem</a:t>
            </a:r>
            <a:endParaRPr lang="en-US" dirty="0">
              <a:solidFill>
                <a:srgbClr val="953735"/>
              </a:solidFill>
            </a:endParaRPr>
          </a:p>
        </p:txBody>
      </p:sp>
      <p:pic>
        <p:nvPicPr>
          <p:cNvPr id="6" name="Content Placeholder 5" descr="Screen Shot 2016-02-13 at 14.05.10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69" r="1555" b="-1347"/>
          <a:stretch/>
        </p:blipFill>
        <p:spPr>
          <a:xfrm>
            <a:off x="55220" y="1417638"/>
            <a:ext cx="8986969" cy="2006185"/>
          </a:xfrm>
        </p:spPr>
      </p:pic>
      <p:sp>
        <p:nvSpPr>
          <p:cNvPr id="7" name="TextBox 6"/>
          <p:cNvSpPr txBox="1"/>
          <p:nvPr/>
        </p:nvSpPr>
        <p:spPr>
          <a:xfrm>
            <a:off x="457200" y="3589490"/>
            <a:ext cx="8074209" cy="318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Another example:</a:t>
            </a:r>
          </a:p>
          <a:p>
            <a:pPr lvl="1">
              <a:lnSpc>
                <a:spcPct val="120000"/>
              </a:lnSpc>
            </a:pPr>
            <a:r>
              <a:rPr lang="en-US" sz="2400" dirty="0" err="1" smtClean="0"/>
              <a:t>Myc</a:t>
            </a:r>
            <a:r>
              <a:rPr lang="en-US" sz="2400" dirty="0" smtClean="0"/>
              <a:t> can amplify global gene expression</a:t>
            </a:r>
          </a:p>
          <a:p>
            <a:pPr lvl="1">
              <a:lnSpc>
                <a:spcPct val="120000"/>
              </a:lnSpc>
            </a:pPr>
            <a:endParaRPr lang="en-US" sz="1200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Differential expression analysis assumes that most genes don’t change expression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Inaccurate results if this assumption isn’t true</a:t>
            </a:r>
          </a:p>
          <a:p>
            <a:pPr>
              <a:lnSpc>
                <a:spcPct val="120000"/>
              </a:lnSpc>
            </a:pPr>
            <a:endParaRPr lang="en-US" sz="1200" dirty="0" smtClean="0"/>
          </a:p>
          <a:p>
            <a:pPr algn="r">
              <a:lnSpc>
                <a:spcPct val="120000"/>
              </a:lnSpc>
            </a:pPr>
            <a:r>
              <a:rPr lang="en-US" sz="2400" dirty="0" smtClean="0">
                <a:solidFill>
                  <a:srgbClr val="7F7F7F"/>
                </a:solidFill>
              </a:rPr>
              <a:t>(</a:t>
            </a:r>
            <a:r>
              <a:rPr lang="en-US" sz="2400" dirty="0" err="1" smtClean="0">
                <a:solidFill>
                  <a:srgbClr val="7F7F7F"/>
                </a:solidFill>
              </a:rPr>
              <a:t>Loven</a:t>
            </a:r>
            <a:r>
              <a:rPr lang="en-US" sz="2400" dirty="0" smtClean="0">
                <a:solidFill>
                  <a:srgbClr val="7F7F7F"/>
                </a:solidFill>
              </a:rPr>
              <a:t> et al, Cell, 2012)</a:t>
            </a:r>
            <a:endParaRPr lang="en-US" sz="2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8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A solution: </a:t>
            </a:r>
            <a:br>
              <a:rPr lang="en-US" dirty="0" smtClean="0">
                <a:solidFill>
                  <a:srgbClr val="953735"/>
                </a:solidFill>
              </a:rPr>
            </a:br>
            <a:r>
              <a:rPr lang="en-US" dirty="0" err="1" smtClean="0">
                <a:solidFill>
                  <a:srgbClr val="953735"/>
                </a:solidFill>
              </a:rPr>
              <a:t>normalise</a:t>
            </a:r>
            <a:r>
              <a:rPr lang="en-US" dirty="0" smtClean="0">
                <a:solidFill>
                  <a:srgbClr val="953735"/>
                </a:solidFill>
              </a:rPr>
              <a:t> to the number of cells</a:t>
            </a:r>
            <a:endParaRPr lang="en-US" dirty="0">
              <a:solidFill>
                <a:srgbClr val="953735"/>
              </a:solidFill>
            </a:endParaRPr>
          </a:p>
        </p:txBody>
      </p:sp>
      <p:pic>
        <p:nvPicPr>
          <p:cNvPr id="4" name="Content Placeholder 3" descr="Screen Shot 2016-02-13 at 14.00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89" r="-25989"/>
          <a:stretch>
            <a:fillRect/>
          </a:stretch>
        </p:blipFill>
        <p:spPr>
          <a:xfrm>
            <a:off x="4938698" y="1572588"/>
            <a:ext cx="4997818" cy="274860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39436"/>
            <a:ext cx="8474550" cy="230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 something in a fixed ratio to the number of cells</a:t>
            </a:r>
          </a:p>
          <a:p>
            <a:r>
              <a:rPr lang="en-US" dirty="0" smtClean="0"/>
              <a:t>Can also help to </a:t>
            </a:r>
            <a:r>
              <a:rPr lang="en-US" dirty="0" err="1" smtClean="0"/>
              <a:t>normalise</a:t>
            </a:r>
            <a:r>
              <a:rPr lang="en-US" dirty="0" smtClean="0"/>
              <a:t> for technical variation in library prep /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7135"/>
            <a:ext cx="5768796" cy="2305558"/>
          </a:xfrm>
        </p:spPr>
        <p:txBody>
          <a:bodyPr/>
          <a:lstStyle/>
          <a:p>
            <a:r>
              <a:rPr lang="en-US" dirty="0" smtClean="0"/>
              <a:t>Usually use equal amounts of mRNA for sequencing</a:t>
            </a:r>
          </a:p>
          <a:p>
            <a:r>
              <a:rPr lang="en-US" dirty="0" smtClean="0"/>
              <a:t>Not always the same number of cells</a:t>
            </a:r>
          </a:p>
        </p:txBody>
      </p:sp>
    </p:spTree>
    <p:extLst>
      <p:ext uri="{BB962C8B-B14F-4D97-AF65-F5344CB8AC3E}">
        <p14:creationId xmlns:p14="http://schemas.microsoft.com/office/powerpoint/2010/main" val="262896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Spike-ins for RNA-</a:t>
            </a:r>
            <a:r>
              <a:rPr lang="en-US" dirty="0" err="1" smtClean="0">
                <a:solidFill>
                  <a:srgbClr val="953735"/>
                </a:solidFill>
              </a:rPr>
              <a:t>seq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External RNA Controls Consortium (ERCC) produces a set of 92 standard RNAs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Mix 1 and Mix 2 with varying concentration</a:t>
            </a:r>
          </a:p>
          <a:p>
            <a:pPr lvl="1"/>
            <a:r>
              <a:rPr lang="en-US" dirty="0" smtClean="0"/>
              <a:t> true positive differential expression controls </a:t>
            </a:r>
          </a:p>
          <a:p>
            <a:pPr marL="457200" lvl="1" indent="0" algn="r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(Jiang et al, Genome Research, 2011)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87554" y="2489314"/>
            <a:ext cx="6273557" cy="2623135"/>
            <a:chOff x="1487554" y="2654986"/>
            <a:chExt cx="6273557" cy="2623135"/>
          </a:xfrm>
        </p:grpSpPr>
        <p:pic>
          <p:nvPicPr>
            <p:cNvPr id="4" name="Picture 3" descr="Screen Shot 2016-02-13 at 15.41.1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554" y="2654986"/>
              <a:ext cx="6273557" cy="262313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975556" y="2654986"/>
              <a:ext cx="5785555" cy="29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45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3" descr="Screen Shot 2016-02-13 at 14.00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89" r="-25989"/>
          <a:stretch>
            <a:fillRect/>
          </a:stretch>
        </p:blipFill>
        <p:spPr>
          <a:xfrm>
            <a:off x="3911497" y="2469962"/>
            <a:ext cx="4997818" cy="2748607"/>
          </a:xfrm>
          <a:prstGeom prst="rect">
            <a:avLst/>
          </a:prstGeom>
        </p:spPr>
      </p:pic>
      <p:pic>
        <p:nvPicPr>
          <p:cNvPr id="37" name="Picture 36" descr="spike_rpkm_ra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91" y="1518631"/>
            <a:ext cx="5403297" cy="5403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A simple example analysis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1656" y="1417639"/>
            <a:ext cx="5452923" cy="644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 cell activation </a:t>
            </a:r>
            <a:r>
              <a:rPr lang="en-US" sz="2400" dirty="0" smtClean="0">
                <a:solidFill>
                  <a:srgbClr val="7F7F7F"/>
                </a:solidFill>
              </a:rPr>
              <a:t>(</a:t>
            </a:r>
            <a:r>
              <a:rPr lang="en-US" sz="2400" dirty="0" err="1" smtClean="0">
                <a:solidFill>
                  <a:srgbClr val="7F7F7F"/>
                </a:solidFill>
              </a:rPr>
              <a:t>Kouzine</a:t>
            </a:r>
            <a:r>
              <a:rPr lang="en-US" sz="2400" dirty="0" smtClean="0">
                <a:solidFill>
                  <a:srgbClr val="7F7F7F"/>
                </a:solidFill>
              </a:rPr>
              <a:t> et al, 2012)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9024" y="6392058"/>
            <a:ext cx="92406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Thanks due to Wolfgang </a:t>
            </a:r>
            <a:r>
              <a:rPr lang="en-US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Resch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providing the spike-in analysis code used in </a:t>
            </a:r>
            <a:r>
              <a:rPr lang="en-US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Kouzine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6283" y="1417638"/>
            <a:ext cx="2498681" cy="800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reads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67912" y="2819055"/>
            <a:ext cx="1531794" cy="800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spike-in</a:t>
            </a:r>
          </a:p>
          <a:p>
            <a:pPr algn="ctr"/>
            <a:r>
              <a:rPr lang="en-US" dirty="0" smtClean="0"/>
              <a:t> sequences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167912" y="4115722"/>
            <a:ext cx="1531794" cy="800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2726" y="4129529"/>
            <a:ext cx="1712897" cy="9696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copy number per cell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7200" y="2819055"/>
            <a:ext cx="1531794" cy="800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mm9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705" y="2346975"/>
            <a:ext cx="255664" cy="4306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02015" y="2346975"/>
            <a:ext cx="351203" cy="4306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88242" y="5066706"/>
            <a:ext cx="566002" cy="6813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72949" y="3713743"/>
            <a:ext cx="0" cy="3781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31999" y="5218569"/>
            <a:ext cx="621219" cy="625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Down Arrow 34"/>
          <p:cNvSpPr/>
          <p:nvPr/>
        </p:nvSpPr>
        <p:spPr>
          <a:xfrm>
            <a:off x="1753218" y="5706619"/>
            <a:ext cx="635024" cy="644021"/>
          </a:xfrm>
          <a:prstGeom prst="downArrow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8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36369" y="2750241"/>
            <a:ext cx="4195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lm(log10(known copy number) ~ 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log10(RPKM) + cell,</a:t>
            </a:r>
          </a:p>
          <a:p>
            <a:r>
              <a:rPr lang="en-US" dirty="0" smtClean="0">
                <a:latin typeface="Andale Mono"/>
                <a:cs typeface="Andale Mono"/>
              </a:rPr>
              <a:t>   data = counts)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19" name="Content Placeholder 18" descr="spike_nor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" b="916"/>
          <a:stretch/>
        </p:blipFill>
        <p:spPr>
          <a:xfrm>
            <a:off x="4046471" y="1334808"/>
            <a:ext cx="5024972" cy="49526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A simple example analysis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1818" y="2777637"/>
            <a:ext cx="2498681" cy="800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2269" y="4083434"/>
            <a:ext cx="2488229" cy="800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copy number per cell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674" y="1417638"/>
            <a:ext cx="1656000" cy="800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Spike read count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95623" y="1417638"/>
            <a:ext cx="1636698" cy="800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pike </a:t>
            </a:r>
            <a:r>
              <a:rPr lang="en-US" dirty="0"/>
              <a:t>c</a:t>
            </a:r>
            <a:r>
              <a:rPr lang="en-US" dirty="0" smtClean="0"/>
              <a:t>opy number </a:t>
            </a:r>
          </a:p>
          <a:p>
            <a:pPr algn="ctr"/>
            <a:r>
              <a:rPr lang="en-US" dirty="0" smtClean="0"/>
              <a:t>per cell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23327" y="3048002"/>
            <a:ext cx="1180086" cy="800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mm9</a:t>
            </a:r>
          </a:p>
          <a:p>
            <a:pPr algn="ctr"/>
            <a:r>
              <a:rPr lang="en-US" dirty="0" smtClean="0"/>
              <a:t>genes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98575" y="2305557"/>
            <a:ext cx="379360" cy="4306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49170" y="2305557"/>
            <a:ext cx="352846" cy="4306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785776" y="3972986"/>
            <a:ext cx="351202" cy="3229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5076" y="3645866"/>
            <a:ext cx="0" cy="3781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83742" y="5398224"/>
            <a:ext cx="2488229" cy="7279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samples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16549" y="4969059"/>
            <a:ext cx="0" cy="3437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69024" y="6392058"/>
            <a:ext cx="92406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Thanks due to Wolfgang </a:t>
            </a:r>
            <a:r>
              <a:rPr lang="en-US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Resch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providing the spike-in analysis code used in </a:t>
            </a:r>
            <a:r>
              <a:rPr lang="en-US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Kouzine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43853" y="5113857"/>
            <a:ext cx="1849852" cy="7347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1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Notes to consider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63383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Variable detection at low concentrations is normal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Make sure you treat spikes and transcripts in the same way (e.g. low expression removal)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Replicates are (as always) important!</a:t>
            </a:r>
            <a:endParaRPr lang="en-US" sz="2400" dirty="0"/>
          </a:p>
        </p:txBody>
      </p:sp>
      <p:pic>
        <p:nvPicPr>
          <p:cNvPr id="4" name="Content Placeholder 18" descr="spike_nor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" b="916"/>
          <a:stretch/>
        </p:blipFill>
        <p:spPr>
          <a:xfrm>
            <a:off x="4044828" y="1435802"/>
            <a:ext cx="5024972" cy="4952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71458" y="5182706"/>
            <a:ext cx="1849852" cy="7347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1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Caveats 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Assumption</a:t>
            </a:r>
            <a:r>
              <a:rPr lang="en-US" dirty="0" smtClean="0"/>
              <a:t>: biological and technical effects should affect the spike-ins in the same way as they do the genes</a:t>
            </a:r>
          </a:p>
          <a:p>
            <a:r>
              <a:rPr lang="en-US" dirty="0"/>
              <a:t>E</a:t>
            </a:r>
            <a:r>
              <a:rPr lang="en-US" dirty="0" smtClean="0"/>
              <a:t>xample: </a:t>
            </a:r>
          </a:p>
          <a:p>
            <a:pPr lvl="1"/>
            <a:r>
              <a:rPr lang="en-US" dirty="0" smtClean="0"/>
              <a:t>variable mRNA proportion between treatment/control leads to variation in spike fraction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(Munro et al, Nature Communications, 2014)</a:t>
            </a:r>
          </a:p>
          <a:p>
            <a:r>
              <a:rPr lang="en-US" dirty="0" smtClean="0"/>
              <a:t>See also </a:t>
            </a:r>
            <a:r>
              <a:rPr lang="en-US" dirty="0" err="1" smtClean="0">
                <a:solidFill>
                  <a:srgbClr val="7F7F7F"/>
                </a:solidFill>
              </a:rPr>
              <a:t>Risso</a:t>
            </a:r>
            <a:r>
              <a:rPr lang="en-US" dirty="0" smtClean="0">
                <a:solidFill>
                  <a:srgbClr val="7F7F7F"/>
                </a:solidFill>
              </a:rPr>
              <a:t> et al, Nature Biotech, 2014</a:t>
            </a:r>
          </a:p>
          <a:p>
            <a:pPr lvl="1"/>
            <a:r>
              <a:rPr lang="en-US" dirty="0" smtClean="0"/>
              <a:t>suggest using a set of stable genes to remove unwanted variation (RUV)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5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1113</Words>
  <Application>Microsoft Macintosh PowerPoint</Application>
  <PresentationFormat>On-screen Show (4:3)</PresentationFormat>
  <Paragraphs>136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‘why’ and ‘how’ of using  spike-ins for sequencing analysis</vt:lpstr>
      <vt:lpstr>The problem</vt:lpstr>
      <vt:lpstr>The problem</vt:lpstr>
      <vt:lpstr>A solution:  normalise to the number of cells</vt:lpstr>
      <vt:lpstr>Spike-ins for RNA-seq</vt:lpstr>
      <vt:lpstr>A simple example analysis</vt:lpstr>
      <vt:lpstr>A simple example analysis</vt:lpstr>
      <vt:lpstr>Notes to consider</vt:lpstr>
      <vt:lpstr>Caveats </vt:lpstr>
      <vt:lpstr>Other applications of spike-ins</vt:lpstr>
      <vt:lpstr>Other applications of spike-ins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‘why’ and ‘how’ of using  spike-ins for sequencing analysis</dc:title>
  <dc:creator>Liz Ing-Simmons</dc:creator>
  <cp:lastModifiedBy>Liz Ing-Simmons</cp:lastModifiedBy>
  <cp:revision>56</cp:revision>
  <dcterms:created xsi:type="dcterms:W3CDTF">2016-02-13T13:54:57Z</dcterms:created>
  <dcterms:modified xsi:type="dcterms:W3CDTF">2016-02-17T13:12:30Z</dcterms:modified>
</cp:coreProperties>
</file>