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3"/>
  </p:notesMasterIdLst>
  <p:handoutMasterIdLst>
    <p:handoutMasterId r:id="rId84"/>
  </p:handoutMasterIdLst>
  <p:sldIdLst>
    <p:sldId id="256" r:id="rId2"/>
    <p:sldId id="280" r:id="rId3"/>
    <p:sldId id="258" r:id="rId4"/>
    <p:sldId id="259" r:id="rId5"/>
    <p:sldId id="260" r:id="rId6"/>
    <p:sldId id="261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31" r:id="rId54"/>
    <p:sldId id="332" r:id="rId55"/>
    <p:sldId id="304" r:id="rId56"/>
    <p:sldId id="305" r:id="rId57"/>
    <p:sldId id="306" r:id="rId58"/>
    <p:sldId id="307" r:id="rId59"/>
    <p:sldId id="308" r:id="rId60"/>
    <p:sldId id="310" r:id="rId61"/>
    <p:sldId id="311" r:id="rId62"/>
    <p:sldId id="312" r:id="rId63"/>
    <p:sldId id="313" r:id="rId64"/>
    <p:sldId id="314" r:id="rId65"/>
    <p:sldId id="315" r:id="rId66"/>
    <p:sldId id="342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</p:sldIdLst>
  <p:sldSz cx="121920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1170" autoAdjust="0"/>
  </p:normalViewPr>
  <p:slideViewPr>
    <p:cSldViewPr>
      <p:cViewPr varScale="1">
        <p:scale>
          <a:sx n="74" d="100"/>
          <a:sy n="74" d="100"/>
        </p:scale>
        <p:origin x="1013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029513" cy="3495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890" y="0"/>
            <a:ext cx="4029513" cy="3495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660838"/>
            <a:ext cx="4029513" cy="3495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890" y="6660838"/>
            <a:ext cx="4029513" cy="3495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6B3E8F-9199-4725-A2EF-64578077D2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9475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029513" cy="3495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4743" y="0"/>
            <a:ext cx="4029511" cy="3495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11400" y="527050"/>
            <a:ext cx="46736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711" y="3330420"/>
            <a:ext cx="7437120" cy="31532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59641"/>
            <a:ext cx="4029513" cy="3495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4743" y="6659641"/>
            <a:ext cx="4029511" cy="3495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DD7A55C6-EB8D-4FF0-B39F-BA0C21D824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6036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cs.arizona.edu/~debray/Teaching/CSc453/DOCS/cminusminusspec.html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reference/grammar.html" TargetMode="Externa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9C95DA-7C5F-46BC-85E2-5C2A558461CD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Allen B. Tucker and Robert E. Noonan.  </a:t>
            </a:r>
            <a:r>
              <a:rPr lang="en-US" altLang="en-US" i="1" dirty="0"/>
              <a:t>Programming Languages: Principles and Paradigms, 2</a:t>
            </a:r>
            <a:r>
              <a:rPr lang="en-US" altLang="en-US" i="1" baseline="30000" dirty="0"/>
              <a:t>nd</a:t>
            </a:r>
            <a:r>
              <a:rPr lang="en-US" altLang="en-US" i="1" dirty="0"/>
              <a:t> ed.</a:t>
            </a:r>
            <a:r>
              <a:rPr lang="en-US" altLang="en-US" dirty="0"/>
              <a:t>  McGraw-Hill, 2007 [T].</a:t>
            </a:r>
          </a:p>
          <a:p>
            <a:r>
              <a:rPr lang="en-US" altLang="en-US" dirty="0"/>
              <a:t>Carlo </a:t>
            </a:r>
            <a:r>
              <a:rPr lang="en-US" altLang="en-US" dirty="0" err="1"/>
              <a:t>Ghezzi</a:t>
            </a:r>
            <a:r>
              <a:rPr lang="en-US" altLang="en-US" dirty="0"/>
              <a:t> and Mehdi </a:t>
            </a:r>
            <a:r>
              <a:rPr lang="en-US" altLang="en-US" dirty="0" err="1"/>
              <a:t>Jazayeri</a:t>
            </a:r>
            <a:r>
              <a:rPr lang="en-US" altLang="en-US" dirty="0"/>
              <a:t>.  </a:t>
            </a:r>
            <a:r>
              <a:rPr lang="en-US" altLang="en-US" i="1" dirty="0"/>
              <a:t>Programming Language Concepts, 3</a:t>
            </a:r>
            <a:r>
              <a:rPr lang="en-US" altLang="en-US" i="1" baseline="30000" dirty="0"/>
              <a:t>rd</a:t>
            </a:r>
            <a:r>
              <a:rPr lang="en-US" altLang="en-US" i="1" dirty="0"/>
              <a:t> ed.  </a:t>
            </a:r>
            <a:r>
              <a:rPr lang="en-US" altLang="en-US" dirty="0"/>
              <a:t>Wiley, 1998 [G&amp;J].</a:t>
            </a:r>
          </a:p>
          <a:p>
            <a:r>
              <a:rPr lang="en-US" altLang="en-US" dirty="0"/>
              <a:t>David</a:t>
            </a:r>
            <a:r>
              <a:rPr lang="en-US" altLang="en-US" baseline="0" dirty="0"/>
              <a:t> A. Watt and </a:t>
            </a:r>
            <a:r>
              <a:rPr lang="en-US" altLang="en-US" baseline="0" dirty="0" err="1"/>
              <a:t>Deryck</a:t>
            </a:r>
            <a:r>
              <a:rPr lang="en-US" altLang="en-US" baseline="0" dirty="0"/>
              <a:t> F. Brown.  </a:t>
            </a:r>
            <a:r>
              <a:rPr lang="en-US" altLang="en-US" i="1" baseline="0" dirty="0"/>
              <a:t>Programming Language Processors in Java</a:t>
            </a:r>
            <a:r>
              <a:rPr lang="en-US" altLang="en-US" baseline="0" dirty="0"/>
              <a:t>, Prentice-Hall</a:t>
            </a:r>
            <a:r>
              <a:rPr lang="en-US" altLang="en-US" baseline="0"/>
              <a:t>, 2000 [W].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9174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D57CA8-20C6-4B6C-9BAC-ACFC38606D37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2420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397EA6B-5BF0-4B04-ADE3-45738303355E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What would floating point number be? (ending in ._ (1 is 1.0) ) can assume Integer exists</a:t>
            </a:r>
          </a:p>
          <a:p>
            <a:endParaRPr lang="en-US" altLang="en-US" dirty="0"/>
          </a:p>
          <a:p>
            <a:r>
              <a:rPr lang="en-US" altLang="en-US" dirty="0" err="1"/>
              <a:t>FloatingPt</a:t>
            </a:r>
            <a:r>
              <a:rPr lang="en-US" altLang="en-US" dirty="0"/>
              <a:t> -&gt; 0 </a:t>
            </a:r>
            <a:r>
              <a:rPr lang="en-US" altLang="en-US" dirty="0" err="1"/>
              <a:t>FloatingPt</a:t>
            </a:r>
            <a:r>
              <a:rPr lang="en-US" altLang="en-US" dirty="0"/>
              <a:t> | 1 </a:t>
            </a:r>
            <a:r>
              <a:rPr lang="en-US" altLang="en-US" dirty="0" err="1"/>
              <a:t>FloatingPt</a:t>
            </a:r>
            <a:r>
              <a:rPr lang="en-US" altLang="en-US" dirty="0"/>
              <a:t> | …. | 9 </a:t>
            </a:r>
            <a:r>
              <a:rPr lang="en-US" altLang="en-US" dirty="0" err="1"/>
              <a:t>FloatingPt</a:t>
            </a:r>
            <a:r>
              <a:rPr lang="en-US" altLang="en-US" dirty="0"/>
              <a:t> | Fractional</a:t>
            </a:r>
          </a:p>
          <a:p>
            <a:r>
              <a:rPr lang="en-US" altLang="en-US" dirty="0"/>
              <a:t>Fractional -&gt; . Integer</a:t>
            </a:r>
          </a:p>
        </p:txBody>
      </p:sp>
    </p:spTree>
    <p:extLst>
      <p:ext uri="{BB962C8B-B14F-4D97-AF65-F5344CB8AC3E}">
        <p14:creationId xmlns:p14="http://schemas.microsoft.com/office/powerpoint/2010/main" val="2378029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8B3554-E407-47D7-A066-166CAD9CFF03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Note: Context-Free</a:t>
            </a:r>
            <a:r>
              <a:rPr lang="en-US" altLang="en-US" baseline="0" dirty="0"/>
              <a:t> Grammars are explained in a few slides (when introducing BNF).</a:t>
            </a:r>
          </a:p>
          <a:p>
            <a:r>
              <a:rPr lang="en-US" altLang="en-US" baseline="0" dirty="0"/>
              <a:t>Basic idea- </a:t>
            </a:r>
          </a:p>
          <a:p>
            <a:r>
              <a:rPr lang="en-US" altLang="en-US" baseline="0" dirty="0"/>
              <a:t>Context Free Grammars will have </a:t>
            </a:r>
            <a:r>
              <a:rPr lang="en-US" altLang="en-US" b="1" baseline="0" dirty="0"/>
              <a:t>single</a:t>
            </a:r>
            <a:r>
              <a:rPr lang="en-US" altLang="en-US" baseline="0" dirty="0"/>
              <a:t> Nonterminal on left (no context)</a:t>
            </a:r>
          </a:p>
          <a:p>
            <a:r>
              <a:rPr lang="en-US" altLang="en-US" baseline="0" dirty="0"/>
              <a:t>Context Sensitive will allow productions to include context (terminals/non-terminals)</a:t>
            </a:r>
          </a:p>
          <a:p>
            <a:r>
              <a:rPr lang="en-US" altLang="en-US" baseline="0" dirty="0"/>
              <a:t>Are programming languages context free?</a:t>
            </a:r>
          </a:p>
          <a:p>
            <a:r>
              <a:rPr lang="en-US" altLang="en-US" baseline="0" dirty="0"/>
              <a:t>  Well, almost (not) -&gt; do Java program with good variable, and variable.</a:t>
            </a:r>
          </a:p>
          <a:p>
            <a:r>
              <a:rPr lang="en-US" altLang="en-US" baseline="0" dirty="0"/>
              <a:t>  Much parsing is done with careful CFG analysis followed by checking the identifiers are defined (variable/function names, types, typedefs) (just a table)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7194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91563B-481D-47D6-B76D-AE80328C5CDD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Unrestricted grammars can erase symbols</a:t>
            </a:r>
          </a:p>
          <a:p>
            <a:r>
              <a:rPr lang="en-US" altLang="en-US" dirty="0"/>
              <a:t>Venn diagram</a:t>
            </a:r>
          </a:p>
        </p:txBody>
      </p:sp>
    </p:spTree>
    <p:extLst>
      <p:ext uri="{BB962C8B-B14F-4D97-AF65-F5344CB8AC3E}">
        <p14:creationId xmlns:p14="http://schemas.microsoft.com/office/powerpoint/2010/main" val="2160865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5221F8-5322-42E3-BBD4-024682C0666C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992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580C99-EC5F-4528-88D2-122165FAA783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136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8F981C-D5E2-49A1-99AF-2942BF7C9C71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0004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EDDBC4-DC10-413D-97CA-8388162B7C27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33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3E7EC8-54A9-4877-985A-9CD4736294CA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5372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3F1704-B265-4DC4-AA04-0DFE9E62AF33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568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0C0995-48BB-43CB-A40E-1BE9E1CE7F4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Semantically correct but semantic nonsense: “Colorless green ideas sleep furiously”</a:t>
            </a:r>
          </a:p>
          <a:p>
            <a:endParaRPr lang="en-US" altLang="en-US" dirty="0"/>
          </a:p>
          <a:p>
            <a:r>
              <a:rPr lang="en-US" altLang="en-US" dirty="0"/>
              <a:t>Byrdseed.com</a:t>
            </a:r>
          </a:p>
          <a:p>
            <a:r>
              <a:rPr lang="en-US" altLang="en-US" dirty="0"/>
              <a:t>I saw a man on a hill with a telescope</a:t>
            </a:r>
          </a:p>
          <a:p>
            <a:r>
              <a:rPr lang="en-US" altLang="en-US" dirty="0"/>
              <a:t>We saw her duck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5900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F7682F-1B91-4B12-A3A1-E94246473C34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041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6F17F2-7C5E-499D-88FC-AF848F4E0FB2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7196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BC0ACA-A17F-4C78-9A83-61BDBDF38559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340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30960B-0E5E-4572-B11A-E4444466295D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0203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0357A5-F685-40C2-A26A-E25A74E92408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084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5A171A-3E78-4B39-B6CC-FEC3C606EF52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4238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5919E6-20AC-427F-ABDA-633605BF9F61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558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7259BE-9221-4432-8A28-96F2F8E32D26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1525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23B7A1-B306-4EFF-9807-0C26C08308B8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481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DACB43-A91B-4C28-8251-1644DB331833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231775"/>
            <a:ext cx="1588" cy="1588"/>
          </a:xfrm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637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456E62-8B27-495B-B06F-BBD160DB2DC3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665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0DE233-9CCB-47E0-AB4A-5A4C402C88C4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/>
              <a:t>Expr + </a:t>
            </a:r>
            <a:r>
              <a:rPr lang="en-US" altLang="en-US" b="1" dirty="0"/>
              <a:t>TERM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3288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D92F10-3EF2-459E-B2AD-1A8E738B872C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7067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571053-DD92-47D9-93A4-8B0C622B9F24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71684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D42581-0A26-4E0A-AA01-99D80D2FA9A6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273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D5D137-DFE3-4682-BC90-F33D47925401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25930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2910C3-BB3B-42FF-AF74-650408CF4192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8243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0858F1-750D-4E1F-B93C-77CF235540FC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442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D7C30B-FC98-4C02-A36F-8570C3E35F64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/>
              <a:t>ERROR (previous was digit)</a:t>
            </a:r>
          </a:p>
        </p:txBody>
      </p:sp>
    </p:spTree>
    <p:extLst>
      <p:ext uri="{BB962C8B-B14F-4D97-AF65-F5344CB8AC3E}">
        <p14:creationId xmlns:p14="http://schemas.microsoft.com/office/powerpoint/2010/main" val="14539038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15DEA2-9466-48AD-81DD-738042E4B17D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0493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57269E-DD92-4CEE-B454-C9335CE79B21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2767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09C5AA-B912-45FD-9B26-66F16EF3FDD9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3192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33EB16-18AB-480C-89C4-CC1D7836244E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1375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0010B6-A500-4264-85A2-A5849FACB10B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231775"/>
            <a:ext cx="1588" cy="1588"/>
          </a:xfrm>
          <a:solidFill>
            <a:srgbClr val="FFFFFF"/>
          </a:solidFill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/>
              <a:t>Which if the else is associated has a concrete effect on flow of control</a:t>
            </a:r>
          </a:p>
        </p:txBody>
      </p:sp>
    </p:spTree>
    <p:extLst>
      <p:ext uri="{BB962C8B-B14F-4D97-AF65-F5344CB8AC3E}">
        <p14:creationId xmlns:p14="http://schemas.microsoft.com/office/powerpoint/2010/main" val="10530832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4FA80A-E993-44DF-8042-47200B7271AC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/>
              <a:t>What is effect of 3? basically 1</a:t>
            </a:r>
          </a:p>
        </p:txBody>
      </p:sp>
    </p:spTree>
    <p:extLst>
      <p:ext uri="{BB962C8B-B14F-4D97-AF65-F5344CB8AC3E}">
        <p14:creationId xmlns:p14="http://schemas.microsoft.com/office/powerpoint/2010/main" val="12183127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892433-6435-4589-984E-FA884F732BB4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/>
              <a:t>Write on board</a:t>
            </a:r>
          </a:p>
        </p:txBody>
      </p:sp>
    </p:spTree>
    <p:extLst>
      <p:ext uri="{BB962C8B-B14F-4D97-AF65-F5344CB8AC3E}">
        <p14:creationId xmlns:p14="http://schemas.microsoft.com/office/powerpoint/2010/main" val="26166660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96B5C4-BAE7-48B9-A4DC-D7168843E861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7594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88003D-58F8-45AE-A7CE-BAA9600E8E6E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/>
              <a:t>Floating point number </a:t>
            </a:r>
          </a:p>
          <a:p>
            <a:r>
              <a:rPr lang="en-US" altLang="en-US" dirty="0" err="1"/>
              <a:t>FlPtNum</a:t>
            </a:r>
            <a:r>
              <a:rPr lang="en-US" altLang="en-US" dirty="0"/>
              <a:t>-&gt;[+|-]Digits.[Digits]</a:t>
            </a:r>
          </a:p>
          <a:p>
            <a:r>
              <a:rPr lang="en-US" altLang="en-US" dirty="0"/>
              <a:t>Digits-&gt;Digit{Digits}</a:t>
            </a:r>
          </a:p>
          <a:p>
            <a:r>
              <a:rPr lang="en-US" altLang="en-US" dirty="0"/>
              <a:t>Digit-&gt;0 | 1 | 2 |…| 9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45666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16E041-AB61-4F13-95B3-DDC62B5BFE0F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9982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CC49E5-3A92-44FB-BC2A-BB2E1A4004C7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/>
              <a:t>[T]</a:t>
            </a:r>
          </a:p>
          <a:p>
            <a:r>
              <a:rPr lang="en-US" altLang="en-US" dirty="0"/>
              <a:t>Java Spec: https://docs.oracle.com/javase/specs/jls/se13/html/index.html</a:t>
            </a:r>
          </a:p>
          <a:p>
            <a:r>
              <a:rPr lang="en-US" dirty="0">
                <a:hlinkClick r:id="rId3"/>
              </a:rPr>
              <a:t>https://www2.cs.arizona.edu/~debray/Teaching/CSc453/DOCS/cminusminusspec.html</a:t>
            </a:r>
            <a:endParaRPr lang="en-US" dirty="0"/>
          </a:p>
          <a:p>
            <a:r>
              <a:rPr lang="en-US" dirty="0"/>
              <a:t>Python Grammar: </a:t>
            </a:r>
            <a:r>
              <a:rPr lang="en-US" dirty="0">
                <a:hlinkClick r:id="rId4"/>
              </a:rPr>
              <a:t>https://docs.python.org/3/reference/grammar.html</a:t>
            </a:r>
            <a:endParaRPr lang="en-US" dirty="0"/>
          </a:p>
          <a:p>
            <a:endParaRPr lang="en-US" dirty="0"/>
          </a:p>
          <a:p>
            <a:endParaRPr lang="en-US" altLang="en-US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9434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A40DCE-402D-4E9E-97B9-6BF7BD206978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9842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BB7192-BFDC-45BC-9F7C-197EE340FB9A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478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7F2027-083A-423C-9B9D-6C5A21CAFFE5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/>
              <a:t>Lexical syntax – regex</a:t>
            </a:r>
          </a:p>
          <a:p>
            <a:r>
              <a:rPr lang="en-US" altLang="en-US" dirty="0"/>
              <a:t>Concrete – language-specific syntax</a:t>
            </a:r>
          </a:p>
          <a:p>
            <a:r>
              <a:rPr lang="en-US" altLang="en-US" dirty="0"/>
              <a:t>Abstract -- </a:t>
            </a:r>
          </a:p>
        </p:txBody>
      </p:sp>
    </p:spTree>
    <p:extLst>
      <p:ext uri="{BB962C8B-B14F-4D97-AF65-F5344CB8AC3E}">
        <p14:creationId xmlns:p14="http://schemas.microsoft.com/office/powerpoint/2010/main" val="6046291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FFEAAF-3E68-43F9-88BC-E5E806BF2E52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/>
              <a:t>What does first line in plain English mean?</a:t>
            </a:r>
          </a:p>
        </p:txBody>
      </p:sp>
    </p:spTree>
    <p:extLst>
      <p:ext uri="{BB962C8B-B14F-4D97-AF65-F5344CB8AC3E}">
        <p14:creationId xmlns:p14="http://schemas.microsoft.com/office/powerpoint/2010/main" val="33528896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937C20-1DC3-4C4C-A08A-76A8A9FB8C2F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8497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9FAFFE-4227-4F87-9799-9C0F510B667D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1738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195FF7-4D72-4C7E-9CD3-47F028F4A078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9521" y="3330420"/>
            <a:ext cx="6817360" cy="31532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[W].</a:t>
            </a:r>
          </a:p>
        </p:txBody>
      </p:sp>
    </p:spTree>
    <p:extLst>
      <p:ext uri="{BB962C8B-B14F-4D97-AF65-F5344CB8AC3E}">
        <p14:creationId xmlns:p14="http://schemas.microsoft.com/office/powerpoint/2010/main" val="238575762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B870DC-7062-42FF-A0B0-1556BA3E1AD2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9521" y="3330420"/>
            <a:ext cx="6817360" cy="31532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69933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FC76D1-D0E6-4983-A9A8-391F78E3AABD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8781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6543BF-914C-47B8-9DCA-5C09D279535D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/>
              <a:t>Well, are last two really illegal?</a:t>
            </a:r>
          </a:p>
        </p:txBody>
      </p:sp>
    </p:spTree>
    <p:extLst>
      <p:ext uri="{BB962C8B-B14F-4D97-AF65-F5344CB8AC3E}">
        <p14:creationId xmlns:p14="http://schemas.microsoft.com/office/powerpoint/2010/main" val="29833470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CC7856-299A-4729-BA69-3482866C5A58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6617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A65E4B-A304-4E5E-8D15-4C79A33E6244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7527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3968FB1-1727-47E0-8C4D-BC84038C34DF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624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2F19D8-7E47-4872-8D6D-F7EE75F46795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5872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D565B9-218C-4961-9592-AD78D5E11CEF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29638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3441C4-78DB-45E5-85A9-CC90266B2B45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2830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9BEB81-672A-4045-B445-FE1CFE31D437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/>
              <a:t>None means non-associative: </a:t>
            </a:r>
          </a:p>
        </p:txBody>
      </p:sp>
    </p:spTree>
    <p:extLst>
      <p:ext uri="{BB962C8B-B14F-4D97-AF65-F5344CB8AC3E}">
        <p14:creationId xmlns:p14="http://schemas.microsoft.com/office/powerpoint/2010/main" val="8306881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AD614E-B5A9-4C78-9B39-F86E6FDE8C84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5667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/>
              <a:t>(a&lt;x) is either true (1) or false (0) in C++.  &lt; is left associative, so: (a&lt;x) &lt; b.</a:t>
            </a:r>
          </a:p>
        </p:txBody>
      </p:sp>
    </p:spTree>
    <p:extLst>
      <p:ext uri="{BB962C8B-B14F-4D97-AF65-F5344CB8AC3E}">
        <p14:creationId xmlns:p14="http://schemas.microsoft.com/office/powerpoint/2010/main" val="121093198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E90529-A68D-4248-BE56-FC4BCD78EF2E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86154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6B12CE-922F-469F-9D41-DB27F8AE522F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89174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4D2737-F5F0-4A84-BE35-C847D17E9DE8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84242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968929-9375-4D8F-B712-B1800033834B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63665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920A8A-0B99-4630-BEB7-8C6F66F3F613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88044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D73E85-CAB6-4F5E-B6A8-6712DFF3D5F6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228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259C48-DFF5-4987-B635-60DD9429D054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[Sebesta]</a:t>
            </a:r>
          </a:p>
        </p:txBody>
      </p:sp>
    </p:spTree>
    <p:extLst>
      <p:ext uri="{BB962C8B-B14F-4D97-AF65-F5344CB8AC3E}">
        <p14:creationId xmlns:p14="http://schemas.microsoft.com/office/powerpoint/2010/main" val="328972081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E8DB72-B499-4D54-912D-91EFB0680852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19257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99772F-99D9-4F7A-AFB9-1FC2F12A8199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85389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C6F6B8-C343-41C5-9DA0-6645D4EA7400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Remember: references are to [T].</a:t>
            </a:r>
          </a:p>
        </p:txBody>
      </p:sp>
    </p:spTree>
    <p:extLst>
      <p:ext uri="{BB962C8B-B14F-4D97-AF65-F5344CB8AC3E}">
        <p14:creationId xmlns:p14="http://schemas.microsoft.com/office/powerpoint/2010/main" val="4522119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7C6BB1-37F9-49BD-BD16-1F57385DCFB3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29301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61C47B-8493-4CD4-8E46-00E199BFCAA1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345738" y="231775"/>
            <a:ext cx="20691476" cy="11639550"/>
          </a:xfrm>
          <a:solidFill>
            <a:srgbClr val="FFFFFF"/>
          </a:solidFill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7559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B33007-F936-4FA2-AD69-C3CAEDF7B98B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44983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FB42EE-49B3-41F3-B862-EC70630CF55A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345738" y="231775"/>
            <a:ext cx="20691476" cy="11639550"/>
          </a:xfrm>
          <a:solidFill>
            <a:srgbClr val="FFFFFF"/>
          </a:solidFill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691140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8D373C-6EC6-43FA-820C-522DE1E38F75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345738" y="231775"/>
            <a:ext cx="20691476" cy="11639550"/>
          </a:xfrm>
          <a:solidFill>
            <a:srgbClr val="FFFFFF"/>
          </a:solidFill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058219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3AC720-FB82-4AE4-B0FD-65EBD1B93F1E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345738" y="231775"/>
            <a:ext cx="20691476" cy="11639550"/>
          </a:xfrm>
          <a:solidFill>
            <a:srgbClr val="FFFFFF"/>
          </a:solidFill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646890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A8E92D-BFD3-48E5-BEBF-5E189CAAB961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345738" y="231775"/>
            <a:ext cx="20691476" cy="11639550"/>
          </a:xfrm>
          <a:solidFill>
            <a:srgbClr val="FFFFFF"/>
          </a:solidFill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107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5FCCEA-203C-4AD4-8CAE-ADA485B25068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[Sebesta]</a:t>
            </a:r>
          </a:p>
        </p:txBody>
      </p:sp>
    </p:spTree>
    <p:extLst>
      <p:ext uri="{BB962C8B-B14F-4D97-AF65-F5344CB8AC3E}">
        <p14:creationId xmlns:p14="http://schemas.microsoft.com/office/powerpoint/2010/main" val="204694247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0C6577-7C6C-49EF-A46F-14C4B77847F1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0345738" y="231775"/>
            <a:ext cx="20691476" cy="11639550"/>
          </a:xfrm>
          <a:solidFill>
            <a:srgbClr val="FFFFFF"/>
          </a:solidFill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977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EEBFFD-E114-4C00-90BA-A1A7E4B059E8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1400" y="527050"/>
            <a:ext cx="4673600" cy="26289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952" y="3308870"/>
            <a:ext cx="7938933" cy="31125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Cf. Section 3.1 [T]</a:t>
            </a:r>
          </a:p>
          <a:p>
            <a:r>
              <a:rPr lang="en-US" altLang="en-US" dirty="0"/>
              <a:t>Image source: http://www.google.com/imgres?imgurl=http://www.justsaygnome.net/uploads/2/6/1/3/2613300/8287259.jpg&amp;imgrefurl=http://www.justsaygnome.net/noam-chomsky-introduction.html&amp;h=334&amp;w=250&amp;sz=34&amp;tbnid=KYNE3qluEWHUUM:&amp;tbnh=94&amp;tbnw=70&amp;prev=/search%3Fq%3Dnoam%2Bchomsky%26tbm%3Disch%26tbo%3Du&amp;zoom=1&amp;q=noam+chomsky&amp;docid=VCUD5piuTBGCfM&amp;sa=X&amp;ei=GbVTTvy1LpGftwfz653VBQ&amp;ved=0CE8Q9QEwBQ&amp;dur=2148</a:t>
            </a:r>
          </a:p>
        </p:txBody>
      </p:sp>
    </p:spTree>
    <p:extLst>
      <p:ext uri="{BB962C8B-B14F-4D97-AF65-F5344CB8AC3E}">
        <p14:creationId xmlns:p14="http://schemas.microsoft.com/office/powerpoint/2010/main" val="173429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77B022-D30F-4D66-92C9-865E2A3524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70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B4DD65-EAFC-4A86-85D6-52E74CAF0B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229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EEA76-E7EB-4CE5-8B45-901DD91664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232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1B902-A1BA-4619-AC6B-1BD44E3581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908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D1E005-31F8-4C99-AAA0-37BA45CA4D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08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CE038E-2B30-4A15-9805-8FB143DDFA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299F3-A3A4-483A-9821-FBF151E430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06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D9B1BE-A0A6-4F4B-A752-93C6779C80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41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B6E30-1911-43FA-8E8E-20E915A403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91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5F735-BAF4-4F24-82D1-C47FB725C9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58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A485AB-4030-4C65-A860-253281FC63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199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4CE507-54D0-4C07-B16C-95C733AB2D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16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2CEA226-7CEF-48FD-9788-8588CAAB074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203200" y="6248401"/>
            <a:ext cx="6096000" cy="339725"/>
          </a:xfrm>
          <a:prstGeom prst="rect">
            <a:avLst/>
          </a:prstGeom>
          <a:solidFill>
            <a:srgbClr val="990033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600" b="1">
                <a:solidFill>
                  <a:schemeClr val="bg1"/>
                </a:solidFill>
                <a:latin typeface="Baskerville Old Face" pitchFamily="18" charset="0"/>
              </a:rPr>
              <a:t>UNIVERSITY OF SOUTH CAROLINA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197600" y="6400801"/>
            <a:ext cx="5791200" cy="30797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400" b="1">
                <a:solidFill>
                  <a:schemeClr val="bg1"/>
                </a:solidFill>
                <a:latin typeface="Baskerville Old Face" pitchFamily="18" charset="0"/>
              </a:rPr>
              <a:t>Department of Computer Science and Engineering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06400" y="1219200"/>
            <a:ext cx="0" cy="50292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1320800" y="304800"/>
            <a:ext cx="10464800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11785600" y="304800"/>
            <a:ext cx="0" cy="60960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0" y="0"/>
          <a:ext cx="1422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15" imgW="2400635" imgH="3104762" progId="MSPhotoEd.3">
                  <p:embed/>
                </p:oleObj>
              </mc:Choice>
              <mc:Fallback>
                <p:oleObj name="Photo Editor Photo" r:id="rId15" imgW="2400635" imgH="3104762" progId="MSPhotoEd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22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990600"/>
            <a:ext cx="7772400" cy="24384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CSCE 330</a:t>
            </a:r>
            <a:br>
              <a:rPr lang="en-US" altLang="en-US" sz="4000" dirty="0"/>
            </a:br>
            <a:r>
              <a:rPr lang="en-US" altLang="en-US" sz="4000" dirty="0"/>
              <a:t>Programming Language Structures</a:t>
            </a:r>
            <a:br>
              <a:rPr lang="en-US" altLang="en-US" sz="4000" dirty="0"/>
            </a:br>
            <a:r>
              <a:rPr lang="en-US" altLang="en-US" sz="4000" dirty="0"/>
              <a:t>Syntax</a:t>
            </a:r>
            <a:br>
              <a:rPr lang="en-US" altLang="en-US" sz="4000" dirty="0"/>
            </a:br>
            <a:r>
              <a:rPr lang="en-US" altLang="en-US" sz="3200" dirty="0"/>
              <a:t>(Slides mainly based on Tucker and Noonan)</a:t>
            </a:r>
            <a:endParaRPr lang="en-US" alt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Fall 2021</a:t>
            </a:r>
          </a:p>
          <a:p>
            <a:pPr eaLnBrk="1" hangingPunct="1">
              <a:lnSpc>
                <a:spcPct val="80000"/>
              </a:lnSpc>
            </a:pPr>
            <a:endParaRPr lang="en-GB" altLang="en-US" sz="1800" b="1" i="1" dirty="0">
              <a:latin typeface="Geneva" pitchFamily="112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1800" b="1" i="1" dirty="0">
                <a:latin typeface="Geneva" pitchFamily="112" charset="0"/>
              </a:rPr>
              <a:t>A language that is simple to parse for the compiler is also simple to parse for the human programmer. </a:t>
            </a:r>
          </a:p>
          <a:p>
            <a:r>
              <a:rPr lang="en-GB" altLang="en-US" sz="1800" b="1" i="1" dirty="0">
                <a:latin typeface="Geneva" pitchFamily="112" charset="0"/>
              </a:rPr>
              <a:t>				N. Wirth</a:t>
            </a:r>
            <a:endParaRPr lang="en-US" altLang="en-US" sz="1800" dirty="0"/>
          </a:p>
          <a:p>
            <a:pPr eaLnBrk="1" hangingPunct="1">
              <a:lnSpc>
                <a:spcPct val="80000"/>
              </a:lnSpc>
            </a:pPr>
            <a:endParaRPr lang="en-US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Regular Grammar</a:t>
            </a: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3000"/>
              </a:lnSpc>
            </a:pPr>
            <a:r>
              <a:rPr lang="en-GB" altLang="en-US"/>
              <a:t>Simplest; least powerful	</a:t>
            </a:r>
          </a:p>
          <a:p>
            <a:pPr eaLnBrk="1" hangingPunct="1"/>
            <a:r>
              <a:rPr lang="en-GB" altLang="en-US"/>
              <a:t>Equivalent to:</a:t>
            </a:r>
          </a:p>
          <a:p>
            <a:pPr lvl="1" eaLnBrk="1" hangingPunct="1"/>
            <a:r>
              <a:rPr lang="en-GB" altLang="en-US"/>
              <a:t>Regular expression</a:t>
            </a:r>
          </a:p>
          <a:p>
            <a:pPr lvl="1" eaLnBrk="1" hangingPunct="1"/>
            <a:r>
              <a:rPr lang="en-GB" altLang="en-US"/>
              <a:t>Finite-state automaton</a:t>
            </a:r>
          </a:p>
          <a:p>
            <a:pPr eaLnBrk="1" hangingPunct="1"/>
            <a:r>
              <a:rPr lang="en-GB" altLang="en-US"/>
              <a:t>Right regular grammar: </a:t>
            </a:r>
            <a:r>
              <a:rPr lang="en-GB" altLang="en-US">
                <a:sym typeface="Symbol" panose="05050102010706020507" pitchFamily="18" charset="2"/>
              </a:rPr>
              <a:t></a:t>
            </a:r>
            <a:r>
              <a:rPr lang="en-GB" altLang="en-US"/>
              <a:t> </a:t>
            </a:r>
            <a:r>
              <a:rPr lang="en-GB" altLang="en-US">
                <a:sym typeface="Symbol" panose="05050102010706020507" pitchFamily="18" charset="2"/>
              </a:rPr>
              <a:t></a:t>
            </a:r>
            <a:r>
              <a:rPr lang="en-GB" altLang="en-US"/>
              <a:t> T*, A </a:t>
            </a:r>
            <a:r>
              <a:rPr lang="en-GB" altLang="en-US">
                <a:sym typeface="Symbol" panose="05050102010706020507" pitchFamily="18" charset="2"/>
              </a:rPr>
              <a:t></a:t>
            </a:r>
            <a:r>
              <a:rPr lang="en-GB" altLang="en-US"/>
              <a:t> N, </a:t>
            </a:r>
            <a:r>
              <a:rPr lang="en-GB" altLang="en-US">
                <a:solidFill>
                  <a:srgbClr val="000000"/>
                </a:solidFill>
              </a:rPr>
              <a:t>B </a:t>
            </a:r>
            <a:r>
              <a:rPr lang="en-GB" altLang="en-US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en-GB" altLang="en-US">
                <a:solidFill>
                  <a:srgbClr val="000000"/>
                </a:solidFill>
              </a:rPr>
              <a:t> N</a:t>
            </a:r>
          </a:p>
          <a:p>
            <a:pPr lvl="1" eaLnBrk="1" hangingPunct="1">
              <a:buFontTx/>
              <a:buNone/>
            </a:pPr>
            <a:r>
              <a:rPr lang="en-GB" altLang="en-US"/>
              <a:t>A </a:t>
            </a:r>
            <a:r>
              <a:rPr lang="en-GB" altLang="en-US">
                <a:cs typeface="Times New Roman" panose="02020603050405020304" pitchFamily="18" charset="0"/>
              </a:rPr>
              <a:t>→ </a:t>
            </a:r>
            <a:r>
              <a:rPr lang="en-GB" altLang="en-US">
                <a:sym typeface="Symbol" panose="05050102010706020507" pitchFamily="18" charset="2"/>
              </a:rPr>
              <a:t></a:t>
            </a:r>
            <a:r>
              <a:rPr lang="en-GB" altLang="en-US"/>
              <a:t> </a:t>
            </a:r>
            <a:r>
              <a:rPr lang="en-GB" altLang="en-US">
                <a:cs typeface="Times New Roman" panose="02020603050405020304" pitchFamily="18" charset="0"/>
              </a:rPr>
              <a:t>B</a:t>
            </a:r>
          </a:p>
          <a:p>
            <a:pPr lvl="1" eaLnBrk="1" hangingPunct="1">
              <a:buFontTx/>
              <a:buNone/>
            </a:pPr>
            <a:r>
              <a:rPr lang="en-GB" altLang="en-US">
                <a:cs typeface="Times New Roman" panose="02020603050405020304" pitchFamily="18" charset="0"/>
              </a:rPr>
              <a:t>A → </a:t>
            </a:r>
            <a:r>
              <a:rPr lang="en-GB" altLang="en-US">
                <a:sym typeface="Symbol" panose="05050102010706020507" pitchFamily="18" charset="2"/>
              </a:rPr>
              <a:t></a:t>
            </a:r>
            <a:r>
              <a:rPr lang="en-GB" altLang="en-US"/>
              <a:t> 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 i="1"/>
              <a:t>Integer</a:t>
            </a:r>
            <a:r>
              <a:rPr lang="en-GB" altLang="en-US" sz="2400"/>
              <a:t> </a:t>
            </a:r>
            <a:r>
              <a:rPr lang="en-GB" altLang="en-US" sz="2400">
                <a:cs typeface="Times New Roman" panose="02020603050405020304" pitchFamily="18" charset="0"/>
              </a:rPr>
              <a:t>→ 0 </a:t>
            </a:r>
            <a:r>
              <a:rPr lang="en-GB" altLang="en-US" sz="2400" i="1">
                <a:cs typeface="Times New Roman" panose="02020603050405020304" pitchFamily="18" charset="0"/>
              </a:rPr>
              <a:t>Integer</a:t>
            </a:r>
            <a:r>
              <a:rPr lang="en-GB" altLang="en-US" sz="2400">
                <a:cs typeface="Times New Roman" panose="02020603050405020304" pitchFamily="18" charset="0"/>
              </a:rPr>
              <a:t> | 1 </a:t>
            </a:r>
            <a:r>
              <a:rPr lang="en-GB" altLang="en-US" sz="2400" i="1">
                <a:cs typeface="Times New Roman" panose="02020603050405020304" pitchFamily="18" charset="0"/>
              </a:rPr>
              <a:t>Integer</a:t>
            </a:r>
            <a:r>
              <a:rPr lang="en-GB" altLang="en-US" sz="2400">
                <a:cs typeface="Times New Roman" panose="02020603050405020304" pitchFamily="18" charset="0"/>
              </a:rPr>
              <a:t> | ... | 9 </a:t>
            </a:r>
            <a:r>
              <a:rPr lang="en-GB" altLang="en-US" sz="2400" i="1">
                <a:cs typeface="Times New Roman" panose="02020603050405020304" pitchFamily="18" charset="0"/>
              </a:rPr>
              <a:t>Integer</a:t>
            </a:r>
            <a:r>
              <a:rPr lang="en-GB" altLang="en-US" sz="2400">
                <a:cs typeface="Times New Roman" panose="02020603050405020304" pitchFamily="18" charset="0"/>
              </a:rPr>
              <a:t> |                  0 | 1 | ... | 9</a:t>
            </a:r>
            <a:endParaRPr lang="en-US" altLang="en-US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Context-Sensitive Grammars</a:t>
            </a: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1"/>
            <a:ext cx="7772400" cy="3014663"/>
          </a:xfrm>
        </p:spPr>
        <p:txBody>
          <a:bodyPr/>
          <a:lstStyle/>
          <a:p>
            <a:pPr eaLnBrk="1" hangingPunct="1">
              <a:lnSpc>
                <a:spcPct val="93000"/>
              </a:lnSpc>
            </a:pPr>
            <a:r>
              <a:rPr lang="en-GB" altLang="en-US"/>
              <a:t>Production:</a:t>
            </a:r>
          </a:p>
          <a:p>
            <a:pPr eaLnBrk="1" hangingPunct="1"/>
            <a:r>
              <a:rPr lang="en-GB" altLang="en-US"/>
              <a:t>    </a:t>
            </a:r>
            <a:r>
              <a:rPr lang="en-GB" altLang="en-US">
                <a:cs typeface="Times New Roman" panose="02020603050405020304" pitchFamily="18" charset="0"/>
              </a:rPr>
              <a:t>α → β		|α| ≤ |β|</a:t>
            </a:r>
          </a:p>
          <a:p>
            <a:pPr eaLnBrk="1" hangingPunct="1"/>
            <a:r>
              <a:rPr lang="en-GB" altLang="en-US">
                <a:cs typeface="Times New Roman" panose="02020603050405020304" pitchFamily="18" charset="0"/>
              </a:rPr>
              <a:t>    α, β </a:t>
            </a:r>
            <a:r>
              <a:rPr lang="en-GB" altLang="en-US">
                <a:sym typeface="Symbol" panose="05050102010706020507" pitchFamily="18" charset="2"/>
              </a:rPr>
              <a:t></a:t>
            </a:r>
            <a:r>
              <a:rPr lang="en-GB" altLang="en-US"/>
              <a:t> </a:t>
            </a:r>
            <a:r>
              <a:rPr lang="en-GB" altLang="en-US">
                <a:cs typeface="Times New Roman" panose="02020603050405020304" pitchFamily="18" charset="0"/>
              </a:rPr>
              <a:t>(N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GB" altLang="en-US">
                <a:cs typeface="Times New Roman" panose="02020603050405020304" pitchFamily="18" charset="0"/>
              </a:rPr>
              <a:t> T)*</a:t>
            </a:r>
          </a:p>
          <a:p>
            <a:pPr eaLnBrk="1" hangingPunct="1"/>
            <a:r>
              <a:rPr lang="en-GB" altLang="en-US">
                <a:cs typeface="Times New Roman" panose="02020603050405020304" pitchFamily="18" charset="0"/>
              </a:rPr>
              <a:t>i.e., left-hand side can be composed of strings of terminals and nonterminals</a:t>
            </a:r>
            <a:endParaRPr lang="en-US" altLang="en-US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Unrestricted Grammar</a:t>
            </a: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3000"/>
              </a:lnSpc>
            </a:pPr>
            <a:r>
              <a:rPr lang="en-GB" altLang="en-US"/>
              <a:t>Equivalent to:</a:t>
            </a:r>
          </a:p>
          <a:p>
            <a:pPr lvl="1" eaLnBrk="1" hangingPunct="1"/>
            <a:r>
              <a:rPr lang="en-GB" altLang="en-US"/>
              <a:t>Turing machine</a:t>
            </a:r>
          </a:p>
          <a:p>
            <a:pPr lvl="1" eaLnBrk="1" hangingPunct="1"/>
            <a:r>
              <a:rPr lang="en-GB" altLang="en-US"/>
              <a:t>von Neumann machine</a:t>
            </a:r>
          </a:p>
          <a:p>
            <a:pPr lvl="1" eaLnBrk="1" hangingPunct="1"/>
            <a:r>
              <a:rPr lang="en-GB" altLang="en-US"/>
              <a:t>C++, Java</a:t>
            </a:r>
          </a:p>
          <a:p>
            <a:pPr eaLnBrk="1" hangingPunct="1"/>
            <a:r>
              <a:rPr lang="en-US" altLang="en-US"/>
              <a:t>That is, can compute any computable function.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488" y="1"/>
            <a:ext cx="7948612" cy="2360613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2.1.1 Backus-Naur Form (BNF)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017714"/>
            <a:ext cx="8153400" cy="3697287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Stylized version of a context-free grammar (cf. Chomsky hierarchy)</a:t>
            </a:r>
          </a:p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Sometimes called Backus Normal Form</a:t>
            </a:r>
          </a:p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First used to define syntax of </a:t>
            </a:r>
            <a:r>
              <a:rPr lang="en-GB" dirty="0" err="1"/>
              <a:t>Algol</a:t>
            </a:r>
            <a:r>
              <a:rPr lang="en-GB" dirty="0"/>
              <a:t> 60</a:t>
            </a:r>
          </a:p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Now used to define syntax of most major languages</a:t>
            </a:r>
          </a:p>
          <a:p>
            <a:pPr>
              <a:defRPr/>
            </a:pPr>
            <a:r>
              <a:rPr lang="en-GB" dirty="0"/>
              <a:t> </a:t>
            </a:r>
            <a:r>
              <a:rPr lang="en-US" dirty="0"/>
              <a:t>Extended BNF</a:t>
            </a:r>
          </a:p>
          <a:p>
            <a:pPr lvl="1">
              <a:defRPr/>
            </a:pPr>
            <a:r>
              <a:rPr lang="en-US" dirty="0"/>
              <a:t>Improves readability and </a:t>
            </a:r>
            <a:r>
              <a:rPr lang="en-US" dirty="0" err="1"/>
              <a:t>writability</a:t>
            </a:r>
            <a:r>
              <a:rPr lang="en-US" dirty="0"/>
              <a:t> of BNF</a:t>
            </a:r>
          </a:p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488" y="1"/>
            <a:ext cx="7948612" cy="2360613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BNF Grammar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1" y="1676400"/>
            <a:ext cx="7700963" cy="445928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6563" indent="-414338" defTabSz="457200" eaLnBrk="1" hangingPunct="1">
              <a:lnSpc>
                <a:spcPct val="7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/>
          </a:p>
          <a:p>
            <a:pPr marL="436563" indent="-414338" defTabSz="457200" eaLnBrk="1" hangingPunct="1">
              <a:lnSpc>
                <a:spcPct val="9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Set of </a:t>
            </a:r>
            <a:r>
              <a:rPr lang="en-GB" altLang="en-US" i="1"/>
              <a:t>productions</a:t>
            </a:r>
            <a:r>
              <a:rPr lang="en-GB" altLang="en-US"/>
              <a:t>: </a:t>
            </a:r>
            <a:r>
              <a:rPr lang="en-GB" altLang="en-US" i="1"/>
              <a:t>P</a:t>
            </a:r>
            <a:endParaRPr lang="en-GB" altLang="en-US"/>
          </a:p>
          <a:p>
            <a:pPr marL="436563" indent="-414338" defTabSz="457200" eaLnBrk="1" hangingPunct="1">
              <a:lnSpc>
                <a:spcPct val="9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		</a:t>
            </a:r>
            <a:r>
              <a:rPr lang="en-GB" altLang="en-US" i="1"/>
              <a:t>terminal</a:t>
            </a:r>
            <a:r>
              <a:rPr lang="en-GB" altLang="en-US"/>
              <a:t> symbols: </a:t>
            </a:r>
            <a:r>
              <a:rPr lang="en-GB" altLang="en-US" i="1"/>
              <a:t>T</a:t>
            </a:r>
            <a:endParaRPr lang="en-GB" altLang="en-US"/>
          </a:p>
          <a:p>
            <a:pPr marL="436563" indent="-414338" defTabSz="457200" eaLnBrk="1" hangingPunct="1">
              <a:lnSpc>
                <a:spcPct val="9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		</a:t>
            </a:r>
            <a:r>
              <a:rPr lang="en-GB" altLang="en-US" i="1"/>
              <a:t>nonterminal</a:t>
            </a:r>
            <a:r>
              <a:rPr lang="en-GB" altLang="en-US"/>
              <a:t> symbols: </a:t>
            </a:r>
            <a:r>
              <a:rPr lang="en-GB" altLang="en-US" i="1"/>
              <a:t>N</a:t>
            </a:r>
            <a:endParaRPr lang="en-GB" altLang="en-US"/>
          </a:p>
          <a:p>
            <a:pPr marL="436563" indent="-414338" defTabSz="457200" eaLnBrk="1" hangingPunct="1">
              <a:lnSpc>
                <a:spcPct val="9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		</a:t>
            </a:r>
            <a:r>
              <a:rPr lang="en-GB" altLang="en-US" i="1"/>
              <a:t>start </a:t>
            </a:r>
            <a:r>
              <a:rPr lang="en-GB" altLang="en-US"/>
              <a:t>symbol:  </a:t>
            </a:r>
            <a:endParaRPr lang="en-GB" altLang="en-US" i="1"/>
          </a:p>
          <a:p>
            <a:pPr marL="436563" indent="-414338" defTabSz="457200" eaLnBrk="1" hangingPunct="1">
              <a:lnSpc>
                <a:spcPct val="9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i="1"/>
          </a:p>
          <a:p>
            <a:pPr marL="436563" indent="-414338" defTabSz="457200" eaLnBrk="1" hangingPunct="1">
              <a:lnSpc>
                <a:spcPct val="9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A </a:t>
            </a:r>
            <a:r>
              <a:rPr lang="en-GB" altLang="en-US" i="1"/>
              <a:t>production</a:t>
            </a:r>
            <a:r>
              <a:rPr lang="en-GB" altLang="en-US"/>
              <a:t> has the form</a:t>
            </a:r>
            <a:endParaRPr lang="en-GB" altLang="en-US" i="1"/>
          </a:p>
          <a:p>
            <a:pPr marL="436563" indent="-414338" defTabSz="457200" eaLnBrk="1" hangingPunct="1">
              <a:lnSpc>
                <a:spcPct val="9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/>
              <a:t>	</a:t>
            </a:r>
          </a:p>
          <a:p>
            <a:pPr marL="436563" indent="-414338" defTabSz="457200" eaLnBrk="1" hangingPunct="1">
              <a:lnSpc>
                <a:spcPct val="9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where</a:t>
            </a:r>
            <a:r>
              <a:rPr lang="en-GB" altLang="en-US" i="1"/>
              <a:t>             </a:t>
            </a:r>
            <a:r>
              <a:rPr lang="en-GB" altLang="en-US"/>
              <a:t>and</a:t>
            </a:r>
            <a:r>
              <a:rPr lang="en-GB" altLang="en-US" i="1"/>
              <a:t> </a:t>
            </a:r>
            <a:endParaRPr lang="en-GB" altLang="en-US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5254626" y="4381501"/>
          <a:ext cx="73025" cy="16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5680" imgH="190440" progId="">
                  <p:embed/>
                </p:oleObj>
              </mc:Choice>
              <mc:Fallback>
                <p:oleObj r:id="rId3" imgW="85680" imgH="1904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6" y="4381501"/>
                        <a:ext cx="73025" cy="16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5265739" y="3341689"/>
          <a:ext cx="357187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85680" imgH="190440" progId="">
                  <p:embed/>
                </p:oleObj>
              </mc:Choice>
              <mc:Fallback>
                <p:oleObj r:id="rId5" imgW="85680" imgH="1904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9" y="3341689"/>
                        <a:ext cx="357187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5775326" y="3286126"/>
          <a:ext cx="73025" cy="16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5680" imgH="190440" progId="">
                  <p:embed/>
                </p:oleObj>
              </mc:Choice>
              <mc:Fallback>
                <p:oleObj r:id="rId6" imgW="85680" imgH="1904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5326" y="3286126"/>
                        <a:ext cx="73025" cy="16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5105400" y="3581400"/>
          <a:ext cx="990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9100" imgH="127000" progId="Equation.3">
                  <p:embed/>
                </p:oleObj>
              </mc:Choice>
              <mc:Fallback>
                <p:oleObj name="Equation" r:id="rId7" imgW="419100" imgH="127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581400"/>
                        <a:ext cx="990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3124201" y="5486400"/>
          <a:ext cx="10207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1800" imgH="127000" progId="Equation.3">
                  <p:embed/>
                </p:oleObj>
              </mc:Choice>
              <mc:Fallback>
                <p:oleObj name="Equation" r:id="rId9" imgW="431800" imgH="127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5486400"/>
                        <a:ext cx="102076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5410200" y="5410201"/>
          <a:ext cx="20716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76300" imgH="165100" progId="Equation.3">
                  <p:embed/>
                </p:oleObj>
              </mc:Choice>
              <mc:Fallback>
                <p:oleObj name="Equation" r:id="rId11" imgW="876300" imgH="165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410201"/>
                        <a:ext cx="207168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590550"/>
              </p:ext>
            </p:extLst>
          </p:nvPr>
        </p:nvGraphicFramePr>
        <p:xfrm>
          <a:off x="3124200" y="5169310"/>
          <a:ext cx="10810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57200" imgH="127000" progId="Equation.3">
                  <p:embed/>
                </p:oleObj>
              </mc:Choice>
              <mc:Fallback>
                <p:oleObj name="Equation" r:id="rId13" imgW="457200" imgH="127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69310"/>
                        <a:ext cx="10810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Example: Binary Digits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09800" y="1905000"/>
            <a:ext cx="7772400" cy="3810000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" indent="0" algn="ctr" defTabSz="457200" eaLnBrk="1" hangingPunct="1">
              <a:lnSpc>
                <a:spcPct val="8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Consider the grammar:</a:t>
            </a:r>
          </a:p>
          <a:p>
            <a:pPr marL="22225" indent="0" algn="ctr" defTabSz="457200" eaLnBrk="1" hangingPunct="1">
              <a:lnSpc>
                <a:spcPct val="8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/>
              <a:t>	</a:t>
            </a:r>
            <a:r>
              <a:rPr lang="en-GB" altLang="en-US" sz="2400" i="1"/>
              <a:t>binaryDigit </a:t>
            </a:r>
            <a:r>
              <a:rPr lang="en-GB" altLang="en-US" sz="2400" i="1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GB" altLang="en-US" sz="2400" i="1"/>
              <a:t> </a:t>
            </a:r>
            <a:r>
              <a:rPr lang="en-GB" altLang="en-US" sz="2400"/>
              <a:t>0</a:t>
            </a:r>
          </a:p>
          <a:p>
            <a:pPr marL="22225" indent="0" algn="ctr" defTabSz="457200" eaLnBrk="1" hangingPunct="1">
              <a:lnSpc>
                <a:spcPct val="8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2400"/>
              <a:t>	</a:t>
            </a:r>
            <a:r>
              <a:rPr lang="en-GB" altLang="en-US" sz="2400" i="1"/>
              <a:t>binaryDigit </a:t>
            </a:r>
            <a:r>
              <a:rPr lang="en-GB" altLang="en-US" sz="2400" i="1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GB" altLang="en-US" sz="2400" i="1"/>
              <a:t> </a:t>
            </a:r>
            <a:r>
              <a:rPr lang="en-GB" altLang="en-US" sz="2400"/>
              <a:t>1</a:t>
            </a:r>
            <a:endParaRPr lang="en-GB" altLang="en-US" sz="2400" i="1"/>
          </a:p>
          <a:p>
            <a:pPr marL="22225" indent="0" algn="ctr" defTabSz="457200" eaLnBrk="1" hangingPunct="1">
              <a:lnSpc>
                <a:spcPct val="8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/>
          </a:p>
          <a:p>
            <a:pPr marL="22225" indent="0" algn="ctr" defTabSz="457200" eaLnBrk="1" hangingPunct="1">
              <a:lnSpc>
                <a:spcPct val="8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or equivalently:</a:t>
            </a:r>
          </a:p>
          <a:p>
            <a:pPr marL="22225" indent="0" algn="ctr" defTabSz="457200" eaLnBrk="1" hangingPunct="1">
              <a:lnSpc>
                <a:spcPct val="8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/>
              <a:t>	</a:t>
            </a:r>
            <a:r>
              <a:rPr lang="en-GB" altLang="en-US" sz="2400" i="1"/>
              <a:t>binaryDigit</a:t>
            </a:r>
            <a:r>
              <a:rPr lang="en-GB" altLang="en-US" sz="2400"/>
              <a:t> </a:t>
            </a:r>
            <a:r>
              <a:rPr lang="en-GB" altLang="en-US" sz="2400" i="1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GB" altLang="en-US" sz="2400">
                <a:cs typeface="Times New Roman" panose="02020603050405020304" pitchFamily="18" charset="0"/>
              </a:rPr>
              <a:t> 0 | 1</a:t>
            </a:r>
            <a:endParaRPr lang="en-GB" altLang="en-US">
              <a:cs typeface="Times New Roman" panose="02020603050405020304" pitchFamily="18" charset="0"/>
            </a:endParaRPr>
          </a:p>
          <a:p>
            <a:pPr marL="22225" indent="0" algn="ctr" defTabSz="457200" eaLnBrk="1" hangingPunct="1">
              <a:lnSpc>
                <a:spcPct val="8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>
              <a:cs typeface="Times New Roman" panose="02020603050405020304" pitchFamily="18" charset="0"/>
            </a:endParaRPr>
          </a:p>
          <a:p>
            <a:pPr marL="22225" indent="0" algn="ctr" defTabSz="457200" eaLnBrk="1" hangingPunct="1">
              <a:lnSpc>
                <a:spcPct val="8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Here, | is a metacharacter that separates alternatives.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2.1.2  Derivations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Consider the following grammar (</a:t>
            </a:r>
            <a:r>
              <a:rPr lang="en-GB" altLang="en-US" i="1"/>
              <a:t>G</a:t>
            </a:r>
            <a:r>
              <a:rPr lang="en-GB" altLang="en-US" sz="2400" i="1"/>
              <a:t>integer</a:t>
            </a:r>
            <a:r>
              <a:rPr lang="en-GB" altLang="en-US"/>
              <a:t>):</a:t>
            </a:r>
            <a:endParaRPr lang="en-GB" altLang="en-US" sz="2400" i="1"/>
          </a:p>
          <a:p>
            <a:pPr marL="804863" lvl="1" indent="-339725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Integer</a:t>
            </a:r>
            <a:r>
              <a:rPr lang="en-GB" altLang="en-US" i="1"/>
              <a:t> </a:t>
            </a:r>
            <a:r>
              <a:rPr lang="en-GB" altLang="en-US" sz="2400" i="1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GB" altLang="en-US" i="1">
                <a:cs typeface="Times New Roman" panose="02020603050405020304" pitchFamily="18" charset="0"/>
              </a:rPr>
              <a:t> </a:t>
            </a:r>
            <a:r>
              <a:rPr lang="en-GB" altLang="en-US">
                <a:cs typeface="Times New Roman" panose="02020603050405020304" pitchFamily="18" charset="0"/>
              </a:rPr>
              <a:t>Digit</a:t>
            </a:r>
            <a:r>
              <a:rPr lang="en-GB" altLang="en-US" i="1">
                <a:cs typeface="Times New Roman" panose="02020603050405020304" pitchFamily="18" charset="0"/>
              </a:rPr>
              <a:t> | </a:t>
            </a:r>
            <a:r>
              <a:rPr lang="en-GB" altLang="en-US">
                <a:cs typeface="Times New Roman" panose="02020603050405020304" pitchFamily="18" charset="0"/>
              </a:rPr>
              <a:t>Integer Digit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Digit</a:t>
            </a:r>
            <a:r>
              <a:rPr lang="en-GB" altLang="en-US" i="1">
                <a:cs typeface="Times New Roman" panose="02020603050405020304" pitchFamily="18" charset="0"/>
              </a:rPr>
              <a:t> </a:t>
            </a:r>
            <a:r>
              <a:rPr lang="en-GB" altLang="en-US" sz="2400" i="1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GB" altLang="en-US" i="1">
                <a:cs typeface="Times New Roman" panose="02020603050405020304" pitchFamily="18" charset="0"/>
              </a:rPr>
              <a:t> 0 | 1 | 2 | 3 | 4 | 5 | 6 | 7 | 8 | 9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>
              <a:cs typeface="Times New Roman" panose="02020603050405020304" pitchFamily="18" charset="0"/>
            </a:endParaRPr>
          </a:p>
          <a:p>
            <a:pPr marL="22225" indent="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We can </a:t>
            </a:r>
            <a:r>
              <a:rPr lang="en-GB" altLang="en-US" i="1"/>
              <a:t>derive</a:t>
            </a:r>
            <a:r>
              <a:rPr lang="en-GB" altLang="en-US"/>
              <a:t> any unsigned integer, like 352, from this grammar.  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Derivation of 352 as an </a:t>
            </a:r>
            <a:r>
              <a:rPr lang="en-GB" altLang="en-US" sz="3200" i="1">
                <a:solidFill>
                  <a:srgbClr val="000000"/>
                </a:solidFill>
                <a:latin typeface="Geneva" pitchFamily="112" charset="0"/>
              </a:rPr>
              <a:t>Integer</a:t>
            </a:r>
            <a:endParaRPr lang="en-GB" altLang="en-US" sz="3200">
              <a:solidFill>
                <a:srgbClr val="000000"/>
              </a:solidFill>
              <a:latin typeface="Geneva" pitchFamily="112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A 6-step process, starting with: </a:t>
            </a:r>
          </a:p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/>
          </a:p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/>
              <a:t>Integer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Derivation of 352 (step 1)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Use a grammar rule to enable each step:</a:t>
            </a:r>
            <a:endParaRPr lang="en-GB" altLang="en-US" i="1"/>
          </a:p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/>
          </a:p>
          <a:p>
            <a:pPr marL="804863" lvl="1" indent="-339725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Integer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 Digit</a:t>
            </a:r>
            <a:endParaRPr lang="en-GB" altLang="en-US" i="1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 and Semantics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Syntax is the set of rules that specify the composition of programs from letters, digits and other characters.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Semantics is the set of rules that specify what the result/outcome of a program is.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Problems with English language description of Syntax and Semantics: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verbosity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ambiguity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Derivation of 352 (steps 1-2)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Replace a nonterminal by a right-hand side of one of its rules:</a:t>
            </a:r>
          </a:p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/>
          </a:p>
          <a:p>
            <a:pPr marL="804863" lvl="1" indent="-339725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Integer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 Digit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</a:t>
            </a:r>
            <a:r>
              <a:rPr lang="en-GB" altLang="en-US" i="1">
                <a:cs typeface="Times New Roman" panose="02020603050405020304" pitchFamily="18" charset="0"/>
              </a:rPr>
              <a:t> 2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Derivation of 352 (steps 1-3)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Each step follows from the one before it.</a:t>
            </a:r>
          </a:p>
          <a:p>
            <a:pPr marL="804863" lvl="1" indent="-339725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/>
          </a:p>
          <a:p>
            <a:pPr marL="804863" lvl="1" indent="-339725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Integer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 Digit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</a:t>
            </a:r>
            <a:r>
              <a:rPr lang="en-GB" altLang="en-US" i="1">
                <a:cs typeface="Times New Roman" panose="02020603050405020304" pitchFamily="18" charset="0"/>
              </a:rPr>
              <a:t> 2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 Digit</a:t>
            </a:r>
            <a:r>
              <a:rPr lang="en-GB" altLang="en-US" i="1">
                <a:cs typeface="Times New Roman" panose="02020603050405020304" pitchFamily="18" charset="0"/>
              </a:rPr>
              <a:t> 2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Derivation of 352 (steps 1-4)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/>
          </a:p>
          <a:p>
            <a:pPr marL="804863" lvl="1" indent="-339725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Integer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 Digit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</a:t>
            </a:r>
            <a:r>
              <a:rPr lang="en-GB" altLang="en-US" i="1">
                <a:cs typeface="Times New Roman" panose="02020603050405020304" pitchFamily="18" charset="0"/>
              </a:rPr>
              <a:t> 2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 Digit</a:t>
            </a:r>
            <a:r>
              <a:rPr lang="en-GB" altLang="en-US" i="1">
                <a:cs typeface="Times New Roman" panose="02020603050405020304" pitchFamily="18" charset="0"/>
              </a:rPr>
              <a:t> 2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</a:t>
            </a:r>
            <a:r>
              <a:rPr lang="en-GB" altLang="en-US" i="1">
                <a:cs typeface="Times New Roman" panose="02020603050405020304" pitchFamily="18" charset="0"/>
              </a:rPr>
              <a:t> 5 2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Derivation of 352 (steps 1-5)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804863" lvl="1" indent="-339725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Integer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 Digit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</a:t>
            </a:r>
            <a:r>
              <a:rPr lang="en-GB" altLang="en-US" i="1">
                <a:cs typeface="Times New Roman" panose="02020603050405020304" pitchFamily="18" charset="0"/>
              </a:rPr>
              <a:t> 2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 Digit</a:t>
            </a:r>
            <a:r>
              <a:rPr lang="en-GB" altLang="en-US" i="1">
                <a:cs typeface="Times New Roman" panose="02020603050405020304" pitchFamily="18" charset="0"/>
              </a:rPr>
              <a:t> 2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</a:t>
            </a:r>
            <a:r>
              <a:rPr lang="en-GB" altLang="en-US" i="1">
                <a:cs typeface="Times New Roman" panose="02020603050405020304" pitchFamily="18" charset="0"/>
              </a:rPr>
              <a:t> 5 2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Digit</a:t>
            </a:r>
            <a:r>
              <a:rPr lang="en-GB" altLang="en-US" i="1">
                <a:cs typeface="Times New Roman" panose="02020603050405020304" pitchFamily="18" charset="0"/>
              </a:rPr>
              <a:t> 5 2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Derivation of 352 (steps 1-6)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You know you’re finished when there are only terminal symbols remaining.</a:t>
            </a:r>
            <a:endParaRPr lang="en-GB" altLang="en-US" i="1"/>
          </a:p>
          <a:p>
            <a:pPr marL="804863" lvl="1" indent="-339725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/>
          </a:p>
          <a:p>
            <a:pPr marL="804863" lvl="1" indent="-339725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Integer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 Digit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</a:t>
            </a:r>
            <a:r>
              <a:rPr lang="en-GB" altLang="en-US" i="1">
                <a:cs typeface="Times New Roman" panose="02020603050405020304" pitchFamily="18" charset="0"/>
              </a:rPr>
              <a:t> 2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 Digit</a:t>
            </a:r>
            <a:r>
              <a:rPr lang="en-GB" altLang="en-US" i="1">
                <a:cs typeface="Times New Roman" panose="02020603050405020304" pitchFamily="18" charset="0"/>
              </a:rPr>
              <a:t> 2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</a:t>
            </a:r>
            <a:r>
              <a:rPr lang="en-GB" altLang="en-US" i="1">
                <a:cs typeface="Times New Roman" panose="02020603050405020304" pitchFamily="18" charset="0"/>
              </a:rPr>
              <a:t> 5 2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Digit</a:t>
            </a:r>
            <a:r>
              <a:rPr lang="en-GB" altLang="en-US" i="1">
                <a:cs typeface="Times New Roman" panose="02020603050405020304" pitchFamily="18" charset="0"/>
              </a:rPr>
              <a:t> 5 2</a:t>
            </a:r>
          </a:p>
          <a:p>
            <a:pPr marL="804863" lvl="1" indent="-339725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</a:t>
            </a:r>
            <a:r>
              <a:rPr lang="en-GB" altLang="en-US" i="1">
                <a:cs typeface="Times New Roman" panose="02020603050405020304" pitchFamily="18" charset="0"/>
              </a:rPr>
              <a:t>3 5 2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A Different Derivation of 352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09800" y="1981201"/>
            <a:ext cx="7772400" cy="475456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804863" lvl="1" indent="-339725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Integer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 Digit</a:t>
            </a:r>
          </a:p>
          <a:p>
            <a:pPr marL="804863" lvl="1" indent="-339725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Integer Digit Digit</a:t>
            </a:r>
          </a:p>
          <a:p>
            <a:pPr marL="804863" lvl="1" indent="-339725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Digit Digit Digit</a:t>
            </a:r>
            <a:endParaRPr lang="en-GB" altLang="en-US" i="1">
              <a:cs typeface="Times New Roman" panose="02020603050405020304" pitchFamily="18" charset="0"/>
            </a:endParaRPr>
          </a:p>
          <a:p>
            <a:pPr marL="804863" lvl="1" indent="-339725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</a:t>
            </a:r>
            <a:r>
              <a:rPr lang="en-GB" altLang="en-US" i="1">
                <a:cs typeface="Times New Roman" panose="02020603050405020304" pitchFamily="18" charset="0"/>
              </a:rPr>
              <a:t>3 </a:t>
            </a:r>
            <a:r>
              <a:rPr lang="en-GB" altLang="en-US">
                <a:cs typeface="Times New Roman" panose="02020603050405020304" pitchFamily="18" charset="0"/>
              </a:rPr>
              <a:t>Digit Digit</a:t>
            </a:r>
          </a:p>
          <a:p>
            <a:pPr marL="804863" lvl="1" indent="-339725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</a:t>
            </a:r>
            <a:r>
              <a:rPr lang="en-GB" altLang="en-US" i="1">
                <a:cs typeface="Times New Roman" panose="02020603050405020304" pitchFamily="18" charset="0"/>
              </a:rPr>
              <a:t>3 5 </a:t>
            </a:r>
            <a:r>
              <a:rPr lang="en-GB" altLang="en-US">
                <a:cs typeface="Times New Roman" panose="02020603050405020304" pitchFamily="18" charset="0"/>
              </a:rPr>
              <a:t>Digit</a:t>
            </a:r>
          </a:p>
          <a:p>
            <a:pPr marL="804863" lvl="1" indent="-339725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>
                <a:cs typeface="Times New Roman" panose="02020603050405020304" pitchFamily="18" charset="0"/>
              </a:rPr>
              <a:t> </a:t>
            </a:r>
            <a:r>
              <a:rPr lang="en-GB" altLang="en-US" i="1">
                <a:cs typeface="Times New Roman" panose="02020603050405020304" pitchFamily="18" charset="0"/>
              </a:rPr>
              <a:t>3 5 2</a:t>
            </a:r>
          </a:p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>
              <a:cs typeface="Times New Roman" panose="02020603050405020304" pitchFamily="18" charset="0"/>
            </a:endParaRPr>
          </a:p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This is called a </a:t>
            </a:r>
            <a:r>
              <a:rPr lang="en-GB" altLang="en-US" i="1">
                <a:cs typeface="Times New Roman" panose="02020603050405020304" pitchFamily="18" charset="0"/>
              </a:rPr>
              <a:t>leftmost derivation</a:t>
            </a:r>
            <a:r>
              <a:rPr lang="en-GB" altLang="en-US">
                <a:cs typeface="Times New Roman" panose="02020603050405020304" pitchFamily="18" charset="0"/>
              </a:rPr>
              <a:t>, since at each step the leftmost nonterminal is replaced.  </a:t>
            </a:r>
          </a:p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(The first one was a </a:t>
            </a:r>
            <a:r>
              <a:rPr lang="en-GB" altLang="en-US" i="1">
                <a:cs typeface="Times New Roman" panose="02020603050405020304" pitchFamily="18" charset="0"/>
              </a:rPr>
              <a:t>rightmost derivation</a:t>
            </a:r>
            <a:r>
              <a:rPr lang="en-GB" altLang="en-US">
                <a:cs typeface="Times New Roman" panose="02020603050405020304" pitchFamily="18" charset="0"/>
              </a:rPr>
              <a:t>.)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1" y="304800"/>
            <a:ext cx="7948613" cy="1066800"/>
          </a:xfrm>
          <a:noFill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Notation for Derivations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219201"/>
            <a:ext cx="8001000" cy="48418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6563" indent="-414338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/>
              <a:t>Integer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i="1">
                <a:cs typeface="Times New Roman" panose="02020603050405020304" pitchFamily="18" charset="0"/>
              </a:rPr>
              <a:t>* </a:t>
            </a:r>
            <a:r>
              <a:rPr lang="en-GB" altLang="en-US">
                <a:cs typeface="Times New Roman" panose="02020603050405020304" pitchFamily="18" charset="0"/>
              </a:rPr>
              <a:t>352</a:t>
            </a:r>
          </a:p>
          <a:p>
            <a:pPr marL="804863" lvl="1" indent="-339725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Means that 352 can be derived in a finite number of steps using the grammar for </a:t>
            </a:r>
            <a:r>
              <a:rPr lang="en-GB" altLang="en-US">
                <a:cs typeface="Times New Roman" panose="02020603050405020304" pitchFamily="18" charset="0"/>
              </a:rPr>
              <a:t>Integer</a:t>
            </a:r>
            <a:r>
              <a:rPr lang="en-GB" altLang="en-US" i="1">
                <a:cs typeface="Times New Roman" panose="02020603050405020304" pitchFamily="18" charset="0"/>
              </a:rPr>
              <a:t>.</a:t>
            </a:r>
          </a:p>
          <a:p>
            <a:pPr marL="804863" lvl="1" indent="-339725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i="1">
              <a:cs typeface="Times New Roman" panose="02020603050405020304" pitchFamily="18" charset="0"/>
            </a:endParaRPr>
          </a:p>
          <a:p>
            <a:pPr marL="436563" indent="-414338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352</a:t>
            </a:r>
            <a:r>
              <a:rPr lang="en-GB" altLang="en-US" i="1">
                <a:cs typeface="Times New Roman" panose="02020603050405020304" pitchFamily="18" charset="0"/>
              </a:rPr>
              <a:t>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GB" altLang="en-US" i="1">
                <a:cs typeface="Times New Roman" panose="02020603050405020304" pitchFamily="18" charset="0"/>
              </a:rPr>
              <a:t> L(G)</a:t>
            </a:r>
          </a:p>
          <a:p>
            <a:pPr marL="804863" lvl="1" indent="-339725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Means that 352 is a member of the language defined by grammar </a:t>
            </a:r>
            <a:r>
              <a:rPr lang="en-GB" altLang="en-US">
                <a:cs typeface="Times New Roman" panose="02020603050405020304" pitchFamily="18" charset="0"/>
              </a:rPr>
              <a:t>G</a:t>
            </a:r>
            <a:r>
              <a:rPr lang="en-GB" altLang="en-US" i="1">
                <a:cs typeface="Times New Roman" panose="02020603050405020304" pitchFamily="18" charset="0"/>
              </a:rPr>
              <a:t>.</a:t>
            </a:r>
          </a:p>
          <a:p>
            <a:pPr marL="804863" lvl="1" indent="-339725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i="1">
              <a:cs typeface="Times New Roman" panose="02020603050405020304" pitchFamily="18" charset="0"/>
            </a:endParaRPr>
          </a:p>
          <a:p>
            <a:pPr marL="436563" indent="-414338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L(G) = </a:t>
            </a:r>
            <a:r>
              <a:rPr lang="en-GB" altLang="en-US">
                <a:cs typeface="Times New Roman" panose="02020603050405020304" pitchFamily="18" charset="0"/>
              </a:rPr>
              <a:t>{</a:t>
            </a:r>
            <a:r>
              <a:rPr lang="en-GB" altLang="en-US" i="1">
                <a:cs typeface="Times New Roman" panose="02020603050405020304" pitchFamily="18" charset="0"/>
              </a:rPr>
              <a:t> </a:t>
            </a:r>
            <a:r>
              <a:rPr lang="en-GB" altLang="en-US" i="1"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GB" altLang="en-US" i="1">
                <a:cs typeface="Times New Roman" panose="02020603050405020304" pitchFamily="18" charset="0"/>
              </a:rPr>
              <a:t>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GB" altLang="en-US" i="1">
                <a:cs typeface="Times New Roman" panose="02020603050405020304" pitchFamily="18" charset="0"/>
              </a:rPr>
              <a:t> T* | Integer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GB" altLang="en-US" i="1">
                <a:cs typeface="Times New Roman" panose="02020603050405020304" pitchFamily="18" charset="0"/>
              </a:rPr>
              <a:t>* </a:t>
            </a:r>
            <a:r>
              <a:rPr lang="en-GB" altLang="en-US" i="1"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GB" altLang="en-US" i="1">
                <a:cs typeface="Times New Roman" panose="02020603050405020304" pitchFamily="18" charset="0"/>
              </a:rPr>
              <a:t> </a:t>
            </a:r>
            <a:r>
              <a:rPr lang="en-GB" altLang="en-US">
                <a:cs typeface="Times New Roman" panose="02020603050405020304" pitchFamily="18" charset="0"/>
              </a:rPr>
              <a:t>}</a:t>
            </a:r>
          </a:p>
          <a:p>
            <a:pPr marL="804863" lvl="1" indent="-339725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cs typeface="Times New Roman" panose="02020603050405020304" pitchFamily="18" charset="0"/>
              </a:rPr>
              <a:t>	</a:t>
            </a:r>
            <a:r>
              <a:rPr lang="en-GB" altLang="en-US" i="1">
                <a:cs typeface="Times New Roman" panose="02020603050405020304" pitchFamily="18" charset="0"/>
              </a:rPr>
              <a:t>Means that the language defined by grammar </a:t>
            </a:r>
            <a:r>
              <a:rPr lang="en-GB" altLang="en-US">
                <a:cs typeface="Times New Roman" panose="02020603050405020304" pitchFamily="18" charset="0"/>
              </a:rPr>
              <a:t>G</a:t>
            </a:r>
            <a:r>
              <a:rPr lang="en-GB" altLang="en-US" i="1">
                <a:cs typeface="Times New Roman" panose="02020603050405020304" pitchFamily="18" charset="0"/>
              </a:rPr>
              <a:t> is the set of all symbol strings </a:t>
            </a:r>
            <a:r>
              <a:rPr lang="en-GB" altLang="en-US"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GB" altLang="en-US" i="1">
                <a:cs typeface="Times New Roman" panose="02020603050405020304" pitchFamily="18" charset="0"/>
              </a:rPr>
              <a:t> that can be derived as an </a:t>
            </a:r>
            <a:r>
              <a:rPr lang="en-GB" altLang="en-US">
                <a:cs typeface="Times New Roman" panose="02020603050405020304" pitchFamily="18" charset="0"/>
              </a:rPr>
              <a:t>Integer</a:t>
            </a:r>
            <a:r>
              <a:rPr lang="en-GB" altLang="en-US" i="1"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488" y="1"/>
            <a:ext cx="7948612" cy="2360613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2.1.3 Parse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1" y="2017714"/>
            <a:ext cx="7700963" cy="48418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6563" indent="-414338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A </a:t>
            </a:r>
            <a:r>
              <a:rPr lang="en-GB" altLang="en-US" i="1"/>
              <a:t>parse tree</a:t>
            </a:r>
            <a:r>
              <a:rPr lang="en-GB" altLang="en-US"/>
              <a:t> is a graphical representation of  a derivation.</a:t>
            </a:r>
          </a:p>
          <a:p>
            <a:pPr marL="436563" indent="-414338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	The root of the tree is the start symbol.</a:t>
            </a:r>
          </a:p>
          <a:p>
            <a:pPr marL="804863" lvl="1" indent="-339725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Each internal node of the tree corresponds to a step in the derivation.</a:t>
            </a:r>
          </a:p>
          <a:p>
            <a:pPr marL="804863" lvl="1" indent="-339725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The children of a node represent a right-hand side of a production.</a:t>
            </a:r>
          </a:p>
          <a:p>
            <a:pPr marL="804863" lvl="1" indent="-339725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Each leaf node represents a symbol of the derived string, reading from left to right.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066801"/>
            <a:ext cx="7772400" cy="1287463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algn="l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E.g., The step</a:t>
            </a:r>
            <a:r>
              <a:rPr lang="en-GB" altLang="en-US" sz="3200" i="1">
                <a:solidFill>
                  <a:srgbClr val="000000"/>
                </a:solidFill>
                <a:latin typeface="Geneva" pitchFamily="112" charset="0"/>
              </a:rPr>
              <a:t> </a:t>
            </a:r>
            <a:r>
              <a:rPr lang="en-GB" altLang="en-US" sz="3200" i="1">
                <a:solidFill>
                  <a:srgbClr val="000000"/>
                </a:solidFill>
                <a:latin typeface="Times New Roman" panose="02020603050405020304" pitchFamily="18" charset="0"/>
              </a:rPr>
              <a:t>Integer </a:t>
            </a:r>
            <a:r>
              <a:rPr lang="en-GB" altLang="en-US" sz="3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GB" altLang="en-US" sz="3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Digit</a:t>
            </a:r>
            <a:br>
              <a:rPr lang="en-GB" altLang="en-US" sz="3200" i="1">
                <a:solidFill>
                  <a:srgbClr val="000000"/>
                </a:solidFill>
                <a:latin typeface="Geneva" pitchFamily="112" charset="0"/>
                <a:cs typeface="Times New Roman" panose="02020603050405020304" pitchFamily="18" charset="0"/>
              </a:rPr>
            </a:br>
            <a:r>
              <a:rPr lang="en-GB" altLang="en-US" sz="3200">
                <a:solidFill>
                  <a:srgbClr val="000000"/>
                </a:solidFill>
                <a:latin typeface="Geneva" pitchFamily="112" charset="0"/>
                <a:cs typeface="Times New Roman" panose="02020603050405020304" pitchFamily="18" charset="0"/>
              </a:rPr>
              <a:t>appears in the parse tree as:</a:t>
            </a:r>
            <a:br>
              <a:rPr lang="en-GB" altLang="en-US" sz="3200">
                <a:solidFill>
                  <a:srgbClr val="000000"/>
                </a:solidFill>
                <a:latin typeface="Geneva" pitchFamily="112" charset="0"/>
                <a:cs typeface="Times New Roman" panose="02020603050405020304" pitchFamily="18" charset="0"/>
              </a:rPr>
            </a:b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>
              <a:cs typeface="Times New Roman" panose="02020603050405020304" pitchFamily="18" charset="0"/>
            </a:endParaRPr>
          </a:p>
          <a:p>
            <a:pPr marL="22225" indent="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>
              <a:cs typeface="Times New Roman" panose="02020603050405020304" pitchFamily="18" charset="0"/>
            </a:endParaRP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4267201" y="2754314"/>
            <a:ext cx="2792413" cy="2484437"/>
            <a:chOff x="1680" y="1274"/>
            <a:chExt cx="1759" cy="1565"/>
          </a:xfrm>
        </p:grpSpPr>
        <p:sp>
          <p:nvSpPr>
            <p:cNvPr id="29701" name="Text Box 5"/>
            <p:cNvSpPr txBox="1">
              <a:spLocks noChangeArrowheads="1"/>
            </p:cNvSpPr>
            <p:nvPr/>
          </p:nvSpPr>
          <p:spPr bwMode="auto">
            <a:xfrm>
              <a:off x="2294" y="1274"/>
              <a:ext cx="6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i="1"/>
                <a:t>Integer</a:t>
              </a:r>
              <a:endParaRPr lang="en-US" altLang="en-US">
                <a:latin typeface="Geneva" pitchFamily="112" charset="0"/>
              </a:endParaRPr>
            </a:p>
          </p:txBody>
        </p:sp>
        <p:sp>
          <p:nvSpPr>
            <p:cNvPr id="29702" name="Text Box 6"/>
            <p:cNvSpPr txBox="1">
              <a:spLocks noChangeArrowheads="1"/>
            </p:cNvSpPr>
            <p:nvPr/>
          </p:nvSpPr>
          <p:spPr bwMode="auto">
            <a:xfrm>
              <a:off x="1680" y="2551"/>
              <a:ext cx="6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i="1"/>
                <a:t>Integer</a:t>
              </a:r>
              <a:endParaRPr lang="en-US" altLang="en-US">
                <a:latin typeface="Geneva" pitchFamily="112" charset="0"/>
              </a:endParaRPr>
            </a:p>
          </p:txBody>
        </p:sp>
        <p:sp>
          <p:nvSpPr>
            <p:cNvPr id="29703" name="Text Box 7"/>
            <p:cNvSpPr txBox="1">
              <a:spLocks noChangeArrowheads="1"/>
            </p:cNvSpPr>
            <p:nvPr/>
          </p:nvSpPr>
          <p:spPr bwMode="auto">
            <a:xfrm>
              <a:off x="2928" y="2551"/>
              <a:ext cx="5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i="1"/>
                <a:t>Digit</a:t>
              </a:r>
              <a:endParaRPr lang="en-US" altLang="en-US">
                <a:latin typeface="Geneva" pitchFamily="112" charset="0"/>
              </a:endParaRPr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112" y="1632"/>
              <a:ext cx="48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>
              <a:off x="2736" y="1632"/>
              <a:ext cx="43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ChangeArrowheads="1"/>
          </p:cNvSpPr>
          <p:nvPr/>
        </p:nvSpPr>
        <p:spPr bwMode="auto">
          <a:xfrm>
            <a:off x="2057401" y="1752600"/>
            <a:ext cx="2911475" cy="1049338"/>
          </a:xfrm>
          <a:prstGeom prst="roundRect">
            <a:avLst>
              <a:gd name="adj" fmla="val 14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>
                <a:latin typeface="Arial" panose="020B0604020202020204" pitchFamily="34" charset="0"/>
              </a:rPr>
              <a:t>Parse Tree for 352 </a:t>
            </a:r>
            <a:br>
              <a:rPr lang="en-GB" altLang="en-US" b="1">
                <a:latin typeface="Arial" panose="020B0604020202020204" pitchFamily="34" charset="0"/>
              </a:rPr>
            </a:br>
            <a:r>
              <a:rPr lang="en-GB" altLang="en-US" b="1">
                <a:latin typeface="Arial" panose="020B0604020202020204" pitchFamily="34" charset="0"/>
              </a:rPr>
              <a:t>as an </a:t>
            </a:r>
            <a:r>
              <a:rPr lang="en-GB" altLang="en-US" b="1" i="1">
                <a:latin typeface="Arial" panose="020B0604020202020204" pitchFamily="34" charset="0"/>
              </a:rPr>
              <a:t>Integer</a:t>
            </a:r>
          </a:p>
          <a:p>
            <a:pPr>
              <a:buClr>
                <a:srgbClr val="006699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800" b="1">
                <a:solidFill>
                  <a:srgbClr val="006699"/>
                </a:solidFill>
                <a:latin typeface="Arial" panose="020B0604020202020204" pitchFamily="34" charset="0"/>
              </a:rPr>
              <a:t>Figure 2.1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533400"/>
            <a:ext cx="4360863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8534400" cy="1066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7543800" cy="4495800"/>
          </a:xfrm>
        </p:spPr>
        <p:txBody>
          <a:bodyPr/>
          <a:lstStyle/>
          <a:p>
            <a:pPr marL="555625" indent="-533400" defTabSz="457200">
              <a:buNone/>
            </a:pPr>
            <a:r>
              <a:rPr lang="en-US" altLang="en-US" sz="2400" dirty="0">
                <a:solidFill>
                  <a:srgbClr val="0A0BFF"/>
                </a:solidFill>
                <a:latin typeface="Geneva" pitchFamily="112" charset="0"/>
              </a:rPr>
              <a:t>2.1  Grammars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solidFill>
                  <a:srgbClr val="0A0BFF"/>
                </a:solidFill>
                <a:latin typeface="Geneva" pitchFamily="112" charset="0"/>
              </a:rPr>
              <a:t>	2.1.1  Backus-Naur Form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solidFill>
                  <a:srgbClr val="0A0BFF"/>
                </a:solidFill>
                <a:latin typeface="Geneva" pitchFamily="112" charset="0"/>
              </a:rPr>
              <a:t>	2.1.2  Derivations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solidFill>
                  <a:srgbClr val="0A0BFF"/>
                </a:solidFill>
                <a:latin typeface="Geneva" pitchFamily="112" charset="0"/>
              </a:rPr>
              <a:t>	2.1.3  Parse Trees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solidFill>
                  <a:srgbClr val="0A0BFF"/>
                </a:solidFill>
                <a:latin typeface="Geneva" pitchFamily="112" charset="0"/>
              </a:rPr>
              <a:t>	</a:t>
            </a:r>
            <a:r>
              <a:rPr lang="en-US" altLang="en-US" sz="2400" dirty="0">
                <a:latin typeface="Geneva" pitchFamily="112" charset="0"/>
              </a:rPr>
              <a:t>2.1.4  Associativity and Precedence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	2.1.5  Ambiguous Grammars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2.2  Extended BNF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2.3  Syntax of a Small Language: </a:t>
            </a:r>
            <a:r>
              <a:rPr lang="en-US" altLang="en-US" sz="2400" i="1" dirty="0" err="1">
                <a:latin typeface="Geneva" pitchFamily="112" charset="0"/>
              </a:rPr>
              <a:t>Clite</a:t>
            </a:r>
            <a:endParaRPr lang="en-US" altLang="en-US" sz="2400" i="1" dirty="0">
              <a:latin typeface="Geneva" pitchFamily="112" charset="0"/>
            </a:endParaRP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	2.3.1  Lexical Syntax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	2.3.2  Concrete Syntax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Arithmetic Expression Grammar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The following grammar defines the language of arithmetic expressions with 1-digit integers, addition, and subtraction.</a:t>
            </a:r>
            <a:endParaRPr lang="en-GB" altLang="en-US" i="1"/>
          </a:p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/>
          </a:p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/>
              <a:t>Expr </a:t>
            </a:r>
            <a:r>
              <a:rPr lang="en-GB" altLang="en-US" i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GB" altLang="en-US" i="1">
                <a:cs typeface="Times New Roman" panose="02020603050405020304" pitchFamily="18" charset="0"/>
              </a:rPr>
              <a:t> Expr + Term |  Expr – Term | Term</a:t>
            </a:r>
          </a:p>
          <a:p>
            <a:pPr marL="22225" indent="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Term </a:t>
            </a:r>
            <a:r>
              <a:rPr lang="en-GB" altLang="en-US" i="1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GB" altLang="en-US" i="1">
                <a:cs typeface="Times New Roman" panose="02020603050405020304" pitchFamily="18" charset="0"/>
              </a:rPr>
              <a:t> 0 | ... | 9 |  </a:t>
            </a:r>
            <a:r>
              <a:rPr lang="en-GB" altLang="en-US">
                <a:cs typeface="Times New Roman" panose="02020603050405020304" pitchFamily="18" charset="0"/>
              </a:rPr>
              <a:t>( </a:t>
            </a:r>
            <a:r>
              <a:rPr lang="en-GB" altLang="en-US" i="1">
                <a:cs typeface="Times New Roman" panose="02020603050405020304" pitchFamily="18" charset="0"/>
              </a:rPr>
              <a:t> Expr  </a:t>
            </a:r>
            <a:r>
              <a:rPr lang="en-GB" altLang="en-US"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ChangeArrowheads="1"/>
          </p:cNvSpPr>
          <p:nvPr/>
        </p:nvSpPr>
        <p:spPr bwMode="auto">
          <a:xfrm>
            <a:off x="2286001" y="990601"/>
            <a:ext cx="1890559" cy="1150829"/>
          </a:xfrm>
          <a:prstGeom prst="roundRect">
            <a:avLst>
              <a:gd name="adj" fmla="val 14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/>
              <a:t>Parse of the  </a:t>
            </a:r>
            <a:br>
              <a:rPr lang="en-GB" altLang="en-US" b="1"/>
            </a:br>
            <a:r>
              <a:rPr lang="en-GB" altLang="en-US" b="1"/>
              <a:t>String 5-4+3</a:t>
            </a:r>
            <a:endParaRPr lang="en-GB" altLang="en-US" b="1" i="1"/>
          </a:p>
          <a:p>
            <a:pPr>
              <a:buClr>
                <a:srgbClr val="006699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>
                <a:solidFill>
                  <a:srgbClr val="006699"/>
                </a:solidFill>
              </a:rPr>
              <a:t>Figure 2.2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1676401"/>
            <a:ext cx="5070475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8534400" cy="1066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7543800" cy="4800600"/>
          </a:xfrm>
        </p:spPr>
        <p:txBody>
          <a:bodyPr/>
          <a:lstStyle/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2.1  Grammars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	2.1.1  Backus-Naur Form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	2.1.2  Derivations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	2.1.3  Parse Trees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	</a:t>
            </a:r>
            <a:r>
              <a:rPr lang="en-US" altLang="en-US" sz="2400" dirty="0">
                <a:solidFill>
                  <a:srgbClr val="1C13FF"/>
                </a:solidFill>
                <a:latin typeface="Geneva" pitchFamily="112" charset="0"/>
              </a:rPr>
              <a:t>2.1.4  Associativity and Precedence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solidFill>
                  <a:srgbClr val="1C13FF"/>
                </a:solidFill>
                <a:latin typeface="Geneva" pitchFamily="112" charset="0"/>
              </a:rPr>
              <a:t>	2.1.5  Ambiguous Grammars</a:t>
            </a:r>
            <a:endParaRPr lang="en-US" altLang="en-US" sz="2400" dirty="0">
              <a:latin typeface="Geneva" pitchFamily="112" charset="0"/>
            </a:endParaRP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2.2  Extended BNF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2.3  Syntax of a Small Language: </a:t>
            </a:r>
            <a:r>
              <a:rPr lang="en-US" altLang="en-US" sz="2400" i="1" dirty="0" err="1">
                <a:latin typeface="Geneva" pitchFamily="112" charset="0"/>
              </a:rPr>
              <a:t>Clite</a:t>
            </a:r>
            <a:endParaRPr lang="en-US" altLang="en-US" sz="2400" i="1" dirty="0">
              <a:latin typeface="Geneva" pitchFamily="112" charset="0"/>
            </a:endParaRP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	2.3.1  Lexical Syntax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	2.3.2  Concrete Syntax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490788" y="304800"/>
            <a:ext cx="7948612" cy="9906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2.1.4 Associativity and Precedence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1"/>
            <a:ext cx="8001000" cy="48418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A grammar can be used to define associativity and precedence among the operators in an expression.</a:t>
            </a:r>
          </a:p>
          <a:p>
            <a:pPr marL="804863" lvl="1" indent="-339725" defTabSz="457200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E.g., + and - are left-associative operators in mathematics;</a:t>
            </a:r>
          </a:p>
          <a:p>
            <a:pPr marL="804863" lvl="1" indent="-339725" defTabSz="457200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	* and / have higher precedence than + and - .</a:t>
            </a:r>
          </a:p>
          <a:p>
            <a:pPr marL="436563" indent="-414338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Consider the grammar </a:t>
            </a:r>
            <a:r>
              <a:rPr lang="en-GB" altLang="en-US" i="1"/>
              <a:t>G</a:t>
            </a:r>
            <a:r>
              <a:rPr lang="en-GB" altLang="en-US" baseline="-25000"/>
              <a:t>1</a:t>
            </a:r>
            <a:r>
              <a:rPr lang="en-GB" altLang="en-US"/>
              <a:t>:</a:t>
            </a:r>
          </a:p>
          <a:p>
            <a:pPr marL="804863" lvl="1" indent="-339725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Expr </a:t>
            </a:r>
            <a:r>
              <a:rPr lang="en-GB" altLang="en-US">
                <a:cs typeface="Times New Roman" panose="02020603050405020304" pitchFamily="18" charset="0"/>
              </a:rPr>
              <a:t>-&gt; Expr + Term | Expr – Term | Term</a:t>
            </a:r>
          </a:p>
          <a:p>
            <a:pPr marL="804863" lvl="1" indent="-339725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Term -&gt; Term * Factor | Term / Factor |</a:t>
            </a:r>
          </a:p>
          <a:p>
            <a:pPr marL="804863" lvl="1" indent="-339725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		Term % Factor | Factor</a:t>
            </a:r>
          </a:p>
          <a:p>
            <a:pPr marL="804863" lvl="1" indent="-339725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Factor -&gt; Primary ** Factor | Primary</a:t>
            </a:r>
          </a:p>
          <a:p>
            <a:pPr marL="804863" lvl="1" indent="-339725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Primary -&gt; 0 | ... | 9 | ( Expr )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33400"/>
            <a:ext cx="4953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AutoShape 3"/>
          <p:cNvSpPr>
            <a:spLocks noChangeArrowheads="1"/>
          </p:cNvSpPr>
          <p:nvPr/>
        </p:nvSpPr>
        <p:spPr bwMode="auto">
          <a:xfrm>
            <a:off x="1905000" y="1295401"/>
            <a:ext cx="3445472" cy="1150829"/>
          </a:xfrm>
          <a:prstGeom prst="roundRect">
            <a:avLst>
              <a:gd name="adj" fmla="val 14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/>
              <a:t>Parse of 4**2**3+5*6+7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/>
              <a:t>for Grammar </a:t>
            </a:r>
            <a:r>
              <a:rPr lang="en-GB" altLang="en-US" b="1" i="1"/>
              <a:t>G</a:t>
            </a:r>
            <a:r>
              <a:rPr lang="en-GB" altLang="en-US" b="1" baseline="-25000"/>
              <a:t>1</a:t>
            </a:r>
            <a:endParaRPr lang="en-GB" altLang="en-US" b="1" i="1"/>
          </a:p>
          <a:p>
            <a:pPr>
              <a:buClr>
                <a:srgbClr val="006699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>
                <a:solidFill>
                  <a:srgbClr val="006699"/>
                </a:solidFill>
              </a:rPr>
              <a:t>Figure 2.3</a:t>
            </a:r>
            <a:endParaRPr lang="en-GB" altLang="en-US" b="1">
              <a:solidFill>
                <a:srgbClr val="604C99"/>
              </a:solidFill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362200" y="2438400"/>
            <a:ext cx="7772400" cy="41148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Precedence		Associativity	Operators</a:t>
            </a:r>
          </a:p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3			right		   **</a:t>
            </a:r>
          </a:p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    2			    left		   *  /  %   </a:t>
            </a:r>
          </a:p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 1		          left		   +  -</a:t>
            </a:r>
          </a:p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dirty="0"/>
          </a:p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 dirty="0"/>
              <a:t>Note: These relationships are shown by the structure of the parse tree: highest precedence at the bottom, and left-associativity on the left at each level.</a:t>
            </a:r>
          </a:p>
        </p:txBody>
      </p:sp>
      <p:sp>
        <p:nvSpPr>
          <p:cNvPr id="36867" name="AutoShape 3"/>
          <p:cNvSpPr>
            <a:spLocks noChangeArrowheads="1"/>
          </p:cNvSpPr>
          <p:nvPr/>
        </p:nvSpPr>
        <p:spPr bwMode="auto">
          <a:xfrm>
            <a:off x="2286001" y="990601"/>
            <a:ext cx="4063461" cy="1150829"/>
          </a:xfrm>
          <a:prstGeom prst="roundRect">
            <a:avLst>
              <a:gd name="adj" fmla="val 14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/>
              <a:t>Associativity and Precedence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/>
              <a:t>for Grammar </a:t>
            </a:r>
            <a:r>
              <a:rPr lang="en-GB" altLang="en-US" b="1" i="1"/>
              <a:t>G</a:t>
            </a:r>
            <a:r>
              <a:rPr lang="en-GB" altLang="en-US" b="1" baseline="-25000"/>
              <a:t>1</a:t>
            </a:r>
            <a:endParaRPr lang="en-GB" altLang="en-US" b="1" i="1"/>
          </a:p>
          <a:p>
            <a:pPr>
              <a:buClr>
                <a:srgbClr val="006699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>
                <a:solidFill>
                  <a:srgbClr val="006699"/>
                </a:solidFill>
              </a:rPr>
              <a:t>Table 2.1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2362200" y="2819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4648200" y="2438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7467600" y="2438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488" y="304800"/>
            <a:ext cx="7948612" cy="10668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2.1.5 Ambiguous Grammars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828800"/>
            <a:ext cx="8153400" cy="43434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6563" indent="-414338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A grammar is </a:t>
            </a:r>
            <a:r>
              <a:rPr lang="en-GB" altLang="en-US" sz="2400" i="1"/>
              <a:t>ambiguous</a:t>
            </a:r>
            <a:r>
              <a:rPr lang="en-GB" altLang="en-US" sz="2400"/>
              <a:t> if one of its strings has two or more different parse trees.  </a:t>
            </a:r>
          </a:p>
          <a:p>
            <a:pPr marL="804863" lvl="1" indent="-339725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E.g., Grammar </a:t>
            </a:r>
            <a:r>
              <a:rPr lang="en-GB" altLang="en-US" sz="2400" i="1"/>
              <a:t>G</a:t>
            </a:r>
            <a:r>
              <a:rPr lang="en-GB" altLang="en-US" sz="2400" baseline="-25000"/>
              <a:t>1</a:t>
            </a:r>
            <a:r>
              <a:rPr lang="en-GB" altLang="en-US" sz="2400"/>
              <a:t> above is unambiguous.</a:t>
            </a:r>
          </a:p>
          <a:p>
            <a:pPr marL="436563" indent="-414338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/>
          </a:p>
          <a:p>
            <a:pPr marL="436563" indent="-414338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C, C++, and Java have a large number of </a:t>
            </a:r>
          </a:p>
          <a:p>
            <a:pPr marL="804863" lvl="1" indent="-339725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operators and</a:t>
            </a:r>
          </a:p>
          <a:p>
            <a:pPr marL="804863" lvl="1" indent="-339725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precedence levels</a:t>
            </a:r>
          </a:p>
          <a:p>
            <a:pPr marL="436563" indent="-414338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/>
          </a:p>
          <a:p>
            <a:pPr marL="436563" indent="-414338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Instead of using a large grammar, we can:</a:t>
            </a:r>
          </a:p>
          <a:p>
            <a:pPr marL="804863" lvl="1" indent="-339725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Write a smaller ambiguous grammar, and</a:t>
            </a:r>
          </a:p>
          <a:p>
            <a:pPr marL="804863" lvl="1" indent="-339725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Give separate precedence and associativity (e.g., Table 2.1)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8077200" cy="8382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An Ambiguous Expression Grammar </a:t>
            </a:r>
            <a:r>
              <a:rPr lang="en-GB" altLang="en-US" sz="3200" i="1">
                <a:solidFill>
                  <a:srgbClr val="000000"/>
                </a:solidFill>
                <a:latin typeface="Geneva" pitchFamily="112" charset="0"/>
              </a:rPr>
              <a:t>G</a:t>
            </a:r>
            <a:r>
              <a:rPr lang="en-GB" altLang="en-US" sz="3200" baseline="-25000">
                <a:solidFill>
                  <a:srgbClr val="000000"/>
                </a:solidFill>
                <a:latin typeface="Geneva" pitchFamily="112" charset="0"/>
              </a:rPr>
              <a:t>2</a:t>
            </a:r>
            <a:endParaRPr lang="en-GB" altLang="en-US" sz="3200">
              <a:solidFill>
                <a:srgbClr val="000000"/>
              </a:solidFill>
              <a:latin typeface="Geneva" pitchFamily="112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555625" indent="-53340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/>
              <a:t>Expr </a:t>
            </a:r>
            <a:r>
              <a:rPr lang="en-GB" altLang="en-US" i="1">
                <a:cs typeface="Times New Roman" panose="02020603050405020304" pitchFamily="18" charset="0"/>
              </a:rPr>
              <a:t>-&gt; Expr  Op  Expr | ( Expr ) |  Integer</a:t>
            </a:r>
          </a:p>
          <a:p>
            <a:pPr marL="555625" indent="-53340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Op -&gt; + | - | * | / | % | **</a:t>
            </a:r>
          </a:p>
          <a:p>
            <a:pPr marL="555625" indent="-53340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i="1">
              <a:cs typeface="Times New Roman" panose="02020603050405020304" pitchFamily="18" charset="0"/>
            </a:endParaRPr>
          </a:p>
          <a:p>
            <a:pPr marL="555625" indent="-53340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Notes:</a:t>
            </a:r>
          </a:p>
          <a:p>
            <a:pPr marL="922338" lvl="1" indent="-45720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G</a:t>
            </a:r>
            <a:r>
              <a:rPr lang="en-GB" altLang="en-US" i="1" baseline="-25000">
                <a:cs typeface="Times New Roman" panose="02020603050405020304" pitchFamily="18" charset="0"/>
              </a:rPr>
              <a:t>2</a:t>
            </a:r>
            <a:r>
              <a:rPr lang="en-GB" altLang="en-US" i="1">
                <a:cs typeface="Times New Roman" panose="02020603050405020304" pitchFamily="18" charset="0"/>
              </a:rPr>
              <a:t> is equivalent to </a:t>
            </a:r>
            <a:r>
              <a:rPr lang="en-GB" altLang="en-US">
                <a:cs typeface="Times New Roman" panose="02020603050405020304" pitchFamily="18" charset="0"/>
              </a:rPr>
              <a:t>G</a:t>
            </a:r>
            <a:r>
              <a:rPr lang="en-GB" altLang="en-US" i="1" baseline="-25000">
                <a:cs typeface="Times New Roman" panose="02020603050405020304" pitchFamily="18" charset="0"/>
              </a:rPr>
              <a:t>1</a:t>
            </a:r>
            <a:r>
              <a:rPr lang="en-GB" altLang="en-US" i="1">
                <a:cs typeface="Times New Roman" panose="02020603050405020304" pitchFamily="18" charset="0"/>
              </a:rPr>
              <a:t>.  i.e., its language is the same.  </a:t>
            </a:r>
          </a:p>
          <a:p>
            <a:pPr marL="922338" lvl="1" indent="-45720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G</a:t>
            </a:r>
            <a:r>
              <a:rPr lang="en-GB" altLang="en-US" i="1" baseline="-25000">
                <a:cs typeface="Times New Roman" panose="02020603050405020304" pitchFamily="18" charset="0"/>
              </a:rPr>
              <a:t>2</a:t>
            </a:r>
            <a:r>
              <a:rPr lang="en-GB" altLang="en-US" i="1">
                <a:cs typeface="Times New Roman" panose="02020603050405020304" pitchFamily="18" charset="0"/>
              </a:rPr>
              <a:t> has fewer productions and nonterminals than </a:t>
            </a:r>
            <a:r>
              <a:rPr lang="en-GB" altLang="en-US">
                <a:cs typeface="Times New Roman" panose="02020603050405020304" pitchFamily="18" charset="0"/>
              </a:rPr>
              <a:t>G</a:t>
            </a:r>
            <a:r>
              <a:rPr lang="en-GB" altLang="en-US" i="1" baseline="-25000">
                <a:cs typeface="Times New Roman" panose="02020603050405020304" pitchFamily="18" charset="0"/>
              </a:rPr>
              <a:t>1</a:t>
            </a:r>
            <a:r>
              <a:rPr lang="en-GB" altLang="en-US" i="1">
                <a:cs typeface="Times New Roman" panose="02020603050405020304" pitchFamily="18" charset="0"/>
              </a:rPr>
              <a:t>.</a:t>
            </a:r>
          </a:p>
          <a:p>
            <a:pPr marL="922338" lvl="1" indent="-45720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However, </a:t>
            </a:r>
            <a:r>
              <a:rPr lang="en-GB" altLang="en-US">
                <a:cs typeface="Times New Roman" panose="02020603050405020304" pitchFamily="18" charset="0"/>
              </a:rPr>
              <a:t>G</a:t>
            </a:r>
            <a:r>
              <a:rPr lang="en-GB" altLang="en-US" i="1" baseline="-25000">
                <a:cs typeface="Times New Roman" panose="02020603050405020304" pitchFamily="18" charset="0"/>
              </a:rPr>
              <a:t>2</a:t>
            </a:r>
            <a:r>
              <a:rPr lang="en-GB" altLang="en-US" i="1">
                <a:cs typeface="Times New Roman" panose="02020603050405020304" pitchFamily="18" charset="0"/>
              </a:rPr>
              <a:t> is ambiguous</a:t>
            </a:r>
            <a:r>
              <a:rPr lang="en-GB" altLang="en-US"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362200"/>
            <a:ext cx="65786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AutoShape 3"/>
          <p:cNvSpPr>
            <a:spLocks noChangeArrowheads="1"/>
          </p:cNvSpPr>
          <p:nvPr/>
        </p:nvSpPr>
        <p:spPr bwMode="auto">
          <a:xfrm>
            <a:off x="2286000" y="990601"/>
            <a:ext cx="3725998" cy="1150829"/>
          </a:xfrm>
          <a:prstGeom prst="roundRect">
            <a:avLst>
              <a:gd name="adj" fmla="val 14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/>
              <a:t>Ambiguous Parse of 5-4+3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/>
              <a:t>Using Grammar </a:t>
            </a:r>
            <a:r>
              <a:rPr lang="en-GB" altLang="en-US" b="1" i="1"/>
              <a:t>G</a:t>
            </a:r>
            <a:r>
              <a:rPr lang="en-GB" altLang="en-US" b="1" baseline="-25000"/>
              <a:t>2</a:t>
            </a:r>
            <a:endParaRPr lang="en-GB" altLang="en-US" b="1" i="1"/>
          </a:p>
          <a:p>
            <a:pPr>
              <a:buClr>
                <a:srgbClr val="006699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>
                <a:solidFill>
                  <a:srgbClr val="006699"/>
                </a:solidFill>
              </a:rPr>
              <a:t>Figure 2.4</a:t>
            </a:r>
            <a:endParaRPr lang="en-GB" altLang="en-US" b="1">
              <a:solidFill>
                <a:srgbClr val="604C99"/>
              </a:solidFill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The Dangling Else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09800" y="1981200"/>
            <a:ext cx="7543800" cy="41148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/>
              <a:t>IfStatement </a:t>
            </a:r>
            <a:r>
              <a:rPr lang="en-GB" altLang="en-US" i="1">
                <a:cs typeface="Times New Roman" panose="02020603050405020304" pitchFamily="18" charset="0"/>
              </a:rPr>
              <a:t>-&gt; </a:t>
            </a:r>
            <a:r>
              <a:rPr lang="en-GB" altLang="en-US">
                <a:latin typeface="Geneva" pitchFamily="112" charset="0"/>
                <a:cs typeface="Times New Roman" panose="02020603050405020304" pitchFamily="18" charset="0"/>
              </a:rPr>
              <a:t>if (</a:t>
            </a:r>
            <a:r>
              <a:rPr lang="en-GB" altLang="en-US" i="1">
                <a:cs typeface="Times New Roman" panose="02020603050405020304" pitchFamily="18" charset="0"/>
              </a:rPr>
              <a:t> Expression </a:t>
            </a:r>
            <a:r>
              <a:rPr lang="en-GB" altLang="en-US">
                <a:latin typeface="Geneva" pitchFamily="112" charset="0"/>
                <a:cs typeface="Times New Roman" panose="02020603050405020304" pitchFamily="18" charset="0"/>
              </a:rPr>
              <a:t>)</a:t>
            </a:r>
            <a:r>
              <a:rPr lang="en-GB" altLang="en-US" i="1">
                <a:cs typeface="Times New Roman" panose="02020603050405020304" pitchFamily="18" charset="0"/>
              </a:rPr>
              <a:t> Statement |</a:t>
            </a:r>
          </a:p>
          <a:p>
            <a:pPr marL="22225" indent="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</a:t>
            </a:r>
            <a:r>
              <a:rPr lang="en-GB" altLang="en-US">
                <a:latin typeface="Geneva" pitchFamily="112" charset="0"/>
                <a:cs typeface="Times New Roman" panose="02020603050405020304" pitchFamily="18" charset="0"/>
              </a:rPr>
              <a:t>if (</a:t>
            </a:r>
            <a:r>
              <a:rPr lang="en-GB" altLang="en-US" i="1">
                <a:cs typeface="Times New Roman" panose="02020603050405020304" pitchFamily="18" charset="0"/>
              </a:rPr>
              <a:t> Expression </a:t>
            </a:r>
            <a:r>
              <a:rPr lang="en-GB" altLang="en-US">
                <a:latin typeface="Geneva" pitchFamily="112" charset="0"/>
                <a:cs typeface="Times New Roman" panose="02020603050405020304" pitchFamily="18" charset="0"/>
              </a:rPr>
              <a:t>)</a:t>
            </a:r>
            <a:r>
              <a:rPr lang="en-GB" altLang="en-US" i="1">
                <a:cs typeface="Times New Roman" panose="02020603050405020304" pitchFamily="18" charset="0"/>
              </a:rPr>
              <a:t> Statement </a:t>
            </a:r>
            <a:r>
              <a:rPr lang="en-GB" altLang="en-US">
                <a:latin typeface="Geneva" pitchFamily="112" charset="0"/>
                <a:cs typeface="Times New Roman" panose="02020603050405020304" pitchFamily="18" charset="0"/>
              </a:rPr>
              <a:t>else</a:t>
            </a:r>
            <a:r>
              <a:rPr lang="en-GB" altLang="en-US" i="1">
                <a:cs typeface="Times New Roman" panose="02020603050405020304" pitchFamily="18" charset="0"/>
              </a:rPr>
              <a:t> Statement</a:t>
            </a:r>
          </a:p>
          <a:p>
            <a:pPr marL="22225" indent="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Statement -&gt; Assignment | IfStatement | Block</a:t>
            </a:r>
          </a:p>
          <a:p>
            <a:pPr marL="22225" indent="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Block -&gt; </a:t>
            </a:r>
            <a:r>
              <a:rPr lang="en-GB" altLang="en-US">
                <a:cs typeface="Times New Roman" panose="02020603050405020304" pitchFamily="18" charset="0"/>
              </a:rPr>
              <a:t>{</a:t>
            </a:r>
            <a:r>
              <a:rPr lang="en-GB" altLang="en-US" i="1">
                <a:cs typeface="Times New Roman" panose="02020603050405020304" pitchFamily="18" charset="0"/>
              </a:rPr>
              <a:t> Statements </a:t>
            </a:r>
            <a:r>
              <a:rPr lang="en-GB" altLang="en-US">
                <a:cs typeface="Times New Roman" panose="02020603050405020304" pitchFamily="18" charset="0"/>
              </a:rPr>
              <a:t>}</a:t>
            </a:r>
          </a:p>
          <a:p>
            <a:pPr marL="22225" indent="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Statements -&gt; Statements  Statement  |  Statement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1" y="533400"/>
            <a:ext cx="7948613" cy="1066800"/>
          </a:xfrm>
          <a:noFill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solidFill>
                  <a:schemeClr val="tx1"/>
                </a:solidFill>
              </a:rPr>
              <a:t>Thinking about Syntax</a:t>
            </a:r>
            <a:endParaRPr lang="en-GB" altLang="en-US" sz="400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1" y="1600201"/>
            <a:ext cx="7700963" cy="48418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The </a:t>
            </a:r>
            <a:r>
              <a:rPr lang="en-GB" altLang="en-US" i="1" dirty="0"/>
              <a:t>syntax</a:t>
            </a:r>
            <a:r>
              <a:rPr lang="en-GB" altLang="en-US" dirty="0"/>
              <a:t> of a programming language is a precise description of all its grammatically correct programs.</a:t>
            </a:r>
          </a:p>
          <a:p>
            <a:pPr marL="436563" indent="-414338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Precise syntax was first used with Algol 60, and has been used ever since.</a:t>
            </a:r>
          </a:p>
          <a:p>
            <a:pPr marL="436563" indent="-414338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Three levels:</a:t>
            </a:r>
          </a:p>
          <a:p>
            <a:pPr marL="804863" lvl="1" indent="-339725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Lexical syntax</a:t>
            </a:r>
          </a:p>
          <a:p>
            <a:pPr marL="804863" lvl="1" indent="-339725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Concrete syntax</a:t>
            </a:r>
          </a:p>
          <a:p>
            <a:pPr marL="804863" lvl="1" indent="-339725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Abstract syntax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Example of Dangling Else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4294967295"/>
          </p:nvPr>
        </p:nvSpPr>
        <p:spPr/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With which ‘if’ does the following ‘else’ associate?	</a:t>
            </a:r>
            <a:endParaRPr lang="en-GB" altLang="en-US" dirty="0">
              <a:latin typeface="Geneva" pitchFamily="112" charset="0"/>
            </a:endParaRPr>
          </a:p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dirty="0">
              <a:latin typeface="Geneva" pitchFamily="112" charset="0"/>
            </a:endParaRPr>
          </a:p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>
                <a:latin typeface="Geneva" pitchFamily="112" charset="0"/>
              </a:rPr>
              <a:t>	if (x &lt; 0)</a:t>
            </a:r>
          </a:p>
          <a:p>
            <a:pPr marL="22225" indent="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>
                <a:latin typeface="Geneva" pitchFamily="112" charset="0"/>
              </a:rPr>
              <a:t>		if (y &lt; 0)  y = y  - 1;</a:t>
            </a:r>
          </a:p>
          <a:p>
            <a:pPr marL="22225" indent="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>
                <a:latin typeface="Geneva" pitchFamily="112" charset="0"/>
              </a:rPr>
              <a:t>		else y = 0;</a:t>
            </a:r>
          </a:p>
          <a:p>
            <a:pPr marL="22225" indent="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dirty="0">
              <a:latin typeface="Geneva" pitchFamily="112" charset="0"/>
            </a:endParaRPr>
          </a:p>
          <a:p>
            <a:pPr marL="22225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Answer: </a:t>
            </a:r>
            <a:r>
              <a:rPr lang="en-GB" altLang="en-US" i="1" dirty="0"/>
              <a:t>either one!</a:t>
            </a:r>
            <a:r>
              <a:rPr lang="en-GB" altLang="en-US" dirty="0"/>
              <a:t>	</a:t>
            </a:r>
            <a:endParaRPr lang="en-GB" altLang="en-US" dirty="0">
              <a:latin typeface="Geneva" pitchFamily="112" charset="0"/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/>
          <p:cNvSpPr>
            <a:spLocks noChangeArrowheads="1"/>
          </p:cNvSpPr>
          <p:nvPr/>
        </p:nvSpPr>
        <p:spPr bwMode="auto">
          <a:xfrm>
            <a:off x="3505200" y="457201"/>
            <a:ext cx="4423112" cy="715005"/>
          </a:xfrm>
          <a:prstGeom prst="roundRect">
            <a:avLst>
              <a:gd name="adj" fmla="val 21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b="1">
                <a:latin typeface="Arial" panose="020B0604020202020204" pitchFamily="34" charset="0"/>
              </a:rPr>
              <a:t>The </a:t>
            </a:r>
            <a:r>
              <a:rPr lang="en-GB" altLang="en-US" b="1" i="1">
                <a:latin typeface="Arial" panose="020B0604020202020204" pitchFamily="34" charset="0"/>
              </a:rPr>
              <a:t>Dangling Else</a:t>
            </a:r>
            <a:r>
              <a:rPr lang="en-GB" altLang="en-US" b="1">
                <a:latin typeface="Arial" panose="020B0604020202020204" pitchFamily="34" charset="0"/>
              </a:rPr>
              <a:t> Ambiguity</a:t>
            </a:r>
          </a:p>
          <a:p>
            <a:pPr>
              <a:buClr>
                <a:srgbClr val="006699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1800" b="1">
                <a:solidFill>
                  <a:srgbClr val="006699"/>
                </a:solidFill>
                <a:latin typeface="Arial" panose="020B0604020202020204" pitchFamily="34" charset="0"/>
              </a:rPr>
              <a:t>Figure 2.5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617664"/>
            <a:ext cx="899318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488" y="228600"/>
            <a:ext cx="7948612" cy="13716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Solving the dangling else ambiguity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1" y="1752601"/>
            <a:ext cx="7700963" cy="48418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555625" indent="-533400" defTabSz="457200" eaLnBrk="1" hangingPunct="1">
              <a:lnSpc>
                <a:spcPct val="83000"/>
              </a:lnSpc>
              <a:buFont typeface="Times" panose="02020603050405020304" pitchFamily="18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Algol 60, C, C++: associate each </a:t>
            </a:r>
            <a:r>
              <a:rPr lang="en-GB" altLang="en-US">
                <a:latin typeface="Geneva" pitchFamily="112" charset="0"/>
              </a:rPr>
              <a:t>else</a:t>
            </a:r>
            <a:r>
              <a:rPr lang="en-GB" altLang="en-US"/>
              <a:t> with closest </a:t>
            </a:r>
            <a:r>
              <a:rPr lang="en-GB" altLang="en-US">
                <a:latin typeface="Geneva" pitchFamily="112" charset="0"/>
              </a:rPr>
              <a:t>if</a:t>
            </a:r>
            <a:r>
              <a:rPr lang="en-GB" altLang="en-US"/>
              <a:t>; use </a:t>
            </a:r>
            <a:r>
              <a:rPr lang="en-GB" altLang="en-US">
                <a:latin typeface="Geneva" pitchFamily="112" charset="0"/>
              </a:rPr>
              <a:t>{}</a:t>
            </a:r>
            <a:r>
              <a:rPr lang="en-GB" altLang="en-US"/>
              <a:t> or </a:t>
            </a:r>
            <a:r>
              <a:rPr lang="en-GB" altLang="en-US">
                <a:latin typeface="Geneva" pitchFamily="112" charset="0"/>
              </a:rPr>
              <a:t>begin…end</a:t>
            </a:r>
            <a:r>
              <a:rPr lang="en-GB" altLang="en-US"/>
              <a:t> to override.</a:t>
            </a:r>
          </a:p>
          <a:p>
            <a:pPr marL="555625" indent="-533400" defTabSz="457200" eaLnBrk="1" hangingPunct="1">
              <a:lnSpc>
                <a:spcPct val="83000"/>
              </a:lnSpc>
              <a:buFont typeface="Times" panose="02020603050405020304" pitchFamily="18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Algol 68, Modula, Ada: use explicit delimiter to end every conditional (e.g., </a:t>
            </a:r>
            <a:r>
              <a:rPr lang="en-GB" altLang="en-US">
                <a:latin typeface="Geneva" pitchFamily="112" charset="0"/>
              </a:rPr>
              <a:t>if…fi</a:t>
            </a:r>
            <a:r>
              <a:rPr lang="en-GB" altLang="en-US"/>
              <a:t>)</a:t>
            </a:r>
          </a:p>
          <a:p>
            <a:pPr marL="555625" indent="-533400" defTabSz="457200" eaLnBrk="1" hangingPunct="1">
              <a:lnSpc>
                <a:spcPct val="83000"/>
              </a:lnSpc>
              <a:buFont typeface="Times" panose="02020603050405020304" pitchFamily="18" charset="0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Java: rewrite the grammar to limit what can appear in a conditional: </a:t>
            </a:r>
          </a:p>
          <a:p>
            <a:pPr marL="922338" lvl="1" indent="-457200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IfThenStatement </a:t>
            </a:r>
            <a:r>
              <a:rPr lang="en-GB" altLang="en-US" sz="2400">
                <a:cs typeface="Times New Roman" panose="02020603050405020304" pitchFamily="18" charset="0"/>
              </a:rPr>
              <a:t>-&gt; </a:t>
            </a:r>
            <a:r>
              <a:rPr lang="en-GB" altLang="en-US" sz="2400" i="1">
                <a:latin typeface="Geneva" pitchFamily="112" charset="0"/>
                <a:cs typeface="Times New Roman" panose="02020603050405020304" pitchFamily="18" charset="0"/>
              </a:rPr>
              <a:t>if (</a:t>
            </a:r>
            <a:r>
              <a:rPr lang="en-GB" altLang="en-US" sz="2400">
                <a:cs typeface="Times New Roman" panose="02020603050405020304" pitchFamily="18" charset="0"/>
              </a:rPr>
              <a:t> Expression </a:t>
            </a:r>
            <a:r>
              <a:rPr lang="en-GB" altLang="en-US" sz="2400" i="1">
                <a:latin typeface="Geneva" pitchFamily="112" charset="0"/>
                <a:cs typeface="Times New Roman" panose="02020603050405020304" pitchFamily="18" charset="0"/>
              </a:rPr>
              <a:t>)</a:t>
            </a:r>
            <a:r>
              <a:rPr lang="en-GB" altLang="en-US" sz="2400">
                <a:cs typeface="Times New Roman" panose="02020603050405020304" pitchFamily="18" charset="0"/>
              </a:rPr>
              <a:t> Statement</a:t>
            </a:r>
          </a:p>
          <a:p>
            <a:pPr marL="922338" lvl="1" indent="-457200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cs typeface="Times New Roman" panose="02020603050405020304" pitchFamily="18" charset="0"/>
              </a:rPr>
              <a:t>IfThenElseStatement -&gt; </a:t>
            </a:r>
            <a:r>
              <a:rPr lang="en-GB" altLang="en-US" sz="2400" i="1">
                <a:latin typeface="Geneva" pitchFamily="112" charset="0"/>
                <a:cs typeface="Times New Roman" panose="02020603050405020304" pitchFamily="18" charset="0"/>
              </a:rPr>
              <a:t>if (</a:t>
            </a:r>
            <a:r>
              <a:rPr lang="en-GB" altLang="en-US" sz="2400">
                <a:cs typeface="Times New Roman" panose="02020603050405020304" pitchFamily="18" charset="0"/>
              </a:rPr>
              <a:t> Expression </a:t>
            </a:r>
            <a:r>
              <a:rPr lang="en-GB" altLang="en-US" sz="2400" i="1">
                <a:latin typeface="Geneva" pitchFamily="112" charset="0"/>
                <a:cs typeface="Times New Roman" panose="02020603050405020304" pitchFamily="18" charset="0"/>
              </a:rPr>
              <a:t>)</a:t>
            </a:r>
            <a:r>
              <a:rPr lang="en-GB" altLang="en-US" sz="2400" i="1">
                <a:cs typeface="Times New Roman" panose="02020603050405020304" pitchFamily="18" charset="0"/>
              </a:rPr>
              <a:t> </a:t>
            </a:r>
            <a:r>
              <a:rPr lang="en-GB" altLang="en-US" sz="2400">
                <a:cs typeface="Times New Roman" panose="02020603050405020304" pitchFamily="18" charset="0"/>
              </a:rPr>
              <a:t>StatementNoShortIf </a:t>
            </a:r>
          </a:p>
          <a:p>
            <a:pPr marL="922338" lvl="1" indent="-457200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cs typeface="Times New Roman" panose="02020603050405020304" pitchFamily="18" charset="0"/>
              </a:rPr>
              <a:t>				   </a:t>
            </a:r>
            <a:r>
              <a:rPr lang="en-GB" altLang="en-US" sz="2400" i="1">
                <a:latin typeface="Geneva" pitchFamily="112" charset="0"/>
                <a:cs typeface="Times New Roman" panose="02020603050405020304" pitchFamily="18" charset="0"/>
              </a:rPr>
              <a:t>else</a:t>
            </a:r>
            <a:r>
              <a:rPr lang="en-GB" altLang="en-US" sz="2400">
                <a:cs typeface="Times New Roman" panose="02020603050405020304" pitchFamily="18" charset="0"/>
              </a:rPr>
              <a:t> Statement</a:t>
            </a:r>
            <a:endParaRPr lang="en-GB" altLang="en-US" i="1">
              <a:cs typeface="Times New Roman" panose="02020603050405020304" pitchFamily="18" charset="0"/>
            </a:endParaRPr>
          </a:p>
          <a:p>
            <a:pPr marL="555625" indent="-533400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	The category </a:t>
            </a:r>
            <a:r>
              <a:rPr lang="en-GB" altLang="en-US" i="1"/>
              <a:t>StatementNoShortIf</a:t>
            </a:r>
            <a:r>
              <a:rPr lang="en-GB" altLang="en-US"/>
              <a:t> includes all statements except </a:t>
            </a:r>
            <a:r>
              <a:rPr lang="en-GB" altLang="en-US" i="1"/>
              <a:t>IfThenStatement</a:t>
            </a:r>
            <a:r>
              <a:rPr lang="en-GB" altLang="en-US"/>
              <a:t>.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488" y="1"/>
            <a:ext cx="7948612" cy="2360613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2.2  Extended BNF (EBNF)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1" y="2017714"/>
            <a:ext cx="7700963" cy="48418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BNF: </a:t>
            </a:r>
          </a:p>
          <a:p>
            <a:pPr marL="804863" lvl="1" indent="-339725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recursion for iteration</a:t>
            </a:r>
          </a:p>
          <a:p>
            <a:pPr marL="804863" lvl="1" indent="-339725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nonterminals (abstractions) for grouping</a:t>
            </a:r>
          </a:p>
          <a:p>
            <a:pPr marL="436563" indent="-414338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EBNF: additional metacharacters</a:t>
            </a:r>
          </a:p>
          <a:p>
            <a:pPr marL="804863" lvl="1" indent="-339725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i="1"/>
              <a:t>{  }</a:t>
            </a:r>
            <a:r>
              <a:rPr lang="en-GB" altLang="en-US" i="1"/>
              <a:t>  for a series of zero or more</a:t>
            </a:r>
          </a:p>
          <a:p>
            <a:pPr marL="804863" lvl="1" indent="-339725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i="1"/>
              <a:t>(  )</a:t>
            </a:r>
            <a:r>
              <a:rPr lang="en-GB" altLang="en-US" i="1"/>
              <a:t>  for a list, must pick one</a:t>
            </a:r>
          </a:p>
          <a:p>
            <a:pPr marL="804863" lvl="1" indent="-339725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i="1"/>
              <a:t>[  ]</a:t>
            </a:r>
            <a:r>
              <a:rPr lang="en-GB" altLang="en-US" i="1"/>
              <a:t>  for an optional list; pick none or one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488" y="228600"/>
            <a:ext cx="7948612" cy="7620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EBNF Examples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295401"/>
            <a:ext cx="8153400" cy="48418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6563" indent="-414338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/>
              <a:t>Expression </a:t>
            </a:r>
            <a:r>
              <a:rPr lang="en-GB" altLang="en-US"/>
              <a:t>is a list of one or more</a:t>
            </a:r>
            <a:r>
              <a:rPr lang="en-GB" altLang="en-US" i="1"/>
              <a:t> Terms </a:t>
            </a:r>
            <a:r>
              <a:rPr lang="en-GB" altLang="en-US"/>
              <a:t>separated by operators</a:t>
            </a:r>
            <a:r>
              <a:rPr lang="en-GB" altLang="en-US" i="1"/>
              <a:t> + </a:t>
            </a:r>
            <a:r>
              <a:rPr lang="en-GB" altLang="en-US"/>
              <a:t>and</a:t>
            </a:r>
            <a:r>
              <a:rPr lang="en-GB" altLang="en-US" i="1"/>
              <a:t> -</a:t>
            </a:r>
          </a:p>
          <a:p>
            <a:pPr marL="804863" lvl="1" indent="-339725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Expression</a:t>
            </a:r>
            <a:r>
              <a:rPr lang="en-GB" altLang="en-US" i="1"/>
              <a:t> </a:t>
            </a:r>
            <a:r>
              <a:rPr lang="en-GB" altLang="en-US" i="1">
                <a:cs typeface="Times New Roman" panose="02020603050405020304" pitchFamily="18" charset="0"/>
              </a:rPr>
              <a:t>-&gt; </a:t>
            </a:r>
            <a:r>
              <a:rPr lang="en-GB" altLang="en-US">
                <a:cs typeface="Times New Roman" panose="02020603050405020304" pitchFamily="18" charset="0"/>
              </a:rPr>
              <a:t>Term</a:t>
            </a:r>
            <a:r>
              <a:rPr lang="en-GB" altLang="en-US" i="1">
                <a:cs typeface="Times New Roman" panose="02020603050405020304" pitchFamily="18" charset="0"/>
              </a:rPr>
              <a:t> </a:t>
            </a:r>
            <a:r>
              <a:rPr lang="en-GB" altLang="en-US" b="1" i="1">
                <a:cs typeface="Times New Roman" panose="02020603050405020304" pitchFamily="18" charset="0"/>
              </a:rPr>
              <a:t>{ (</a:t>
            </a:r>
            <a:r>
              <a:rPr lang="en-GB" altLang="en-US" i="1">
                <a:cs typeface="Times New Roman" panose="02020603050405020304" pitchFamily="18" charset="0"/>
              </a:rPr>
              <a:t> </a:t>
            </a:r>
            <a:r>
              <a:rPr lang="en-GB" altLang="en-US" i="1">
                <a:latin typeface="Geneva" pitchFamily="112" charset="0"/>
                <a:cs typeface="Times New Roman" panose="02020603050405020304" pitchFamily="18" charset="0"/>
              </a:rPr>
              <a:t>+</a:t>
            </a:r>
            <a:r>
              <a:rPr lang="en-GB" altLang="en-US" i="1">
                <a:cs typeface="Times New Roman" panose="02020603050405020304" pitchFamily="18" charset="0"/>
              </a:rPr>
              <a:t> | </a:t>
            </a:r>
            <a:r>
              <a:rPr lang="en-GB" altLang="en-US" i="1">
                <a:latin typeface="Geneva" pitchFamily="112" charset="0"/>
                <a:cs typeface="Times New Roman" panose="02020603050405020304" pitchFamily="18" charset="0"/>
              </a:rPr>
              <a:t>-</a:t>
            </a:r>
            <a:r>
              <a:rPr lang="en-GB" altLang="en-US" i="1">
                <a:cs typeface="Times New Roman" panose="02020603050405020304" pitchFamily="18" charset="0"/>
              </a:rPr>
              <a:t> </a:t>
            </a:r>
            <a:r>
              <a:rPr lang="en-GB" altLang="en-US" b="1" i="1">
                <a:cs typeface="Times New Roman" panose="02020603050405020304" pitchFamily="18" charset="0"/>
              </a:rPr>
              <a:t>)</a:t>
            </a:r>
            <a:r>
              <a:rPr lang="en-GB" altLang="en-US" i="1">
                <a:cs typeface="Times New Roman" panose="02020603050405020304" pitchFamily="18" charset="0"/>
              </a:rPr>
              <a:t>  </a:t>
            </a:r>
            <a:r>
              <a:rPr lang="en-GB" altLang="en-US">
                <a:cs typeface="Times New Roman" panose="02020603050405020304" pitchFamily="18" charset="0"/>
              </a:rPr>
              <a:t>Term</a:t>
            </a:r>
            <a:r>
              <a:rPr lang="en-GB" altLang="en-US" i="1">
                <a:cs typeface="Times New Roman" panose="02020603050405020304" pitchFamily="18" charset="0"/>
              </a:rPr>
              <a:t> </a:t>
            </a:r>
            <a:r>
              <a:rPr lang="en-GB" altLang="en-US" b="1" i="1">
                <a:cs typeface="Times New Roman" panose="02020603050405020304" pitchFamily="18" charset="0"/>
              </a:rPr>
              <a:t>}</a:t>
            </a:r>
            <a:endParaRPr lang="en-GB" altLang="en-US" i="1">
              <a:cs typeface="Times New Roman" panose="02020603050405020304" pitchFamily="18" charset="0"/>
            </a:endParaRPr>
          </a:p>
          <a:p>
            <a:pPr marL="804863" lvl="1" indent="-339725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IfStatement</a:t>
            </a:r>
            <a:r>
              <a:rPr lang="en-GB" altLang="en-US" i="1">
                <a:cs typeface="Times New Roman" panose="02020603050405020304" pitchFamily="18" charset="0"/>
              </a:rPr>
              <a:t> -&gt; </a:t>
            </a:r>
            <a:r>
              <a:rPr lang="en-GB" altLang="en-US" i="1">
                <a:latin typeface="Geneva" pitchFamily="112" charset="0"/>
                <a:cs typeface="Times New Roman" panose="02020603050405020304" pitchFamily="18" charset="0"/>
              </a:rPr>
              <a:t>if  (</a:t>
            </a:r>
            <a:r>
              <a:rPr lang="en-GB" altLang="en-US" i="1">
                <a:cs typeface="Times New Roman" panose="02020603050405020304" pitchFamily="18" charset="0"/>
              </a:rPr>
              <a:t> </a:t>
            </a:r>
            <a:r>
              <a:rPr lang="en-GB" altLang="en-US">
                <a:cs typeface="Times New Roman" panose="02020603050405020304" pitchFamily="18" charset="0"/>
              </a:rPr>
              <a:t>Expression</a:t>
            </a:r>
            <a:r>
              <a:rPr lang="en-GB" altLang="en-US" i="1">
                <a:cs typeface="Times New Roman" panose="02020603050405020304" pitchFamily="18" charset="0"/>
              </a:rPr>
              <a:t> </a:t>
            </a:r>
            <a:r>
              <a:rPr lang="en-GB" altLang="en-US" i="1">
                <a:latin typeface="Geneva" pitchFamily="112" charset="0"/>
                <a:cs typeface="Times New Roman" panose="02020603050405020304" pitchFamily="18" charset="0"/>
              </a:rPr>
              <a:t>)</a:t>
            </a:r>
            <a:r>
              <a:rPr lang="en-GB" altLang="en-US" i="1">
                <a:cs typeface="Times New Roman" panose="02020603050405020304" pitchFamily="18" charset="0"/>
              </a:rPr>
              <a:t> </a:t>
            </a:r>
            <a:r>
              <a:rPr lang="en-GB" altLang="en-US">
                <a:cs typeface="Times New Roman" panose="02020603050405020304" pitchFamily="18" charset="0"/>
              </a:rPr>
              <a:t>Statement</a:t>
            </a:r>
            <a:r>
              <a:rPr lang="en-GB" altLang="en-US" i="1">
                <a:cs typeface="Times New Roman" panose="02020603050405020304" pitchFamily="18" charset="0"/>
              </a:rPr>
              <a:t>  </a:t>
            </a:r>
            <a:r>
              <a:rPr lang="en-GB" altLang="en-US" b="1" i="1">
                <a:cs typeface="Times New Roman" panose="02020603050405020304" pitchFamily="18" charset="0"/>
              </a:rPr>
              <a:t>[</a:t>
            </a:r>
            <a:r>
              <a:rPr lang="en-GB" altLang="en-US" i="1">
                <a:cs typeface="Times New Roman" panose="02020603050405020304" pitchFamily="18" charset="0"/>
              </a:rPr>
              <a:t> </a:t>
            </a:r>
            <a:r>
              <a:rPr lang="en-GB" altLang="en-US" i="1">
                <a:latin typeface="Geneva" pitchFamily="112" charset="0"/>
                <a:cs typeface="Times New Roman" panose="02020603050405020304" pitchFamily="18" charset="0"/>
              </a:rPr>
              <a:t>else</a:t>
            </a:r>
            <a:r>
              <a:rPr lang="en-GB" altLang="en-US" i="1">
                <a:cs typeface="Times New Roman" panose="02020603050405020304" pitchFamily="18" charset="0"/>
              </a:rPr>
              <a:t> </a:t>
            </a:r>
            <a:r>
              <a:rPr lang="en-GB" altLang="en-US">
                <a:cs typeface="Times New Roman" panose="02020603050405020304" pitchFamily="18" charset="0"/>
              </a:rPr>
              <a:t>Statement</a:t>
            </a:r>
            <a:r>
              <a:rPr lang="en-GB" altLang="en-US" i="1">
                <a:cs typeface="Times New Roman" panose="02020603050405020304" pitchFamily="18" charset="0"/>
              </a:rPr>
              <a:t> </a:t>
            </a:r>
            <a:r>
              <a:rPr lang="en-GB" altLang="en-US" b="1" i="1">
                <a:cs typeface="Times New Roman" panose="02020603050405020304" pitchFamily="18" charset="0"/>
              </a:rPr>
              <a:t>]</a:t>
            </a:r>
          </a:p>
          <a:p>
            <a:pPr marL="804863" lvl="1" indent="-339725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b="1" i="1">
              <a:cs typeface="Times New Roman" panose="02020603050405020304" pitchFamily="18" charset="0"/>
            </a:endParaRPr>
          </a:p>
          <a:p>
            <a:pPr marL="436563" indent="-414338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C-style EBNF lists alternatives vertically and uses </a:t>
            </a:r>
            <a:r>
              <a:rPr lang="en-GB" altLang="en-US" i="1" baseline="-25000">
                <a:cs typeface="Times New Roman" panose="02020603050405020304" pitchFamily="18" charset="0"/>
              </a:rPr>
              <a:t>opt</a:t>
            </a:r>
            <a:r>
              <a:rPr lang="en-GB" altLang="en-US" i="1">
                <a:cs typeface="Times New Roman" panose="02020603050405020304" pitchFamily="18" charset="0"/>
              </a:rPr>
              <a:t> to signify optional parts.  E.g.,</a:t>
            </a:r>
          </a:p>
          <a:p>
            <a:pPr marL="436563" indent="-414338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</a:t>
            </a:r>
            <a:r>
              <a:rPr lang="en-GB" altLang="en-US" sz="2400" i="1">
                <a:cs typeface="Times New Roman" panose="02020603050405020304" pitchFamily="18" charset="0"/>
              </a:rPr>
              <a:t>IfStatement:</a:t>
            </a:r>
          </a:p>
          <a:p>
            <a:pPr marL="436563" indent="-414338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i="1">
                <a:cs typeface="Times New Roman" panose="02020603050405020304" pitchFamily="18" charset="0"/>
              </a:rPr>
              <a:t>			</a:t>
            </a:r>
            <a:r>
              <a:rPr lang="en-GB" altLang="en-US" sz="2400">
                <a:latin typeface="Geneva" pitchFamily="112" charset="0"/>
                <a:cs typeface="Times New Roman" panose="02020603050405020304" pitchFamily="18" charset="0"/>
              </a:rPr>
              <a:t>if  (</a:t>
            </a:r>
            <a:r>
              <a:rPr lang="en-GB" altLang="en-US" sz="2400" i="1">
                <a:cs typeface="Times New Roman" panose="02020603050405020304" pitchFamily="18" charset="0"/>
              </a:rPr>
              <a:t> Expression </a:t>
            </a:r>
            <a:r>
              <a:rPr lang="en-GB" altLang="en-US" sz="2400">
                <a:latin typeface="Geneva" pitchFamily="112" charset="0"/>
                <a:cs typeface="Times New Roman" panose="02020603050405020304" pitchFamily="18" charset="0"/>
              </a:rPr>
              <a:t>)</a:t>
            </a:r>
            <a:r>
              <a:rPr lang="en-GB" altLang="en-US" sz="2400" i="1">
                <a:cs typeface="Times New Roman" panose="02020603050405020304" pitchFamily="18" charset="0"/>
              </a:rPr>
              <a:t> Statement ElsePart</a:t>
            </a:r>
            <a:r>
              <a:rPr lang="en-GB" altLang="en-US" sz="2400" i="1" baseline="-25000">
                <a:cs typeface="Times New Roman" panose="02020603050405020304" pitchFamily="18" charset="0"/>
              </a:rPr>
              <a:t>opt</a:t>
            </a:r>
          </a:p>
          <a:p>
            <a:pPr marL="436563" indent="-414338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i="1" baseline="-25000">
                <a:cs typeface="Times New Roman" panose="02020603050405020304" pitchFamily="18" charset="0"/>
              </a:rPr>
              <a:t>	</a:t>
            </a:r>
            <a:r>
              <a:rPr lang="en-GB" altLang="en-US" sz="2400" i="1">
                <a:cs typeface="Times New Roman" panose="02020603050405020304" pitchFamily="18" charset="0"/>
              </a:rPr>
              <a:t>ElsePart: </a:t>
            </a:r>
          </a:p>
          <a:p>
            <a:pPr marL="436563" indent="-414338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i="1">
                <a:cs typeface="Times New Roman" panose="02020603050405020304" pitchFamily="18" charset="0"/>
              </a:rPr>
              <a:t>			</a:t>
            </a:r>
            <a:r>
              <a:rPr lang="en-GB" altLang="en-US" sz="2400">
                <a:latin typeface="Geneva" pitchFamily="112" charset="0"/>
                <a:cs typeface="Times New Roman" panose="02020603050405020304" pitchFamily="18" charset="0"/>
              </a:rPr>
              <a:t>else</a:t>
            </a:r>
            <a:r>
              <a:rPr lang="en-GB" altLang="en-US" sz="2400" i="1">
                <a:cs typeface="Times New Roman" panose="02020603050405020304" pitchFamily="18" charset="0"/>
              </a:rPr>
              <a:t> Statement</a:t>
            </a:r>
            <a:r>
              <a:rPr lang="en-GB" altLang="en-US" i="1">
                <a:cs typeface="Times New Roman" panose="02020603050405020304" pitchFamily="18" charset="0"/>
              </a:rPr>
              <a:t> 	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6858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EBNF to BNF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905000" y="1600200"/>
            <a:ext cx="8229600" cy="46482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We can always rewrite an EBNF grammar as a BNF grammar.</a:t>
            </a:r>
            <a:r>
              <a:rPr lang="en-GB" altLang="en-US" i="1"/>
              <a:t>  </a:t>
            </a:r>
            <a:r>
              <a:rPr lang="en-GB" altLang="en-US"/>
              <a:t>E.g.,</a:t>
            </a:r>
            <a:r>
              <a:rPr lang="en-GB" altLang="en-US" i="1"/>
              <a:t> </a:t>
            </a:r>
          </a:p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/>
              <a:t>	A</a:t>
            </a:r>
            <a:r>
              <a:rPr lang="en-GB" altLang="en-US"/>
              <a:t> </a:t>
            </a:r>
            <a:r>
              <a:rPr lang="en-GB" altLang="en-US" i="1">
                <a:cs typeface="Times New Roman" panose="02020603050405020304" pitchFamily="18" charset="0"/>
              </a:rPr>
              <a:t>-&gt; x </a:t>
            </a:r>
            <a:r>
              <a:rPr lang="en-GB" altLang="en-US" b="1">
                <a:cs typeface="Times New Roman" panose="02020603050405020304" pitchFamily="18" charset="0"/>
              </a:rPr>
              <a:t>{</a:t>
            </a:r>
            <a:r>
              <a:rPr lang="en-GB" altLang="en-US" i="1">
                <a:cs typeface="Times New Roman" panose="02020603050405020304" pitchFamily="18" charset="0"/>
              </a:rPr>
              <a:t> y </a:t>
            </a:r>
            <a:r>
              <a:rPr lang="en-GB" altLang="en-US" b="1">
                <a:cs typeface="Times New Roman" panose="02020603050405020304" pitchFamily="18" charset="0"/>
              </a:rPr>
              <a:t>}</a:t>
            </a:r>
            <a:r>
              <a:rPr lang="en-GB" altLang="en-US" i="1">
                <a:cs typeface="Times New Roman" panose="02020603050405020304" pitchFamily="18" charset="0"/>
              </a:rPr>
              <a:t> z</a:t>
            </a:r>
          </a:p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can be rewritten:</a:t>
            </a:r>
          </a:p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A -&gt; x A' z</a:t>
            </a:r>
          </a:p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	A' -&gt; e|  y A'</a:t>
            </a:r>
          </a:p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(The letter e stands for the empty string.) </a:t>
            </a:r>
          </a:p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cs typeface="Times New Roman" panose="02020603050405020304" pitchFamily="18" charset="0"/>
              </a:rPr>
              <a:t>(Rewriting EBNF rules with ( ), [ ] is left as an exercise.)</a:t>
            </a:r>
          </a:p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>
              <a:cs typeface="Times New Roman" panose="02020603050405020304" pitchFamily="18" charset="0"/>
            </a:endParaRPr>
          </a:p>
          <a:p>
            <a:pPr marL="22225" indent="0" algn="ctr" defTabSz="457200" eaLnBrk="1" hangingPunct="1">
              <a:lnSpc>
                <a:spcPct val="8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i="1">
                <a:cs typeface="Times New Roman" panose="02020603050405020304" pitchFamily="18" charset="0"/>
              </a:rPr>
              <a:t>While EBNF is no more powerful than BNF, its rules are  often simpler and clearer.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8534400" cy="1066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7543800" cy="4572000"/>
          </a:xfrm>
        </p:spPr>
        <p:txBody>
          <a:bodyPr/>
          <a:lstStyle/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2.1  Grammars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	2.1.1  Backus-Naur Form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	2.1.2  Derivations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	2.1.3  Parse Trees</a:t>
            </a:r>
          </a:p>
          <a:p>
            <a:pPr marL="922338" lvl="1" indent="-457200" defTabSz="457200">
              <a:buNone/>
            </a:pPr>
            <a:r>
              <a:rPr lang="en-US" altLang="en-US" sz="2400" dirty="0">
                <a:latin typeface="Geneva" pitchFamily="112" charset="0"/>
              </a:rPr>
              <a:t> 2.1.4  Associativity and Precedence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	2.1.5  Ambiguous Grammars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latin typeface="Geneva" pitchFamily="112" charset="0"/>
              </a:rPr>
              <a:t>2.2  Extended BNF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solidFill>
                  <a:srgbClr val="1C13FF"/>
                </a:solidFill>
                <a:latin typeface="Geneva" pitchFamily="112" charset="0"/>
              </a:rPr>
              <a:t>2.3  Syntax of a Small Language: </a:t>
            </a:r>
            <a:r>
              <a:rPr lang="en-US" altLang="en-US" sz="2400" i="1" dirty="0" err="1">
                <a:solidFill>
                  <a:srgbClr val="1C13FF"/>
                </a:solidFill>
                <a:latin typeface="Geneva" pitchFamily="112" charset="0"/>
              </a:rPr>
              <a:t>Clite</a:t>
            </a:r>
            <a:endParaRPr lang="en-US" altLang="en-US" sz="2400" i="1" dirty="0">
              <a:solidFill>
                <a:srgbClr val="1C13FF"/>
              </a:solidFill>
              <a:latin typeface="Geneva" pitchFamily="112" charset="0"/>
            </a:endParaRPr>
          </a:p>
          <a:p>
            <a:pPr marL="555625" indent="-533400" defTabSz="457200">
              <a:buNone/>
            </a:pPr>
            <a:r>
              <a:rPr lang="en-US" altLang="en-US" sz="2400" dirty="0">
                <a:solidFill>
                  <a:srgbClr val="1C13FF"/>
                </a:solidFill>
                <a:latin typeface="Geneva" pitchFamily="112" charset="0"/>
              </a:rPr>
              <a:t>	2.3.1  Lexical Syntax</a:t>
            </a:r>
          </a:p>
          <a:p>
            <a:pPr marL="555625" indent="-533400" defTabSz="457200">
              <a:buNone/>
            </a:pPr>
            <a:r>
              <a:rPr lang="en-US" altLang="en-US" sz="2400" dirty="0">
                <a:solidFill>
                  <a:srgbClr val="1C13FF"/>
                </a:solidFill>
                <a:latin typeface="Geneva" pitchFamily="112" charset="0"/>
              </a:rPr>
              <a:t>	2.3.2  Concrete Syntax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457200"/>
            <a:ext cx="7773988" cy="7620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000"/>
              <a:t>2.3  Syntax of a Small Language: </a:t>
            </a:r>
            <a:r>
              <a:rPr lang="en-GB" altLang="en-US" sz="4000" i="1"/>
              <a:t>Clite</a:t>
            </a:r>
            <a:endParaRPr lang="en-GB" altLang="en-US" sz="400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7696200" cy="44958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Motivation for using a subset of C:</a:t>
            </a:r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/>
          </a:p>
          <a:p>
            <a:pPr marL="741363" lvl="1" indent="-284163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				Grammar			</a:t>
            </a:r>
          </a:p>
          <a:p>
            <a:pPr marL="741363" lvl="1" indent="-284163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u="sng"/>
              <a:t>Language 		(pages)	 Reference</a:t>
            </a:r>
            <a:endParaRPr lang="en-GB" altLang="en-US" sz="2400"/>
          </a:p>
          <a:p>
            <a:pPr marL="741363" lvl="1" indent="-284163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i="1"/>
              <a:t>Pascal		5		Jensen &amp; Wirth</a:t>
            </a:r>
          </a:p>
          <a:p>
            <a:pPr marL="741363" lvl="1" indent="-284163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i="1"/>
              <a:t>C			     	6		Kernighan &amp; Richie</a:t>
            </a:r>
          </a:p>
          <a:p>
            <a:pPr marL="741363" lvl="1" indent="-284163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i="1"/>
              <a:t>C++		22		Stroustrup</a:t>
            </a:r>
          </a:p>
          <a:p>
            <a:pPr marL="741363" lvl="1" indent="-284163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i="1"/>
              <a:t>Java		14		Gosling, et. al.</a:t>
            </a:r>
          </a:p>
          <a:p>
            <a:pPr marL="741363" lvl="1" indent="-284163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i="1"/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The </a:t>
            </a:r>
            <a:r>
              <a:rPr lang="en-GB" altLang="en-US" sz="2400" i="1"/>
              <a:t>Clite</a:t>
            </a:r>
            <a:r>
              <a:rPr lang="en-GB" altLang="en-US" sz="2400"/>
              <a:t> grammar fits on one page (Figure 2.7 on p.38 [T]; next 3 slides), so it’s a far better tool for studying language design.</a:t>
            </a:r>
            <a:endParaRPr lang="en-GB" altLang="en-US" sz="2400" i="1"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227888" cy="1144588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000">
                <a:solidFill>
                  <a:schemeClr val="tx1"/>
                </a:solidFill>
              </a:rPr>
              <a:t>Fig. 2.7 [T] </a:t>
            </a:r>
            <a:r>
              <a:rPr lang="en-GB" altLang="en-US" sz="4000" i="1"/>
              <a:t>Clite</a:t>
            </a:r>
            <a:r>
              <a:rPr lang="en-GB" altLang="en-US" sz="4000"/>
              <a:t> Grammar: Statements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5902325" y="17256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828800" y="1447801"/>
            <a:ext cx="8420100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en-US" sz="2000" i="1"/>
              <a:t>           Program </a:t>
            </a:r>
            <a:r>
              <a:rPr lang="en-US" altLang="en-US" sz="2000">
                <a:sym typeface="Symbol" panose="05050102010706020507" pitchFamily="18" charset="2"/>
              </a:rPr>
              <a:t></a:t>
            </a:r>
            <a:r>
              <a:rPr lang="en-US" altLang="en-US" sz="2000" i="1"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Courier" pitchFamily="1" charset="0"/>
              </a:rPr>
              <a:t>int main ( )</a:t>
            </a:r>
            <a:r>
              <a:rPr lang="en-US" altLang="en-US" sz="2000" i="1"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Courier" pitchFamily="1" charset="0"/>
              </a:rPr>
              <a:t>{</a:t>
            </a:r>
            <a:r>
              <a:rPr lang="en-US" altLang="en-US" sz="2000" i="1">
                <a:sym typeface="Symbol" panose="05050102010706020507" pitchFamily="18" charset="2"/>
              </a:rPr>
              <a:t> Declarations Statements </a:t>
            </a:r>
            <a:r>
              <a:rPr lang="en-US" altLang="en-US" sz="2000">
                <a:latin typeface="Courier" pitchFamily="1" charset="0"/>
              </a:rPr>
              <a:t>}</a:t>
            </a:r>
            <a:endParaRPr lang="en-US" altLang="en-US" sz="2000" i="1"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</a:pPr>
            <a:r>
              <a:rPr lang="en-US" altLang="en-US" sz="2000" i="1"/>
              <a:t>     Declarations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{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 i="1">
                <a:sym typeface="Symbol" panose="05050102010706020507" pitchFamily="18" charset="2"/>
              </a:rPr>
              <a:t>Declaration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}</a:t>
            </a:r>
            <a:endParaRPr lang="en-US" altLang="en-US" sz="2000" i="1"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</a:pPr>
            <a:r>
              <a:rPr lang="en-US" altLang="en-US" sz="2000" i="1"/>
              <a:t>      Declaration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 i="1">
                <a:sym typeface="Symbol" panose="05050102010706020507" pitchFamily="18" charset="2"/>
              </a:rPr>
              <a:t>Type Identifier </a:t>
            </a:r>
            <a:r>
              <a:rPr lang="en-US" altLang="en-US">
                <a:solidFill>
                  <a:srgbClr val="1C13FF"/>
                </a:solidFill>
                <a:sym typeface="Symbol" panose="05050102010706020507" pitchFamily="18" charset="2"/>
              </a:rPr>
              <a:t>[</a:t>
            </a:r>
            <a:r>
              <a:rPr lang="en-US" altLang="en-US" sz="2000">
                <a:sym typeface="Symbol" panose="05050102010706020507" pitchFamily="18" charset="2"/>
              </a:rPr>
              <a:t> [ </a:t>
            </a:r>
            <a:r>
              <a:rPr lang="en-US" altLang="en-US" sz="2000" i="1">
                <a:sym typeface="Symbol" panose="05050102010706020507" pitchFamily="18" charset="2"/>
              </a:rPr>
              <a:t>Integer </a:t>
            </a:r>
            <a:r>
              <a:rPr lang="en-US" altLang="en-US" sz="2000">
                <a:sym typeface="Symbol" panose="05050102010706020507" pitchFamily="18" charset="2"/>
              </a:rPr>
              <a:t>] </a:t>
            </a:r>
            <a:r>
              <a:rPr lang="en-US" altLang="en-US">
                <a:solidFill>
                  <a:srgbClr val="1C13FF"/>
                </a:solidFill>
                <a:sym typeface="Symbol" panose="05050102010706020507" pitchFamily="18" charset="2"/>
              </a:rPr>
              <a:t>]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{</a:t>
            </a:r>
            <a:r>
              <a:rPr lang="en-US" altLang="en-US" sz="2000">
                <a:sym typeface="Symbol" panose="05050102010706020507" pitchFamily="18" charset="2"/>
              </a:rPr>
              <a:t> , </a:t>
            </a:r>
            <a:r>
              <a:rPr lang="en-US" altLang="en-US" sz="2000" i="1">
                <a:sym typeface="Symbol" panose="05050102010706020507" pitchFamily="18" charset="2"/>
              </a:rPr>
              <a:t>Identifier </a:t>
            </a:r>
            <a:r>
              <a:rPr lang="en-US" altLang="en-US">
                <a:solidFill>
                  <a:srgbClr val="1C13FF"/>
                </a:solidFill>
                <a:sym typeface="Symbol" panose="05050102010706020507" pitchFamily="18" charset="2"/>
              </a:rPr>
              <a:t>[</a:t>
            </a:r>
            <a:r>
              <a:rPr lang="en-US" altLang="en-US" sz="2000">
                <a:sym typeface="Symbol" panose="05050102010706020507" pitchFamily="18" charset="2"/>
              </a:rPr>
              <a:t> [ </a:t>
            </a:r>
            <a:r>
              <a:rPr lang="en-US" altLang="en-US" sz="2000" i="1">
                <a:sym typeface="Symbol" panose="05050102010706020507" pitchFamily="18" charset="2"/>
              </a:rPr>
              <a:t>Integer </a:t>
            </a:r>
            <a:r>
              <a:rPr lang="en-US" altLang="en-US" sz="2000">
                <a:sym typeface="Symbol" panose="05050102010706020507" pitchFamily="18" charset="2"/>
              </a:rPr>
              <a:t>] </a:t>
            </a:r>
            <a:r>
              <a:rPr lang="en-US" altLang="en-US">
                <a:solidFill>
                  <a:srgbClr val="1C13FF"/>
                </a:solidFill>
                <a:sym typeface="Symbol" panose="05050102010706020507" pitchFamily="18" charset="2"/>
              </a:rPr>
              <a:t>]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}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;</a:t>
            </a:r>
            <a:endParaRPr lang="en-US" altLang="en-US" sz="2000" i="1"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</a:pPr>
            <a:r>
              <a:rPr lang="en-US" altLang="en-US" sz="2000" i="1"/>
              <a:t>                  Type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>
                <a:latin typeface="Courier" pitchFamily="1" charset="0"/>
              </a:rPr>
              <a:t>int | bool | float | char</a:t>
            </a:r>
          </a:p>
          <a:p>
            <a:pPr>
              <a:lnSpc>
                <a:spcPct val="125000"/>
              </a:lnSpc>
            </a:pPr>
            <a:r>
              <a:rPr lang="en-US" altLang="en-US" sz="2000" i="1"/>
              <a:t>        Statements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{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 i="1">
                <a:sym typeface="Symbol" panose="05050102010706020507" pitchFamily="18" charset="2"/>
              </a:rPr>
              <a:t>Statement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}</a:t>
            </a:r>
            <a:endParaRPr lang="en-US" altLang="en-US" sz="2000"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</a:pPr>
            <a:r>
              <a:rPr lang="en-US" altLang="en-US" sz="2000" i="1"/>
              <a:t>          Statement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>
                <a:sym typeface="Symbol" panose="05050102010706020507" pitchFamily="18" charset="2"/>
              </a:rPr>
              <a:t> ; </a:t>
            </a:r>
            <a:r>
              <a:rPr lang="en-US" altLang="en-US" sz="2000">
                <a:sym typeface="Symbol" panose="05050102010706020507" pitchFamily="18" charset="2"/>
              </a:rPr>
              <a:t>| </a:t>
            </a:r>
            <a:r>
              <a:rPr lang="en-US" altLang="en-US" sz="2000" i="1">
                <a:sym typeface="Symbol" panose="05050102010706020507" pitchFamily="18" charset="2"/>
              </a:rPr>
              <a:t>Block | Assignment | IfStatement | WhileStatement</a:t>
            </a:r>
          </a:p>
          <a:p>
            <a:pPr>
              <a:lnSpc>
                <a:spcPct val="125000"/>
              </a:lnSpc>
            </a:pPr>
            <a:r>
              <a:rPr lang="en-US" altLang="en-US" sz="2000" i="1"/>
              <a:t>                Block </a:t>
            </a:r>
            <a:r>
              <a:rPr lang="en-US" altLang="en-US" sz="2000">
                <a:sym typeface="Symbol" panose="05050102010706020507" pitchFamily="18" charset="2"/>
              </a:rPr>
              <a:t> { </a:t>
            </a:r>
            <a:r>
              <a:rPr lang="en-US" altLang="en-US" sz="2000" i="1"/>
              <a:t>Statements </a:t>
            </a:r>
            <a:r>
              <a:rPr lang="en-US" altLang="en-US" sz="2000"/>
              <a:t>}</a:t>
            </a:r>
          </a:p>
          <a:p>
            <a:pPr>
              <a:lnSpc>
                <a:spcPct val="125000"/>
              </a:lnSpc>
            </a:pPr>
            <a:r>
              <a:rPr lang="en-US" altLang="en-US" sz="2000" i="1"/>
              <a:t>       Assignment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 i="1">
                <a:sym typeface="Symbol" panose="05050102010706020507" pitchFamily="18" charset="2"/>
              </a:rPr>
              <a:t>Identifier </a:t>
            </a:r>
            <a:r>
              <a:rPr lang="en-US" altLang="en-US">
                <a:solidFill>
                  <a:srgbClr val="1C13FF"/>
                </a:solidFill>
                <a:sym typeface="Symbol" panose="05050102010706020507" pitchFamily="18" charset="2"/>
              </a:rPr>
              <a:t>[</a:t>
            </a:r>
            <a:r>
              <a:rPr lang="en-US" altLang="en-US" sz="2000">
                <a:sym typeface="Symbol" panose="05050102010706020507" pitchFamily="18" charset="2"/>
              </a:rPr>
              <a:t> [ </a:t>
            </a:r>
            <a:r>
              <a:rPr lang="en-US" altLang="en-US" sz="2000" i="1">
                <a:sym typeface="Symbol" panose="05050102010706020507" pitchFamily="18" charset="2"/>
              </a:rPr>
              <a:t>Expression </a:t>
            </a:r>
            <a:r>
              <a:rPr lang="en-US" altLang="en-US" sz="2000">
                <a:sym typeface="Symbol" panose="05050102010706020507" pitchFamily="18" charset="2"/>
              </a:rPr>
              <a:t>] </a:t>
            </a:r>
            <a:r>
              <a:rPr lang="en-US" altLang="en-US">
                <a:solidFill>
                  <a:srgbClr val="1C13FF"/>
                </a:solidFill>
                <a:sym typeface="Symbol" panose="05050102010706020507" pitchFamily="18" charset="2"/>
              </a:rPr>
              <a:t>]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Courier" pitchFamily="1" charset="0"/>
              </a:rPr>
              <a:t>=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 i="1">
                <a:sym typeface="Symbol" panose="05050102010706020507" pitchFamily="18" charset="2"/>
              </a:rPr>
              <a:t>Expression </a:t>
            </a:r>
            <a:r>
              <a:rPr lang="en-US" altLang="en-US">
                <a:sym typeface="Symbol" panose="05050102010706020507" pitchFamily="18" charset="2"/>
              </a:rPr>
              <a:t> ;</a:t>
            </a:r>
            <a:endParaRPr lang="en-US" altLang="en-US" sz="2000">
              <a:latin typeface="Courier" pitchFamily="1" charset="0"/>
            </a:endParaRPr>
          </a:p>
          <a:p>
            <a:pPr>
              <a:lnSpc>
                <a:spcPct val="125000"/>
              </a:lnSpc>
            </a:pPr>
            <a:r>
              <a:rPr lang="en-US" altLang="en-US" sz="2000" i="1"/>
              <a:t>       IfStatement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>
                <a:latin typeface="Courier" pitchFamily="1" charset="0"/>
              </a:rPr>
              <a:t>if (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 i="1">
                <a:sym typeface="Symbol" panose="05050102010706020507" pitchFamily="18" charset="2"/>
              </a:rPr>
              <a:t>Expression </a:t>
            </a:r>
            <a:r>
              <a:rPr lang="en-US" altLang="en-US" sz="2000">
                <a:latin typeface="Courier" pitchFamily="1" charset="0"/>
              </a:rPr>
              <a:t>)</a:t>
            </a:r>
            <a:r>
              <a:rPr lang="en-US" altLang="en-US" sz="2000" i="1">
                <a:sym typeface="Symbol" panose="05050102010706020507" pitchFamily="18" charset="2"/>
              </a:rPr>
              <a:t> Statement </a:t>
            </a:r>
            <a:r>
              <a:rPr lang="en-US" altLang="en-US">
                <a:solidFill>
                  <a:srgbClr val="1C13FF"/>
                </a:solidFill>
                <a:sym typeface="Symbol" panose="05050102010706020507" pitchFamily="18" charset="2"/>
              </a:rPr>
              <a:t>[</a:t>
            </a:r>
            <a:r>
              <a:rPr lang="en-US" altLang="en-US" sz="2000" i="1"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Courier" pitchFamily="1" charset="0"/>
              </a:rPr>
              <a:t>else</a:t>
            </a:r>
            <a:r>
              <a:rPr lang="en-US" altLang="en-US" sz="2000" i="1">
                <a:sym typeface="Symbol" panose="05050102010706020507" pitchFamily="18" charset="2"/>
              </a:rPr>
              <a:t> Statement </a:t>
            </a:r>
            <a:r>
              <a:rPr lang="en-US" altLang="en-US">
                <a:solidFill>
                  <a:srgbClr val="1C13FF"/>
                </a:solidFill>
                <a:sym typeface="Symbol" panose="05050102010706020507" pitchFamily="18" charset="2"/>
              </a:rPr>
              <a:t>]</a:t>
            </a:r>
            <a:endParaRPr lang="en-US" altLang="en-US" sz="2000" i="1"/>
          </a:p>
          <a:p>
            <a:pPr>
              <a:lnSpc>
                <a:spcPct val="125000"/>
              </a:lnSpc>
            </a:pPr>
            <a:r>
              <a:rPr lang="en-US" altLang="en-US" sz="2000" i="1"/>
              <a:t>WhileStatement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>
                <a:latin typeface="Courier" pitchFamily="1" charset="0"/>
              </a:rPr>
              <a:t>while (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 i="1">
                <a:sym typeface="Symbol" panose="05050102010706020507" pitchFamily="18" charset="2"/>
              </a:rPr>
              <a:t>Expression </a:t>
            </a:r>
            <a:r>
              <a:rPr lang="en-US" altLang="en-US" sz="2000">
                <a:latin typeface="Courier" pitchFamily="1" charset="0"/>
              </a:rPr>
              <a:t>)</a:t>
            </a:r>
            <a:r>
              <a:rPr lang="en-US" altLang="en-US" sz="2000" i="1">
                <a:sym typeface="Symbol" panose="05050102010706020507" pitchFamily="18" charset="2"/>
              </a:rPr>
              <a:t> Statement</a:t>
            </a:r>
            <a:endParaRPr lang="en-US" altLang="en-US" sz="2000">
              <a:latin typeface="Courier" pitchFamily="1" charset="0"/>
            </a:endParaRPr>
          </a:p>
          <a:p>
            <a:endParaRPr lang="en-US" altLang="en-US" sz="1800">
              <a:latin typeface="Courier" pitchFamily="1" charset="0"/>
            </a:endParaRP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457201"/>
            <a:ext cx="7239000" cy="671513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000">
                <a:solidFill>
                  <a:srgbClr val="1C13FF"/>
                </a:solidFill>
              </a:rPr>
              <a:t>Fig. 2.7</a:t>
            </a:r>
            <a:r>
              <a:rPr lang="en-GB" altLang="en-US" sz="4000"/>
              <a:t> </a:t>
            </a:r>
            <a:r>
              <a:rPr lang="en-GB" altLang="en-US" sz="4000" i="1"/>
              <a:t>Clite</a:t>
            </a:r>
            <a:r>
              <a:rPr lang="en-GB" altLang="en-US" sz="4000"/>
              <a:t> Grammar: Expressions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4246563" y="2041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022476" y="1219201"/>
            <a:ext cx="7883525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1"/>
              <a:t>  Expression </a:t>
            </a:r>
            <a:r>
              <a:rPr lang="en-US" altLang="en-US" sz="2000">
                <a:sym typeface="Symbol" panose="05050102010706020507" pitchFamily="18" charset="2"/>
              </a:rPr>
              <a:t></a:t>
            </a:r>
            <a:r>
              <a:rPr lang="en-US" altLang="en-US" sz="2000" i="1">
                <a:sym typeface="Symbol" panose="05050102010706020507" pitchFamily="18" charset="2"/>
              </a:rPr>
              <a:t> Conjunction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{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Courier" pitchFamily="1" charset="0"/>
              </a:rPr>
              <a:t>|| </a:t>
            </a:r>
            <a:r>
              <a:rPr lang="en-US" altLang="en-US" sz="2000" i="1">
                <a:sym typeface="Symbol" panose="05050102010706020507" pitchFamily="18" charset="2"/>
              </a:rPr>
              <a:t>Conjunction </a:t>
            </a:r>
            <a:r>
              <a:rPr lang="en-US" altLang="en-US" b="1">
                <a:solidFill>
                  <a:srgbClr val="1C13FF"/>
                </a:solidFill>
                <a:latin typeface="Courier" pitchFamily="1" charset="0"/>
              </a:rPr>
              <a:t>}</a:t>
            </a:r>
            <a:endParaRPr lang="en-US" altLang="en-US" sz="2000" i="1">
              <a:sym typeface="Symbol" panose="05050102010706020507" pitchFamily="18" charset="2"/>
            </a:endParaRPr>
          </a:p>
          <a:p>
            <a:r>
              <a:rPr lang="en-US" altLang="en-US" sz="2000" i="1"/>
              <a:t>Conjunction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 i="1">
                <a:sym typeface="Symbol" panose="05050102010706020507" pitchFamily="18" charset="2"/>
              </a:rPr>
              <a:t>Equality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{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Courier" pitchFamily="1" charset="0"/>
              </a:rPr>
              <a:t>&amp;&amp; </a:t>
            </a:r>
            <a:r>
              <a:rPr lang="en-US" altLang="en-US" sz="2000" i="1">
                <a:sym typeface="Symbol" panose="05050102010706020507" pitchFamily="18" charset="2"/>
              </a:rPr>
              <a:t>Equality </a:t>
            </a:r>
            <a:r>
              <a:rPr lang="en-US" altLang="en-US" b="1">
                <a:solidFill>
                  <a:srgbClr val="1C13FF"/>
                </a:solidFill>
                <a:latin typeface="Courier" pitchFamily="1" charset="0"/>
              </a:rPr>
              <a:t>}</a:t>
            </a:r>
          </a:p>
          <a:p>
            <a:r>
              <a:rPr lang="en-US" altLang="en-US" sz="2000" i="1"/>
              <a:t>      Equality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 i="1">
                <a:sym typeface="Symbol" panose="05050102010706020507" pitchFamily="18" charset="2"/>
              </a:rPr>
              <a:t>Relation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[</a:t>
            </a:r>
            <a:r>
              <a:rPr lang="en-US" altLang="en-US" sz="2000" i="1">
                <a:sym typeface="Symbol" panose="05050102010706020507" pitchFamily="18" charset="2"/>
              </a:rPr>
              <a:t> EquOp Relation </a:t>
            </a:r>
            <a:r>
              <a:rPr lang="en-US" altLang="en-US" b="1">
                <a:solidFill>
                  <a:srgbClr val="1C13FF"/>
                </a:solidFill>
                <a:latin typeface="Courier" pitchFamily="1" charset="0"/>
              </a:rPr>
              <a:t>]</a:t>
            </a:r>
            <a:endParaRPr lang="en-US" altLang="en-US" sz="2000">
              <a:sym typeface="Symbol" panose="05050102010706020507" pitchFamily="18" charset="2"/>
            </a:endParaRPr>
          </a:p>
          <a:p>
            <a:r>
              <a:rPr lang="en-US" altLang="en-US" sz="2000" i="1"/>
              <a:t>        EquOp </a:t>
            </a:r>
            <a:r>
              <a:rPr lang="en-US" altLang="en-US" sz="2000">
                <a:sym typeface="Symbol" panose="05050102010706020507" pitchFamily="18" charset="2"/>
              </a:rPr>
              <a:t></a:t>
            </a:r>
            <a:r>
              <a:rPr lang="en-US" altLang="en-US" sz="2000">
                <a:latin typeface="Courier" pitchFamily="1" charset="0"/>
              </a:rPr>
              <a:t> == | != </a:t>
            </a:r>
          </a:p>
          <a:p>
            <a:r>
              <a:rPr lang="en-US" altLang="en-US" sz="2000" i="1"/>
              <a:t>      Relation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 i="1">
                <a:sym typeface="Symbol" panose="05050102010706020507" pitchFamily="18" charset="2"/>
              </a:rPr>
              <a:t>Addition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[</a:t>
            </a:r>
            <a:r>
              <a:rPr lang="en-US" altLang="en-US" sz="2000" i="1">
                <a:sym typeface="Symbol" panose="05050102010706020507" pitchFamily="18" charset="2"/>
              </a:rPr>
              <a:t> RelOp Addition </a:t>
            </a:r>
            <a:r>
              <a:rPr lang="en-US" altLang="en-US" b="1">
                <a:solidFill>
                  <a:srgbClr val="1C13FF"/>
                </a:solidFill>
                <a:latin typeface="Courier" pitchFamily="1" charset="0"/>
              </a:rPr>
              <a:t>]</a:t>
            </a:r>
            <a:endParaRPr lang="en-US" altLang="en-US" sz="2000" i="1">
              <a:sym typeface="Symbol" panose="05050102010706020507" pitchFamily="18" charset="2"/>
            </a:endParaRPr>
          </a:p>
          <a:p>
            <a:r>
              <a:rPr lang="en-US" altLang="en-US" sz="2000" i="1"/>
              <a:t>         RelOp </a:t>
            </a:r>
            <a:r>
              <a:rPr lang="en-US" altLang="en-US" sz="2000">
                <a:sym typeface="Symbol" panose="05050102010706020507" pitchFamily="18" charset="2"/>
              </a:rPr>
              <a:t>   </a:t>
            </a:r>
            <a:r>
              <a:rPr lang="en-US" altLang="en-US" sz="2000">
                <a:latin typeface="Courier" pitchFamily="1" charset="0"/>
              </a:rPr>
              <a:t>&lt; | &lt;= | &gt; | &gt;= </a:t>
            </a:r>
            <a:endParaRPr lang="en-US" altLang="en-US" sz="2000">
              <a:sym typeface="Symbol" panose="05050102010706020507" pitchFamily="18" charset="2"/>
            </a:endParaRPr>
          </a:p>
          <a:p>
            <a:r>
              <a:rPr lang="en-US" altLang="en-US" sz="2000" i="1"/>
              <a:t>      Addition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 i="1">
                <a:sym typeface="Symbol" panose="05050102010706020507" pitchFamily="18" charset="2"/>
              </a:rPr>
              <a:t>Term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{</a:t>
            </a:r>
            <a:r>
              <a:rPr lang="en-US" altLang="en-US" sz="2000" i="1">
                <a:sym typeface="Symbol" panose="05050102010706020507" pitchFamily="18" charset="2"/>
              </a:rPr>
              <a:t> AddOp Term </a:t>
            </a:r>
            <a:r>
              <a:rPr lang="en-US" altLang="en-US" b="1">
                <a:solidFill>
                  <a:srgbClr val="1C13FF"/>
                </a:solidFill>
                <a:latin typeface="Courier" pitchFamily="1" charset="0"/>
              </a:rPr>
              <a:t>}</a:t>
            </a:r>
            <a:endParaRPr lang="en-US" altLang="en-US" sz="2000" i="1">
              <a:sym typeface="Symbol" panose="05050102010706020507" pitchFamily="18" charset="2"/>
            </a:endParaRPr>
          </a:p>
          <a:p>
            <a:r>
              <a:rPr lang="en-US" altLang="en-US" sz="2000" i="1"/>
              <a:t>        AddOp </a:t>
            </a:r>
            <a:r>
              <a:rPr lang="en-US" altLang="en-US" sz="2000">
                <a:sym typeface="Symbol" panose="05050102010706020507" pitchFamily="18" charset="2"/>
              </a:rPr>
              <a:t></a:t>
            </a:r>
            <a:r>
              <a:rPr lang="en-US" altLang="en-US" sz="2000">
                <a:latin typeface="Courier" pitchFamily="1" charset="0"/>
              </a:rPr>
              <a:t> + | -</a:t>
            </a:r>
            <a:endParaRPr lang="en-US" altLang="en-US" sz="2000"/>
          </a:p>
          <a:p>
            <a:r>
              <a:rPr lang="en-US" altLang="en-US" sz="2000" i="1"/>
              <a:t>           Term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 i="1">
                <a:sym typeface="Symbol" panose="05050102010706020507" pitchFamily="18" charset="2"/>
              </a:rPr>
              <a:t>Factor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{</a:t>
            </a:r>
            <a:r>
              <a:rPr lang="en-US" altLang="en-US" sz="2000" i="1">
                <a:sym typeface="Symbol" panose="05050102010706020507" pitchFamily="18" charset="2"/>
              </a:rPr>
              <a:t> MulOp Factor </a:t>
            </a:r>
            <a:r>
              <a:rPr lang="en-US" altLang="en-US" b="1">
                <a:solidFill>
                  <a:srgbClr val="1C13FF"/>
                </a:solidFill>
                <a:latin typeface="Courier" pitchFamily="1" charset="0"/>
              </a:rPr>
              <a:t>}</a:t>
            </a:r>
            <a:endParaRPr lang="en-US" altLang="en-US" sz="2000">
              <a:latin typeface="Courier" pitchFamily="1" charset="0"/>
            </a:endParaRPr>
          </a:p>
          <a:p>
            <a:r>
              <a:rPr lang="en-US" altLang="en-US" sz="2000" i="1"/>
              <a:t>        MulOp </a:t>
            </a:r>
            <a:r>
              <a:rPr lang="en-US" altLang="en-US" sz="2000">
                <a:sym typeface="Symbol" panose="05050102010706020507" pitchFamily="18" charset="2"/>
              </a:rPr>
              <a:t>  </a:t>
            </a:r>
            <a:r>
              <a:rPr lang="en-US" altLang="en-US" sz="2000">
                <a:latin typeface="Courier" pitchFamily="1" charset="0"/>
              </a:rPr>
              <a:t>* | / | %</a:t>
            </a:r>
            <a:endParaRPr lang="en-US" altLang="en-US" sz="2000"/>
          </a:p>
          <a:p>
            <a:r>
              <a:rPr lang="en-US" altLang="en-US" sz="2000" i="1"/>
              <a:t>        Factor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[</a:t>
            </a:r>
            <a:r>
              <a:rPr lang="en-US" altLang="en-US" sz="2000" i="1">
                <a:sym typeface="Symbol" panose="05050102010706020507" pitchFamily="18" charset="2"/>
              </a:rPr>
              <a:t> UnaryOp </a:t>
            </a:r>
            <a:r>
              <a:rPr lang="en-US" altLang="en-US" b="1">
                <a:solidFill>
                  <a:srgbClr val="1C13FF"/>
                </a:solidFill>
                <a:latin typeface="Courier" pitchFamily="1" charset="0"/>
              </a:rPr>
              <a:t>]</a:t>
            </a:r>
            <a:r>
              <a:rPr lang="en-US" altLang="en-US" sz="2000" i="1"/>
              <a:t> </a:t>
            </a:r>
            <a:r>
              <a:rPr lang="en-US" altLang="en-US" sz="2000" i="1">
                <a:sym typeface="Symbol" panose="05050102010706020507" pitchFamily="18" charset="2"/>
              </a:rPr>
              <a:t>Primary</a:t>
            </a:r>
            <a:endParaRPr lang="en-US" altLang="en-US" sz="2000" i="1"/>
          </a:p>
          <a:p>
            <a:r>
              <a:rPr lang="en-US" altLang="en-US" sz="2000" i="1"/>
              <a:t>    UnaryOp </a:t>
            </a:r>
            <a:r>
              <a:rPr lang="en-US" altLang="en-US" sz="2000">
                <a:sym typeface="Symbol" panose="05050102010706020507" pitchFamily="18" charset="2"/>
              </a:rPr>
              <a:t>  </a:t>
            </a:r>
            <a:r>
              <a:rPr lang="en-US" altLang="en-US" sz="2000">
                <a:latin typeface="Courier" pitchFamily="1" charset="0"/>
              </a:rPr>
              <a:t>- | !</a:t>
            </a:r>
            <a:endParaRPr lang="en-US" altLang="en-US" sz="2000" i="1">
              <a:sym typeface="Symbol" panose="05050102010706020507" pitchFamily="18" charset="2"/>
            </a:endParaRPr>
          </a:p>
          <a:p>
            <a:r>
              <a:rPr lang="en-US" altLang="en-US" sz="2000" i="1"/>
              <a:t>     Primary </a:t>
            </a:r>
            <a:r>
              <a:rPr lang="en-US" altLang="en-US" sz="2000">
                <a:sym typeface="Symbol" panose="05050102010706020507" pitchFamily="18" charset="2"/>
              </a:rPr>
              <a:t> </a:t>
            </a:r>
            <a:r>
              <a:rPr lang="en-US" altLang="en-US" sz="2000" i="1">
                <a:sym typeface="Symbol" panose="05050102010706020507" pitchFamily="18" charset="2"/>
              </a:rPr>
              <a:t>Identifier </a:t>
            </a:r>
            <a:r>
              <a:rPr lang="en-US" altLang="en-US" b="1">
                <a:solidFill>
                  <a:srgbClr val="1C13FF"/>
                </a:solidFill>
                <a:sym typeface="Symbol" panose="05050102010706020507" pitchFamily="18" charset="2"/>
              </a:rPr>
              <a:t>[</a:t>
            </a:r>
            <a:r>
              <a:rPr lang="en-US" altLang="en-US" sz="2000" i="1">
                <a:sym typeface="Symbol" panose="05050102010706020507" pitchFamily="18" charset="2"/>
              </a:rPr>
              <a:t>  </a:t>
            </a:r>
            <a:r>
              <a:rPr lang="en-US" altLang="en-US" sz="2000">
                <a:sym typeface="Symbol" panose="05050102010706020507" pitchFamily="18" charset="2"/>
              </a:rPr>
              <a:t>[ </a:t>
            </a:r>
            <a:r>
              <a:rPr lang="en-US" altLang="en-US" sz="2000" i="1">
                <a:sym typeface="Symbol" panose="05050102010706020507" pitchFamily="18" charset="2"/>
              </a:rPr>
              <a:t>Expression </a:t>
            </a:r>
            <a:r>
              <a:rPr lang="en-US" altLang="en-US" sz="2000">
                <a:sym typeface="Symbol" panose="05050102010706020507" pitchFamily="18" charset="2"/>
              </a:rPr>
              <a:t>]</a:t>
            </a:r>
            <a:r>
              <a:rPr lang="en-US" altLang="en-US" sz="2000" i="1">
                <a:sym typeface="Symbol" panose="05050102010706020507" pitchFamily="18" charset="2"/>
              </a:rPr>
              <a:t> </a:t>
            </a:r>
            <a:r>
              <a:rPr lang="en-US" altLang="en-US" b="1">
                <a:solidFill>
                  <a:srgbClr val="1C13FF"/>
                </a:solidFill>
                <a:latin typeface="Courier" pitchFamily="1" charset="0"/>
              </a:rPr>
              <a:t>]</a:t>
            </a:r>
            <a:r>
              <a:rPr lang="en-US" altLang="en-US" sz="2000" i="1">
                <a:sym typeface="Symbol" panose="05050102010706020507" pitchFamily="18" charset="2"/>
              </a:rPr>
              <a:t> | Literal | </a:t>
            </a:r>
            <a:r>
              <a:rPr lang="en-US" altLang="en-US" sz="2000">
                <a:sym typeface="Symbol" panose="05050102010706020507" pitchFamily="18" charset="2"/>
              </a:rPr>
              <a:t> ( </a:t>
            </a:r>
            <a:r>
              <a:rPr lang="en-US" altLang="en-US" sz="2000" i="1">
                <a:sym typeface="Symbol" panose="05050102010706020507" pitchFamily="18" charset="2"/>
              </a:rPr>
              <a:t>Expression </a:t>
            </a:r>
            <a:r>
              <a:rPr lang="en-US" altLang="en-US" sz="2000">
                <a:sym typeface="Symbol" panose="05050102010706020507" pitchFamily="18" charset="2"/>
              </a:rPr>
              <a:t>)  | </a:t>
            </a:r>
          </a:p>
          <a:p>
            <a:r>
              <a:rPr lang="en-US" altLang="en-US" sz="2000">
                <a:sym typeface="Symbol" panose="05050102010706020507" pitchFamily="18" charset="2"/>
              </a:rPr>
              <a:t>	          </a:t>
            </a:r>
            <a:r>
              <a:rPr lang="en-US" altLang="en-US" sz="2000" i="1">
                <a:sym typeface="Symbol" panose="05050102010706020507" pitchFamily="18" charset="2"/>
              </a:rPr>
              <a:t>Type </a:t>
            </a:r>
            <a:r>
              <a:rPr lang="en-US" altLang="en-US" sz="2000">
                <a:sym typeface="Symbol" panose="05050102010706020507" pitchFamily="18" charset="2"/>
              </a:rPr>
              <a:t>( </a:t>
            </a:r>
            <a:r>
              <a:rPr lang="en-US" altLang="en-US" sz="2000" i="1">
                <a:sym typeface="Symbol" panose="05050102010706020507" pitchFamily="18" charset="2"/>
              </a:rPr>
              <a:t>Expression </a:t>
            </a:r>
            <a:r>
              <a:rPr lang="en-US" altLang="en-US" sz="2000">
                <a:sym typeface="Symbol" panose="05050102010706020507" pitchFamily="18" charset="2"/>
              </a:rPr>
              <a:t>)</a:t>
            </a:r>
            <a:endParaRPr lang="en-US" altLang="en-US" sz="1800">
              <a:latin typeface="Courier" pitchFamily="1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488" y="1"/>
            <a:ext cx="7948612" cy="2360613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Levels of Syntax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1" y="2017714"/>
            <a:ext cx="7700963" cy="48418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Lexical syntax = all the basic symbols of the language (names, values, operators, etc.)</a:t>
            </a:r>
          </a:p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Concrete syntax = rules for writing expressions, statements and programs.</a:t>
            </a:r>
          </a:p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Abstract syntax = internal representation of the program, </a:t>
            </a:r>
            <a:r>
              <a:rPr lang="en-GB" altLang="en-US" dirty="0" err="1"/>
              <a:t>favoring</a:t>
            </a:r>
            <a:r>
              <a:rPr lang="en-GB" altLang="en-US" dirty="0"/>
              <a:t> content over form.  E.g., </a:t>
            </a:r>
          </a:p>
          <a:p>
            <a:pPr marL="804863" lvl="1" indent="-339725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C: 	if ( expr ) ...		discard ( )</a:t>
            </a:r>
          </a:p>
          <a:p>
            <a:pPr marL="804863" lvl="1" indent="-339725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Ada: 	if expr then	          discard </a:t>
            </a:r>
            <a:r>
              <a:rPr lang="en-GB" altLang="en-US" dirty="0">
                <a:solidFill>
                  <a:srgbClr val="008000"/>
                </a:solidFill>
              </a:rPr>
              <a:t>then</a:t>
            </a:r>
            <a:endParaRPr lang="en-GB" altLang="en-US" sz="32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06700" y="457200"/>
            <a:ext cx="7480300" cy="7620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000">
                <a:solidFill>
                  <a:srgbClr val="1C13FF"/>
                </a:solidFill>
              </a:rPr>
              <a:t>Fig. 2.7</a:t>
            </a:r>
            <a:r>
              <a:rPr lang="en-GB" altLang="en-US" sz="4000"/>
              <a:t>  </a:t>
            </a:r>
            <a:r>
              <a:rPr lang="en-GB" altLang="en-US" sz="4000" i="1"/>
              <a:t>Clite</a:t>
            </a:r>
            <a:r>
              <a:rPr lang="en-GB" altLang="en-US" sz="4000"/>
              <a:t> grammar: lexical level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286000" y="1752600"/>
            <a:ext cx="7848600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i="1" dirty="0"/>
              <a:t>  Identifier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i="1" dirty="0">
                <a:sym typeface="Symbol" panose="05050102010706020507" pitchFamily="18" charset="2"/>
              </a:rPr>
              <a:t> Letter </a:t>
            </a:r>
            <a:r>
              <a:rPr lang="en-US" altLang="en-US" sz="3200" b="1" dirty="0">
                <a:solidFill>
                  <a:srgbClr val="1C13FF"/>
                </a:solidFill>
                <a:sym typeface="Symbol" panose="05050102010706020507" pitchFamily="18" charset="2"/>
              </a:rPr>
              <a:t>{</a:t>
            </a:r>
            <a:r>
              <a:rPr lang="en-US" altLang="en-US" sz="2800" i="1" dirty="0">
                <a:sym typeface="Symbol" panose="05050102010706020507" pitchFamily="18" charset="2"/>
              </a:rPr>
              <a:t> Letter </a:t>
            </a:r>
            <a:r>
              <a:rPr lang="en-US" altLang="en-US" sz="2800" dirty="0">
                <a:sym typeface="Symbol" panose="05050102010706020507" pitchFamily="18" charset="2"/>
              </a:rPr>
              <a:t>| </a:t>
            </a:r>
            <a:r>
              <a:rPr lang="en-US" altLang="en-US" sz="2800" i="1" dirty="0">
                <a:sym typeface="Symbol" panose="05050102010706020507" pitchFamily="18" charset="2"/>
              </a:rPr>
              <a:t>Digit </a:t>
            </a:r>
            <a:r>
              <a:rPr lang="en-US" altLang="en-US" sz="3200" b="1" dirty="0">
                <a:solidFill>
                  <a:srgbClr val="1C13FF"/>
                </a:solidFill>
                <a:latin typeface="Courier" pitchFamily="1" charset="0"/>
              </a:rPr>
              <a:t>}</a:t>
            </a:r>
            <a:endParaRPr lang="en-US" altLang="en-US" sz="2800" i="1" dirty="0">
              <a:sym typeface="Symbol" panose="05050102010706020507" pitchFamily="18" charset="2"/>
            </a:endParaRPr>
          </a:p>
          <a:p>
            <a:r>
              <a:rPr lang="en-US" altLang="en-US" sz="2800" i="1" dirty="0"/>
              <a:t>        Letter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latin typeface="Courier" pitchFamily="1" charset="0"/>
              </a:rPr>
              <a:t> a | b | </a:t>
            </a:r>
            <a:r>
              <a:rPr lang="en-US" altLang="en-US" sz="3200" b="1" dirty="0"/>
              <a:t>...</a:t>
            </a:r>
            <a:r>
              <a:rPr lang="en-US" altLang="en-US" sz="2800" dirty="0">
                <a:latin typeface="Courier" pitchFamily="1" charset="0"/>
              </a:rPr>
              <a:t> | z | A | B | </a:t>
            </a:r>
            <a:r>
              <a:rPr lang="en-US" altLang="en-US" sz="3200" b="1" dirty="0"/>
              <a:t>...</a:t>
            </a:r>
            <a:r>
              <a:rPr lang="en-US" altLang="en-US" sz="2800" dirty="0">
                <a:latin typeface="Courier" pitchFamily="1" charset="0"/>
              </a:rPr>
              <a:t> | Z </a:t>
            </a:r>
            <a:endParaRPr lang="en-US" altLang="en-US" sz="2800" i="1" dirty="0">
              <a:sym typeface="Symbol" panose="05050102010706020507" pitchFamily="18" charset="2"/>
            </a:endParaRPr>
          </a:p>
          <a:p>
            <a:r>
              <a:rPr lang="en-US" altLang="en-US" sz="2800" i="1" dirty="0"/>
              <a:t>         Digit </a:t>
            </a:r>
            <a:r>
              <a:rPr lang="en-US" altLang="en-US" sz="2800" dirty="0">
                <a:sym typeface="Symbol" panose="05050102010706020507" pitchFamily="18" charset="2"/>
              </a:rPr>
              <a:t>   </a:t>
            </a:r>
            <a:r>
              <a:rPr lang="en-US" altLang="en-US" sz="2800" dirty="0">
                <a:latin typeface="Courier" pitchFamily="1" charset="0"/>
              </a:rPr>
              <a:t>0 | 1 | </a:t>
            </a:r>
            <a:r>
              <a:rPr lang="en-US" altLang="en-US" sz="3200" b="1" dirty="0"/>
              <a:t>...</a:t>
            </a:r>
            <a:r>
              <a:rPr lang="en-US" altLang="en-US" sz="2800" dirty="0">
                <a:latin typeface="Courier" pitchFamily="1" charset="0"/>
              </a:rPr>
              <a:t> | 9</a:t>
            </a:r>
            <a:endParaRPr lang="en-US" altLang="en-US" sz="2800" dirty="0">
              <a:sym typeface="Symbol" panose="05050102010706020507" pitchFamily="18" charset="2"/>
            </a:endParaRPr>
          </a:p>
          <a:p>
            <a:r>
              <a:rPr lang="en-US" altLang="en-US" sz="2800" i="1" dirty="0"/>
              <a:t>      Literal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n-US" altLang="en-US" sz="2800" i="1" dirty="0">
                <a:sym typeface="Symbol" panose="05050102010706020507" pitchFamily="18" charset="2"/>
              </a:rPr>
              <a:t>Integer | Boolean | Float | Char</a:t>
            </a:r>
          </a:p>
          <a:p>
            <a:r>
              <a:rPr lang="en-US" altLang="en-US" sz="2800" i="1" dirty="0"/>
              <a:t>      Integer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n-US" altLang="en-US" sz="2800" i="1" dirty="0">
                <a:sym typeface="Symbol" panose="05050102010706020507" pitchFamily="18" charset="2"/>
              </a:rPr>
              <a:t>Digit </a:t>
            </a:r>
            <a:r>
              <a:rPr lang="en-US" altLang="en-US" sz="3200" b="1" dirty="0">
                <a:solidFill>
                  <a:srgbClr val="1C13FF"/>
                </a:solidFill>
                <a:sym typeface="Symbol" panose="05050102010706020507" pitchFamily="18" charset="2"/>
              </a:rPr>
              <a:t>{ </a:t>
            </a:r>
            <a:r>
              <a:rPr lang="en-US" altLang="en-US" sz="2800" i="1" dirty="0">
                <a:sym typeface="Symbol" panose="05050102010706020507" pitchFamily="18" charset="2"/>
              </a:rPr>
              <a:t>Digit </a:t>
            </a:r>
            <a:r>
              <a:rPr lang="en-US" altLang="en-US" sz="3200" b="1" dirty="0">
                <a:solidFill>
                  <a:srgbClr val="1C13FF"/>
                </a:solidFill>
                <a:latin typeface="Courier" pitchFamily="1" charset="0"/>
              </a:rPr>
              <a:t>}</a:t>
            </a:r>
            <a:endParaRPr lang="en-US" altLang="en-US" sz="2800" dirty="0">
              <a:latin typeface="Courier" pitchFamily="1" charset="0"/>
            </a:endParaRPr>
          </a:p>
          <a:p>
            <a:r>
              <a:rPr lang="en-US" altLang="en-US" sz="2800" i="1" dirty="0"/>
              <a:t>    Boolean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latin typeface="Courier" pitchFamily="1" charset="0"/>
              </a:rPr>
              <a:t> true | false</a:t>
            </a:r>
          </a:p>
          <a:p>
            <a:r>
              <a:rPr lang="en-US" altLang="en-US" sz="2800" i="1" dirty="0"/>
              <a:t>        Float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n-US" altLang="en-US" sz="2800" i="1" dirty="0"/>
              <a:t>Integer</a:t>
            </a:r>
            <a:r>
              <a:rPr lang="en-US" altLang="en-US" sz="2800" dirty="0">
                <a:latin typeface="Courier" pitchFamily="1" charset="0"/>
              </a:rPr>
              <a:t> . </a:t>
            </a:r>
            <a:r>
              <a:rPr lang="en-US" altLang="en-US" sz="2800" i="1" dirty="0"/>
              <a:t>Integer</a:t>
            </a:r>
            <a:endParaRPr lang="en-US" altLang="en-US" sz="2800" dirty="0"/>
          </a:p>
          <a:p>
            <a:r>
              <a:rPr lang="en-US" altLang="en-US" sz="2800" i="1" dirty="0"/>
              <a:t>         Char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n-US" altLang="en-US" sz="2800" dirty="0">
                <a:latin typeface="Courier" pitchFamily="1" charset="0"/>
              </a:rPr>
              <a:t>‘ </a:t>
            </a:r>
            <a:r>
              <a:rPr lang="en-US" altLang="en-US" sz="2800" i="1" dirty="0">
                <a:sym typeface="Symbol" panose="05050102010706020507" pitchFamily="18" charset="2"/>
              </a:rPr>
              <a:t>ASCII Char</a:t>
            </a:r>
            <a:r>
              <a:rPr lang="en-US" altLang="en-US" sz="2800" dirty="0">
                <a:latin typeface="Courier" pitchFamily="1" charset="0"/>
              </a:rPr>
              <a:t> ‘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81000"/>
            <a:ext cx="8153400" cy="9144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000"/>
              <a:t>Issues Not Addressed by this Grammar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447800"/>
            <a:ext cx="7772400" cy="43434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Comments</a:t>
            </a:r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Whitespace</a:t>
            </a:r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Distinguishing one token </a:t>
            </a:r>
            <a:r>
              <a:rPr lang="en-GB" altLang="en-US">
                <a:latin typeface="Geneva" pitchFamily="112" charset="0"/>
              </a:rPr>
              <a:t>&lt;=</a:t>
            </a:r>
            <a:r>
              <a:rPr lang="en-GB" altLang="en-US"/>
              <a:t> from two tokens </a:t>
            </a:r>
            <a:r>
              <a:rPr lang="en-GB" altLang="en-US">
                <a:latin typeface="Geneva" pitchFamily="112" charset="0"/>
              </a:rPr>
              <a:t>&lt;  =</a:t>
            </a:r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Distinguishing identifiers from keywords like </a:t>
            </a:r>
            <a:r>
              <a:rPr lang="en-GB" altLang="en-US">
                <a:latin typeface="Geneva" pitchFamily="112" charset="0"/>
              </a:rPr>
              <a:t>if</a:t>
            </a:r>
            <a:endParaRPr lang="en-GB" altLang="en-US"/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These issues are addressed by identifying two levels: </a:t>
            </a:r>
          </a:p>
          <a:p>
            <a:pPr marL="741363" lvl="1" indent="-2841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lexical level</a:t>
            </a:r>
          </a:p>
          <a:p>
            <a:pPr marL="741363" lvl="1" indent="-2841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syntactic level</a:t>
            </a:r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All issues above are lexical ones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1" y="304800"/>
            <a:ext cx="7948613" cy="9144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2.3.1  Lexical Syntax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8534400" cy="48768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/>
              <a:t>Input</a:t>
            </a:r>
            <a:r>
              <a:rPr lang="en-GB" altLang="en-US"/>
              <a:t>: a stream of characters from the ASCII set, keyed by a programmer.</a:t>
            </a:r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/>
              <a:t>Output</a:t>
            </a:r>
            <a:r>
              <a:rPr lang="en-GB" altLang="en-US"/>
              <a:t>: a stream of </a:t>
            </a:r>
            <a:r>
              <a:rPr lang="en-GB" altLang="en-US" i="1"/>
              <a:t>tokens</a:t>
            </a:r>
            <a:r>
              <a:rPr lang="en-GB" altLang="en-US"/>
              <a:t> or basic symbols, classified as follows:</a:t>
            </a:r>
          </a:p>
          <a:p>
            <a:pPr marL="741363" lvl="1" indent="-28416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Identifiers</a:t>
            </a:r>
            <a:r>
              <a:rPr lang="en-GB" altLang="en-US" i="1"/>
              <a:t> 	e.g.,</a:t>
            </a:r>
            <a:r>
              <a:rPr lang="en-GB" altLang="en-US"/>
              <a:t> </a:t>
            </a:r>
            <a:r>
              <a:rPr lang="en-GB" altLang="en-US" i="1">
                <a:latin typeface="Geneva" pitchFamily="112" charset="0"/>
              </a:rPr>
              <a:t>Stack</a:t>
            </a:r>
            <a:r>
              <a:rPr lang="en-GB" altLang="en-US" i="1"/>
              <a:t>, </a:t>
            </a:r>
            <a:r>
              <a:rPr lang="en-GB" altLang="en-US" i="1">
                <a:latin typeface="Geneva" pitchFamily="112" charset="0"/>
              </a:rPr>
              <a:t>x</a:t>
            </a:r>
            <a:r>
              <a:rPr lang="en-GB" altLang="en-US" i="1"/>
              <a:t>, </a:t>
            </a:r>
            <a:r>
              <a:rPr lang="en-GB" altLang="en-US" i="1">
                <a:latin typeface="Geneva" pitchFamily="112" charset="0"/>
              </a:rPr>
              <a:t>i</a:t>
            </a:r>
            <a:r>
              <a:rPr lang="en-GB" altLang="en-US" i="1"/>
              <a:t>, </a:t>
            </a:r>
            <a:r>
              <a:rPr lang="en-GB" altLang="en-US" i="1">
                <a:latin typeface="Geneva" pitchFamily="112" charset="0"/>
              </a:rPr>
              <a:t>push</a:t>
            </a:r>
          </a:p>
          <a:p>
            <a:pPr marL="741363" lvl="1" indent="-28416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Literals</a:t>
            </a:r>
            <a:r>
              <a:rPr lang="en-GB" altLang="en-US" i="1"/>
              <a:t>		e.g., </a:t>
            </a:r>
            <a:r>
              <a:rPr lang="en-GB" altLang="en-US" i="1">
                <a:latin typeface="Geneva" pitchFamily="112" charset="0"/>
              </a:rPr>
              <a:t>123</a:t>
            </a:r>
            <a:r>
              <a:rPr lang="en-GB" altLang="en-US" i="1"/>
              <a:t>, </a:t>
            </a:r>
            <a:r>
              <a:rPr lang="en-GB" altLang="en-US" i="1">
                <a:latin typeface="Geneva" pitchFamily="112" charset="0"/>
              </a:rPr>
              <a:t>'x'</a:t>
            </a:r>
            <a:r>
              <a:rPr lang="en-GB" altLang="en-US" i="1"/>
              <a:t>, </a:t>
            </a:r>
            <a:r>
              <a:rPr lang="en-GB" altLang="en-US" i="1">
                <a:latin typeface="Geneva" pitchFamily="112" charset="0"/>
              </a:rPr>
              <a:t>3.25</a:t>
            </a:r>
            <a:r>
              <a:rPr lang="en-GB" altLang="en-US" i="1"/>
              <a:t>, </a:t>
            </a:r>
            <a:r>
              <a:rPr lang="en-GB" altLang="en-US" i="1">
                <a:latin typeface="Geneva" pitchFamily="112" charset="0"/>
              </a:rPr>
              <a:t>true</a:t>
            </a:r>
            <a:endParaRPr lang="en-GB" altLang="en-US" i="1"/>
          </a:p>
          <a:p>
            <a:pPr marL="741363" lvl="1" indent="-28416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Keywords</a:t>
            </a:r>
            <a:r>
              <a:rPr lang="en-GB" altLang="en-US" i="1"/>
              <a:t> 	</a:t>
            </a:r>
            <a:r>
              <a:rPr lang="en-GB" altLang="en-US" i="1">
                <a:latin typeface="Geneva" pitchFamily="112" charset="0"/>
              </a:rPr>
              <a:t>bool char else false float if int </a:t>
            </a:r>
          </a:p>
          <a:p>
            <a:pPr marL="741363" lvl="1" indent="-284163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>
                <a:latin typeface="Geneva" pitchFamily="112" charset="0"/>
              </a:rPr>
              <a:t>				main true while</a:t>
            </a:r>
            <a:endParaRPr lang="en-GB" altLang="en-US" i="1"/>
          </a:p>
          <a:p>
            <a:pPr marL="741363" lvl="1" indent="-28416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Operators	e.g., </a:t>
            </a:r>
            <a:r>
              <a:rPr lang="en-GB" altLang="en-US" i="1">
                <a:latin typeface="Geneva" pitchFamily="112" charset="0"/>
              </a:rPr>
              <a:t>= || &amp;&amp; == != &lt; &lt;= &gt; &gt;= + - * / !</a:t>
            </a:r>
          </a:p>
          <a:p>
            <a:pPr marL="741363" lvl="1" indent="-28416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Punctuation</a:t>
            </a:r>
            <a:r>
              <a:rPr lang="en-GB" altLang="en-US" i="1"/>
              <a:t>	</a:t>
            </a:r>
            <a:r>
              <a:rPr lang="en-GB" altLang="en-US" i="1">
                <a:latin typeface="Geneva" pitchFamily="112" charset="0"/>
              </a:rPr>
              <a:t>; , { } ( )</a:t>
            </a:r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“A token is a logically cohesive sequence of characters representing a single symbol” [T, p.60] 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Scan: Divide Input into Tokens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990600"/>
            <a:ext cx="54102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An example mini Triangle source program: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828800" y="1447801"/>
            <a:ext cx="3581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let var y: Integer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in  !new year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y := y+1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1905000" y="3406776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i="1">
                <a:latin typeface="Times" panose="02020603050405020304" pitchFamily="18" charset="0"/>
              </a:rPr>
              <a:t>let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905000" y="38735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let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3048000" y="3406776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i="1">
                <a:latin typeface="Times" panose="02020603050405020304" pitchFamily="18" charset="0"/>
              </a:rPr>
              <a:t>var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3048000" y="38735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var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91000" y="3406776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i="1">
                <a:latin typeface="Times" panose="02020603050405020304" pitchFamily="18" charset="0"/>
              </a:rPr>
              <a:t>ident.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4191000" y="3873501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Courier New" panose="02070309020205020404" pitchFamily="49" charset="0"/>
              </a:rPr>
              <a:t>y</a:t>
            </a:r>
            <a:endParaRPr lang="en-US" altLang="en-US" i="1">
              <a:latin typeface="Courier New" panose="02070309020205020404" pitchFamily="49" charset="0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736725" y="25749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58380" name="AutoShape 12"/>
          <p:cNvSpPr>
            <a:spLocks noChangeArrowheads="1"/>
          </p:cNvSpPr>
          <p:nvPr/>
        </p:nvSpPr>
        <p:spPr bwMode="auto">
          <a:xfrm>
            <a:off x="1905000" y="2743200"/>
            <a:ext cx="838200" cy="54133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640013" y="278765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>
                <a:latin typeface="Times" panose="02020603050405020304" pitchFamily="18" charset="0"/>
              </a:rPr>
              <a:t>scanner</a:t>
            </a:r>
          </a:p>
        </p:txBody>
      </p:sp>
      <p:grpSp>
        <p:nvGrpSpPr>
          <p:cNvPr id="58382" name="Group 14"/>
          <p:cNvGrpSpPr>
            <a:grpSpLocks/>
          </p:cNvGrpSpPr>
          <p:nvPr/>
        </p:nvGrpSpPr>
        <p:grpSpPr bwMode="auto">
          <a:xfrm>
            <a:off x="5334000" y="3406775"/>
            <a:ext cx="1066800" cy="933450"/>
            <a:chOff x="2400" y="2010"/>
            <a:chExt cx="672" cy="588"/>
          </a:xfrm>
        </p:grpSpPr>
        <p:sp>
          <p:nvSpPr>
            <p:cNvPr id="58410" name="Text Box 15"/>
            <p:cNvSpPr txBox="1">
              <a:spLocks noChangeArrowheads="1"/>
            </p:cNvSpPr>
            <p:nvPr/>
          </p:nvSpPr>
          <p:spPr bwMode="auto">
            <a:xfrm>
              <a:off x="2400" y="2010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>
                  <a:latin typeface="Times" panose="02020603050405020304" pitchFamily="18" charset="0"/>
                </a:rPr>
                <a:t>colon</a:t>
              </a:r>
            </a:p>
          </p:txBody>
        </p:sp>
        <p:sp>
          <p:nvSpPr>
            <p:cNvPr id="58411" name="Text Box 16"/>
            <p:cNvSpPr txBox="1">
              <a:spLocks noChangeArrowheads="1"/>
            </p:cNvSpPr>
            <p:nvPr/>
          </p:nvSpPr>
          <p:spPr bwMode="auto">
            <a:xfrm>
              <a:off x="2400" y="2304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ourier" pitchFamily="1" charset="0"/>
                </a:rPr>
                <a:t>:</a:t>
              </a:r>
              <a:endParaRPr lang="en-US" altLang="en-US" i="1">
                <a:latin typeface="Times" panose="02020603050405020304" pitchFamily="18" charset="0"/>
              </a:endParaRPr>
            </a:p>
          </p:txBody>
        </p:sp>
      </p:grpSp>
      <p:grpSp>
        <p:nvGrpSpPr>
          <p:cNvPr id="58383" name="Group 17"/>
          <p:cNvGrpSpPr>
            <a:grpSpLocks/>
          </p:cNvGrpSpPr>
          <p:nvPr/>
        </p:nvGrpSpPr>
        <p:grpSpPr bwMode="auto">
          <a:xfrm>
            <a:off x="6477000" y="3403600"/>
            <a:ext cx="1676400" cy="933450"/>
            <a:chOff x="2400" y="2010"/>
            <a:chExt cx="672" cy="588"/>
          </a:xfrm>
        </p:grpSpPr>
        <p:sp>
          <p:nvSpPr>
            <p:cNvPr id="58408" name="Text Box 18"/>
            <p:cNvSpPr txBox="1">
              <a:spLocks noChangeArrowheads="1"/>
            </p:cNvSpPr>
            <p:nvPr/>
          </p:nvSpPr>
          <p:spPr bwMode="auto">
            <a:xfrm>
              <a:off x="2400" y="2010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>
                  <a:latin typeface="Times" panose="02020603050405020304" pitchFamily="18" charset="0"/>
                </a:rPr>
                <a:t>ident.</a:t>
              </a:r>
            </a:p>
          </p:txBody>
        </p:sp>
        <p:sp>
          <p:nvSpPr>
            <p:cNvPr id="58409" name="Text Box 19"/>
            <p:cNvSpPr txBox="1">
              <a:spLocks noChangeArrowheads="1"/>
            </p:cNvSpPr>
            <p:nvPr/>
          </p:nvSpPr>
          <p:spPr bwMode="auto">
            <a:xfrm>
              <a:off x="2400" y="2304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Integer</a:t>
              </a:r>
              <a:endParaRPr lang="en-US" altLang="en-US" i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84" name="Group 20"/>
          <p:cNvGrpSpPr>
            <a:grpSpLocks/>
          </p:cNvGrpSpPr>
          <p:nvPr/>
        </p:nvGrpSpPr>
        <p:grpSpPr bwMode="auto">
          <a:xfrm>
            <a:off x="8229600" y="3429000"/>
            <a:ext cx="1066800" cy="933450"/>
            <a:chOff x="2400" y="2010"/>
            <a:chExt cx="672" cy="588"/>
          </a:xfrm>
        </p:grpSpPr>
        <p:sp>
          <p:nvSpPr>
            <p:cNvPr id="58406" name="Text Box 21"/>
            <p:cNvSpPr txBox="1">
              <a:spLocks noChangeArrowheads="1"/>
            </p:cNvSpPr>
            <p:nvPr/>
          </p:nvSpPr>
          <p:spPr bwMode="auto">
            <a:xfrm>
              <a:off x="2400" y="2010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>
                  <a:latin typeface="Times" panose="02020603050405020304" pitchFamily="18" charset="0"/>
                </a:rPr>
                <a:t>in</a:t>
              </a:r>
            </a:p>
          </p:txBody>
        </p:sp>
        <p:sp>
          <p:nvSpPr>
            <p:cNvPr id="58407" name="Text Box 22"/>
            <p:cNvSpPr txBox="1">
              <a:spLocks noChangeArrowheads="1"/>
            </p:cNvSpPr>
            <p:nvPr/>
          </p:nvSpPr>
          <p:spPr bwMode="auto">
            <a:xfrm>
              <a:off x="2400" y="2304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in</a:t>
              </a:r>
              <a:endParaRPr lang="en-US" altLang="en-US" i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85" name="Group 23"/>
          <p:cNvGrpSpPr>
            <a:grpSpLocks/>
          </p:cNvGrpSpPr>
          <p:nvPr/>
        </p:nvGrpSpPr>
        <p:grpSpPr bwMode="auto">
          <a:xfrm>
            <a:off x="2209800" y="5105400"/>
            <a:ext cx="1066800" cy="933450"/>
            <a:chOff x="2400" y="2010"/>
            <a:chExt cx="672" cy="588"/>
          </a:xfrm>
        </p:grpSpPr>
        <p:sp>
          <p:nvSpPr>
            <p:cNvPr id="58404" name="Text Box 24"/>
            <p:cNvSpPr txBox="1">
              <a:spLocks noChangeArrowheads="1"/>
            </p:cNvSpPr>
            <p:nvPr/>
          </p:nvSpPr>
          <p:spPr bwMode="auto">
            <a:xfrm>
              <a:off x="2400" y="2010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>
                  <a:latin typeface="Times" panose="02020603050405020304" pitchFamily="18" charset="0"/>
                </a:rPr>
                <a:t>ident.</a:t>
              </a:r>
            </a:p>
          </p:txBody>
        </p:sp>
        <p:sp>
          <p:nvSpPr>
            <p:cNvPr id="58405" name="Text Box 25"/>
            <p:cNvSpPr txBox="1">
              <a:spLocks noChangeArrowheads="1"/>
            </p:cNvSpPr>
            <p:nvPr/>
          </p:nvSpPr>
          <p:spPr bwMode="auto">
            <a:xfrm>
              <a:off x="2400" y="2304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y</a:t>
              </a:r>
              <a:endParaRPr lang="en-US" altLang="en-US" i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86" name="Group 26"/>
          <p:cNvGrpSpPr>
            <a:grpSpLocks/>
          </p:cNvGrpSpPr>
          <p:nvPr/>
        </p:nvGrpSpPr>
        <p:grpSpPr bwMode="auto">
          <a:xfrm>
            <a:off x="3367089" y="5102225"/>
            <a:ext cx="1277937" cy="933450"/>
            <a:chOff x="2400" y="2010"/>
            <a:chExt cx="672" cy="588"/>
          </a:xfrm>
        </p:grpSpPr>
        <p:sp>
          <p:nvSpPr>
            <p:cNvPr id="58402" name="Text Box 27"/>
            <p:cNvSpPr txBox="1">
              <a:spLocks noChangeArrowheads="1"/>
            </p:cNvSpPr>
            <p:nvPr/>
          </p:nvSpPr>
          <p:spPr bwMode="auto">
            <a:xfrm>
              <a:off x="2400" y="2010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>
                  <a:latin typeface="Times" panose="02020603050405020304" pitchFamily="18" charset="0"/>
                </a:rPr>
                <a:t>becomes</a:t>
              </a:r>
            </a:p>
          </p:txBody>
        </p:sp>
        <p:sp>
          <p:nvSpPr>
            <p:cNvPr id="58403" name="Text Box 28"/>
            <p:cNvSpPr txBox="1">
              <a:spLocks noChangeArrowheads="1"/>
            </p:cNvSpPr>
            <p:nvPr/>
          </p:nvSpPr>
          <p:spPr bwMode="auto">
            <a:xfrm>
              <a:off x="2400" y="2304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:=</a:t>
              </a:r>
              <a:endParaRPr lang="en-US" altLang="en-US" i="1">
                <a:latin typeface="Courier New" panose="02070309020205020404" pitchFamily="49" charset="0"/>
              </a:endParaRPr>
            </a:p>
          </p:txBody>
        </p:sp>
      </p:grpSp>
      <p:sp>
        <p:nvSpPr>
          <p:cNvPr id="58387" name="Text Box 29"/>
          <p:cNvSpPr txBox="1">
            <a:spLocks noChangeArrowheads="1"/>
          </p:cNvSpPr>
          <p:nvPr/>
        </p:nvSpPr>
        <p:spPr bwMode="auto">
          <a:xfrm>
            <a:off x="9601200" y="3484563"/>
            <a:ext cx="450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latin typeface="Times" panose="02020603050405020304" pitchFamily="18" charset="0"/>
              </a:rPr>
              <a:t>...</a:t>
            </a:r>
          </a:p>
        </p:txBody>
      </p:sp>
      <p:sp>
        <p:nvSpPr>
          <p:cNvPr id="58388" name="Text Box 30"/>
          <p:cNvSpPr txBox="1">
            <a:spLocks noChangeArrowheads="1"/>
          </p:cNvSpPr>
          <p:nvPr/>
        </p:nvSpPr>
        <p:spPr bwMode="auto">
          <a:xfrm>
            <a:off x="1758950" y="5243513"/>
            <a:ext cx="450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latin typeface="Times" panose="02020603050405020304" pitchFamily="18" charset="0"/>
              </a:rPr>
              <a:t>...</a:t>
            </a:r>
          </a:p>
        </p:txBody>
      </p:sp>
      <p:grpSp>
        <p:nvGrpSpPr>
          <p:cNvPr id="58389" name="Group 31"/>
          <p:cNvGrpSpPr>
            <a:grpSpLocks/>
          </p:cNvGrpSpPr>
          <p:nvPr/>
        </p:nvGrpSpPr>
        <p:grpSpPr bwMode="auto">
          <a:xfrm>
            <a:off x="4722813" y="5102225"/>
            <a:ext cx="1066800" cy="933450"/>
            <a:chOff x="2400" y="2010"/>
            <a:chExt cx="672" cy="588"/>
          </a:xfrm>
        </p:grpSpPr>
        <p:sp>
          <p:nvSpPr>
            <p:cNvPr id="58400" name="Text Box 32"/>
            <p:cNvSpPr txBox="1">
              <a:spLocks noChangeArrowheads="1"/>
            </p:cNvSpPr>
            <p:nvPr/>
          </p:nvSpPr>
          <p:spPr bwMode="auto">
            <a:xfrm>
              <a:off x="2400" y="2010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>
                  <a:latin typeface="Times" panose="02020603050405020304" pitchFamily="18" charset="0"/>
                </a:rPr>
                <a:t>ident.</a:t>
              </a:r>
            </a:p>
          </p:txBody>
        </p:sp>
        <p:sp>
          <p:nvSpPr>
            <p:cNvPr id="58401" name="Text Box 33"/>
            <p:cNvSpPr txBox="1">
              <a:spLocks noChangeArrowheads="1"/>
            </p:cNvSpPr>
            <p:nvPr/>
          </p:nvSpPr>
          <p:spPr bwMode="auto">
            <a:xfrm>
              <a:off x="2400" y="2304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y</a:t>
              </a:r>
              <a:endParaRPr lang="en-US" altLang="en-US" i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90" name="Group 34"/>
          <p:cNvGrpSpPr>
            <a:grpSpLocks/>
          </p:cNvGrpSpPr>
          <p:nvPr/>
        </p:nvGrpSpPr>
        <p:grpSpPr bwMode="auto">
          <a:xfrm>
            <a:off x="5870575" y="5105400"/>
            <a:ext cx="1066800" cy="933450"/>
            <a:chOff x="2400" y="2010"/>
            <a:chExt cx="672" cy="588"/>
          </a:xfrm>
        </p:grpSpPr>
        <p:sp>
          <p:nvSpPr>
            <p:cNvPr id="58398" name="Text Box 35"/>
            <p:cNvSpPr txBox="1">
              <a:spLocks noChangeArrowheads="1"/>
            </p:cNvSpPr>
            <p:nvPr/>
          </p:nvSpPr>
          <p:spPr bwMode="auto">
            <a:xfrm>
              <a:off x="2400" y="2010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>
                  <a:latin typeface="Times" panose="02020603050405020304" pitchFamily="18" charset="0"/>
                </a:rPr>
                <a:t>op.</a:t>
              </a:r>
            </a:p>
          </p:txBody>
        </p:sp>
        <p:sp>
          <p:nvSpPr>
            <p:cNvPr id="58399" name="Text Box 36"/>
            <p:cNvSpPr txBox="1">
              <a:spLocks noChangeArrowheads="1"/>
            </p:cNvSpPr>
            <p:nvPr/>
          </p:nvSpPr>
          <p:spPr bwMode="auto">
            <a:xfrm>
              <a:off x="2400" y="2304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+</a:t>
              </a:r>
              <a:endParaRPr lang="en-US" altLang="en-US" i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91" name="Group 37"/>
          <p:cNvGrpSpPr>
            <a:grpSpLocks/>
          </p:cNvGrpSpPr>
          <p:nvPr/>
        </p:nvGrpSpPr>
        <p:grpSpPr bwMode="auto">
          <a:xfrm>
            <a:off x="7048500" y="5105400"/>
            <a:ext cx="1066800" cy="933450"/>
            <a:chOff x="2400" y="2010"/>
            <a:chExt cx="672" cy="588"/>
          </a:xfrm>
        </p:grpSpPr>
        <p:sp>
          <p:nvSpPr>
            <p:cNvPr id="58396" name="Text Box 38"/>
            <p:cNvSpPr txBox="1">
              <a:spLocks noChangeArrowheads="1"/>
            </p:cNvSpPr>
            <p:nvPr/>
          </p:nvSpPr>
          <p:spPr bwMode="auto">
            <a:xfrm>
              <a:off x="2400" y="2010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>
                  <a:latin typeface="Times" panose="02020603050405020304" pitchFamily="18" charset="0"/>
                </a:rPr>
                <a:t>intlit</a:t>
              </a:r>
            </a:p>
          </p:txBody>
        </p:sp>
        <p:sp>
          <p:nvSpPr>
            <p:cNvPr id="58397" name="Text Box 39"/>
            <p:cNvSpPr txBox="1">
              <a:spLocks noChangeArrowheads="1"/>
            </p:cNvSpPr>
            <p:nvPr/>
          </p:nvSpPr>
          <p:spPr bwMode="auto">
            <a:xfrm>
              <a:off x="2400" y="2304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Courier New" panose="02070309020205020404" pitchFamily="49" charset="0"/>
                </a:rPr>
                <a:t>1</a:t>
              </a:r>
              <a:endParaRPr lang="en-US" altLang="en-US" i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58392" name="Group 40"/>
          <p:cNvGrpSpPr>
            <a:grpSpLocks/>
          </p:cNvGrpSpPr>
          <p:nvPr/>
        </p:nvGrpSpPr>
        <p:grpSpPr bwMode="auto">
          <a:xfrm>
            <a:off x="8229600" y="5105400"/>
            <a:ext cx="1066800" cy="933450"/>
            <a:chOff x="2400" y="2010"/>
            <a:chExt cx="672" cy="588"/>
          </a:xfrm>
        </p:grpSpPr>
        <p:sp>
          <p:nvSpPr>
            <p:cNvPr id="58394" name="Text Box 41"/>
            <p:cNvSpPr txBox="1">
              <a:spLocks noChangeArrowheads="1"/>
            </p:cNvSpPr>
            <p:nvPr/>
          </p:nvSpPr>
          <p:spPr bwMode="auto">
            <a:xfrm>
              <a:off x="2400" y="2010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>
                  <a:latin typeface="Times" panose="02020603050405020304" pitchFamily="18" charset="0"/>
                </a:rPr>
                <a:t>eot</a:t>
              </a:r>
            </a:p>
          </p:txBody>
        </p:sp>
        <p:sp>
          <p:nvSpPr>
            <p:cNvPr id="58395" name="Text Box 42"/>
            <p:cNvSpPr txBox="1">
              <a:spLocks noChangeArrowheads="1"/>
            </p:cNvSpPr>
            <p:nvPr/>
          </p:nvSpPr>
          <p:spPr bwMode="auto">
            <a:xfrm>
              <a:off x="2400" y="2304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i="1">
                <a:latin typeface="Times" panose="02020603050405020304" pitchFamily="18" charset="0"/>
              </a:endParaRPr>
            </a:p>
          </p:txBody>
        </p:sp>
      </p:grpSp>
      <p:sp>
        <p:nvSpPr>
          <p:cNvPr id="58393" name="Text Box 43"/>
          <p:cNvSpPr txBox="1">
            <a:spLocks noChangeArrowheads="1"/>
          </p:cNvSpPr>
          <p:nvPr/>
        </p:nvSpPr>
        <p:spPr bwMode="auto">
          <a:xfrm>
            <a:off x="5460206" y="1434445"/>
            <a:ext cx="492918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>
                <a:latin typeface="Times" panose="02020603050405020304" pitchFamily="18" charset="0"/>
              </a:rPr>
              <a:t>Scan </a:t>
            </a:r>
            <a:r>
              <a:rPr lang="en-US" altLang="en-US" dirty="0">
                <a:latin typeface="Times" panose="02020603050405020304" pitchFamily="18" charset="0"/>
              </a:rPr>
              <a:t>is a synonym of lexically analyze</a:t>
            </a:r>
          </a:p>
          <a:p>
            <a:r>
              <a:rPr lang="en-US" altLang="en-US" b="1" dirty="0">
                <a:latin typeface="Times" panose="02020603050405020304" pitchFamily="18" charset="0"/>
              </a:rPr>
              <a:t>Tokens</a:t>
            </a:r>
            <a:r>
              <a:rPr lang="en-US" altLang="en-US" dirty="0">
                <a:latin typeface="Times" panose="02020603050405020304" pitchFamily="18" charset="0"/>
              </a:rPr>
              <a:t> are “words” in the input, for example  keywords, operators, identifiers, literals, etc.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4000"/>
              <a:t>Developing a Scanner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981200" y="1600201"/>
            <a:ext cx="5532220" cy="47089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>
                <a:latin typeface="Monaco" charset="0"/>
              </a:rPr>
              <a:t>public class</a:t>
            </a:r>
            <a:r>
              <a:rPr lang="en-US" altLang="en-US" sz="2000">
                <a:latin typeface="Monaco" charset="0"/>
              </a:rPr>
              <a:t> Token {</a:t>
            </a:r>
          </a:p>
          <a:p>
            <a:r>
              <a:rPr lang="en-US" altLang="en-US" sz="2000">
                <a:latin typeface="Monaco" charset="0"/>
              </a:rPr>
              <a:t>   byte kind; String spelling;</a:t>
            </a:r>
          </a:p>
          <a:p>
            <a:r>
              <a:rPr lang="en-US" altLang="en-US" sz="2000">
                <a:latin typeface="Monaco" charset="0"/>
              </a:rPr>
              <a:t>   </a:t>
            </a:r>
            <a:r>
              <a:rPr lang="en-US" altLang="en-US" sz="2000" b="1">
                <a:latin typeface="Monaco" charset="0"/>
              </a:rPr>
              <a:t>final static byte </a:t>
            </a:r>
          </a:p>
          <a:p>
            <a:r>
              <a:rPr lang="en-US" altLang="en-US" sz="2000" b="1">
                <a:latin typeface="Monaco" charset="0"/>
              </a:rPr>
              <a:t>      </a:t>
            </a:r>
            <a:r>
              <a:rPr lang="en-US" altLang="en-US" sz="2000">
                <a:latin typeface="Monaco" charset="0"/>
              </a:rPr>
              <a:t>IDENTIFIER = 0; INTLITERAL = 1; OPERATOR   = 2;</a:t>
            </a:r>
          </a:p>
          <a:p>
            <a:r>
              <a:rPr lang="en-US" altLang="en-US" sz="2000">
                <a:latin typeface="Monaco" charset="0"/>
              </a:rPr>
              <a:t>      BEGIN      = 3; CONST      = 4; ...</a:t>
            </a:r>
          </a:p>
          <a:p>
            <a:r>
              <a:rPr lang="en-US" altLang="en-US" sz="2000">
                <a:latin typeface="Monaco" charset="0"/>
              </a:rPr>
              <a:t>      ...</a:t>
            </a:r>
          </a:p>
          <a:p>
            <a:endParaRPr lang="en-US" altLang="en-US" sz="2000">
              <a:latin typeface="Monaco" charset="0"/>
            </a:endParaRPr>
          </a:p>
          <a:p>
            <a:r>
              <a:rPr lang="en-US" altLang="en-US" sz="2000">
                <a:latin typeface="Monaco" charset="0"/>
              </a:rPr>
              <a:t>   </a:t>
            </a:r>
            <a:r>
              <a:rPr lang="en-US" altLang="en-US" sz="2000" b="1">
                <a:latin typeface="Monaco" charset="0"/>
              </a:rPr>
              <a:t>public </a:t>
            </a:r>
            <a:r>
              <a:rPr lang="en-US" altLang="en-US" sz="2000">
                <a:latin typeface="Monaco" charset="0"/>
              </a:rPr>
              <a:t>Token(</a:t>
            </a:r>
            <a:r>
              <a:rPr lang="en-US" altLang="en-US" sz="2000" b="1">
                <a:latin typeface="Monaco" charset="0"/>
              </a:rPr>
              <a:t>byte </a:t>
            </a:r>
            <a:r>
              <a:rPr lang="en-US" altLang="en-US" sz="2000">
                <a:latin typeface="Monaco" charset="0"/>
              </a:rPr>
              <a:t>kind, String spelling) {</a:t>
            </a:r>
          </a:p>
          <a:p>
            <a:r>
              <a:rPr lang="en-US" altLang="en-US" sz="2000">
                <a:latin typeface="Monaco" charset="0"/>
              </a:rPr>
              <a:t>      this.kind = kind; this.spelling = spelling;</a:t>
            </a:r>
          </a:p>
          <a:p>
            <a:r>
              <a:rPr lang="en-US" altLang="en-US" sz="2000">
                <a:latin typeface="Monaco" charset="0"/>
              </a:rPr>
              <a:t>      </a:t>
            </a:r>
            <a:r>
              <a:rPr lang="en-US" altLang="en-US" sz="2000" i="1">
                <a:solidFill>
                  <a:srgbClr val="660066"/>
                </a:solidFill>
                <a:latin typeface="Monaco" charset="0"/>
              </a:rPr>
              <a:t>if spelling matches a keyword change my kind</a:t>
            </a:r>
          </a:p>
          <a:p>
            <a:r>
              <a:rPr lang="en-US" altLang="en-US" sz="2000" i="1">
                <a:solidFill>
                  <a:srgbClr val="660066"/>
                </a:solidFill>
                <a:latin typeface="Monaco" charset="0"/>
              </a:rPr>
              <a:t>      automatically</a:t>
            </a:r>
            <a:endParaRPr lang="en-US" altLang="en-US" sz="2000">
              <a:solidFill>
                <a:srgbClr val="660066"/>
              </a:solidFill>
              <a:latin typeface="Monaco" charset="0"/>
            </a:endParaRPr>
          </a:p>
          <a:p>
            <a:r>
              <a:rPr lang="en-US" altLang="en-US" sz="2000">
                <a:latin typeface="Monaco" charset="0"/>
              </a:rPr>
              <a:t>   }</a:t>
            </a:r>
          </a:p>
          <a:p>
            <a:endParaRPr lang="en-US" altLang="en-US" sz="2000">
              <a:latin typeface="Monaco" charset="0"/>
            </a:endParaRPr>
          </a:p>
          <a:p>
            <a:r>
              <a:rPr lang="en-US" altLang="en-US" sz="2000">
                <a:latin typeface="Monaco" charset="0"/>
              </a:rPr>
              <a:t>   ...</a:t>
            </a:r>
          </a:p>
          <a:p>
            <a:r>
              <a:rPr lang="en-US" altLang="en-US" sz="2000">
                <a:latin typeface="Monaco" charset="0"/>
              </a:rPr>
              <a:t>}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2608264" y="1050925"/>
            <a:ext cx="5468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The scanner will return an array of Tokens: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3988" cy="1144588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Whitespace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05000"/>
            <a:ext cx="8305800" cy="37338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indent="-341313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Whitespace is any space, tab, end-of-line character (or characters), or character sequence inside a comment</a:t>
            </a:r>
          </a:p>
          <a:p>
            <a:pPr marL="341313" indent="-341313" defTabSz="457200" eaLnBrk="1" hangingPunct="1">
              <a:lnSpc>
                <a:spcPct val="9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No token may contain embedded whitespace </a:t>
            </a:r>
          </a:p>
          <a:p>
            <a:pPr marL="341313" indent="-341313" defTabSz="457200" eaLnBrk="1" hangingPunct="1">
              <a:lnSpc>
                <a:spcPct val="9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	(unless it is a character or string literal)</a:t>
            </a:r>
          </a:p>
          <a:p>
            <a:pPr marL="341313" indent="-341313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Example:</a:t>
            </a:r>
          </a:p>
          <a:p>
            <a:pPr marL="741363" lvl="1" indent="-284163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&gt;=    one token</a:t>
            </a:r>
          </a:p>
          <a:p>
            <a:pPr marL="741363" lvl="1" indent="-284163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&gt;  =  two tokens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3988" cy="1144588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Whitespace Examples in Pascal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5176" y="1820863"/>
            <a:ext cx="8137525" cy="35052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Geneva" pitchFamily="112" charset="0"/>
              </a:rPr>
              <a:t>while  a  &lt;  b  do</a:t>
            </a:r>
            <a:r>
              <a:rPr lang="en-GB" altLang="en-US" sz="2400" dirty="0"/>
              <a:t>		</a:t>
            </a:r>
            <a:r>
              <a:rPr lang="en-GB" altLang="en-US" sz="2400" i="1" dirty="0"/>
              <a:t>legal </a:t>
            </a:r>
            <a:r>
              <a:rPr lang="en-GB" altLang="en-US" sz="2400" dirty="0"/>
              <a:t>- spacing between tokens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Geneva" pitchFamily="112" charset="0"/>
              </a:rPr>
              <a:t>while  a&lt;b  do</a:t>
            </a:r>
            <a:r>
              <a:rPr lang="en-GB" altLang="en-US" sz="2400" dirty="0"/>
              <a:t>			spacing not needed for &lt;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>
              <a:latin typeface="Geneva" pitchFamily="112" charset="0"/>
            </a:endParaRP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 err="1">
                <a:latin typeface="Geneva" pitchFamily="112" charset="0"/>
              </a:rPr>
              <a:t>whilea</a:t>
            </a:r>
            <a:r>
              <a:rPr lang="en-GB" altLang="en-US" sz="2400" dirty="0">
                <a:latin typeface="Geneva" pitchFamily="112" charset="0"/>
              </a:rPr>
              <a:t>&lt;</a:t>
            </a:r>
            <a:r>
              <a:rPr lang="en-GB" altLang="en-US" sz="2400" dirty="0" err="1">
                <a:latin typeface="Geneva" pitchFamily="112" charset="0"/>
              </a:rPr>
              <a:t>bdo</a:t>
            </a:r>
            <a:r>
              <a:rPr lang="en-GB" altLang="en-US" sz="2400" dirty="0"/>
              <a:t>		</a:t>
            </a:r>
            <a:r>
              <a:rPr lang="en-GB" altLang="en-US" sz="2400" i="1" dirty="0"/>
              <a:t>logic error</a:t>
            </a:r>
            <a:r>
              <a:rPr lang="en-GB" altLang="en-US" sz="2400" dirty="0"/>
              <a:t> - can’t tell boundaries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 err="1">
                <a:latin typeface="Geneva" pitchFamily="112" charset="0"/>
              </a:rPr>
              <a:t>whilea</a:t>
            </a:r>
            <a:r>
              <a:rPr lang="en-GB" altLang="en-US" sz="2400" dirty="0">
                <a:latin typeface="Geneva" pitchFamily="112" charset="0"/>
              </a:rPr>
              <a:t>  &lt;  </a:t>
            </a:r>
            <a:r>
              <a:rPr lang="en-GB" altLang="en-US" sz="2400" dirty="0" err="1">
                <a:latin typeface="Geneva" pitchFamily="112" charset="0"/>
              </a:rPr>
              <a:t>bdo</a:t>
            </a:r>
            <a:r>
              <a:rPr lang="en-GB" altLang="en-US" sz="2400" dirty="0"/>
              <a:t>			between tokens so…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3988" cy="1144588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Comments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1"/>
            <a:ext cx="7773988" cy="168592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Not defined in grammar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/>
              <a:t>Clite</a:t>
            </a:r>
            <a:r>
              <a:rPr lang="en-GB" altLang="en-US"/>
              <a:t> uses // comment style of C++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3988" cy="1144588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Identifier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05000"/>
            <a:ext cx="8001000" cy="40386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Sequence of letters and digits, starting with a letter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latin typeface="Geneva" pitchFamily="112" charset="0"/>
              </a:rPr>
              <a:t>	if</a:t>
            </a:r>
            <a:r>
              <a:rPr lang="en-GB" altLang="en-US" sz="2400"/>
              <a:t> is both an identifier and a keyword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/>
              <a:t>	Most languages require identifiers to be distinct from keywords</a:t>
            </a:r>
            <a:endParaRPr lang="en-GB" altLang="en-US"/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/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In some languages, keywords are merely predefined (and thus can be redefined by the programmer)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algn="l" defTabSz="457200">
              <a:lnSpc>
                <a:spcPct val="93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057400" y="1981200"/>
            <a:ext cx="7772400" cy="41148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indent="0" algn="ctr" defTabSz="457200" eaLnBrk="1" hangingPunct="1">
              <a:lnSpc>
                <a:spcPct val="93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Helvetica" panose="020B0604020202020204" pitchFamily="34" charset="0"/>
              </a:rPr>
              <a:t>program confusing;</a:t>
            </a:r>
          </a:p>
          <a:p>
            <a:pPr marL="0" indent="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Helvetica" panose="020B0604020202020204" pitchFamily="34" charset="0"/>
              </a:rPr>
              <a:t>const true = false;</a:t>
            </a:r>
          </a:p>
          <a:p>
            <a:pPr marL="0" indent="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Helvetica" panose="020B0604020202020204" pitchFamily="34" charset="0"/>
              </a:rPr>
              <a:t>begin</a:t>
            </a:r>
          </a:p>
          <a:p>
            <a:pPr marL="0" indent="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Helvetica" panose="020B0604020202020204" pitchFamily="34" charset="0"/>
              </a:rPr>
              <a:t>    if  (a&lt;b) = true then</a:t>
            </a:r>
          </a:p>
          <a:p>
            <a:pPr marL="0" indent="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Helvetica" panose="020B0604020202020204" pitchFamily="34" charset="0"/>
              </a:rPr>
              <a:t>	f(a)</a:t>
            </a:r>
          </a:p>
          <a:p>
            <a:pPr marL="0" indent="0" algn="ctr" defTabSz="457200" eaLnBrk="1" hangingPunct="1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Helvetica" panose="020B0604020202020204" pitchFamily="34" charset="0"/>
              </a:rPr>
              <a:t>    else …</a:t>
            </a:r>
            <a:endParaRPr lang="en-GB" altLang="en-US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057401" y="609600"/>
            <a:ext cx="7948613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3000"/>
              </a:lnSpc>
            </a:pPr>
            <a:r>
              <a:rPr lang="en-GB" altLang="en-US" sz="4400">
                <a:solidFill>
                  <a:schemeClr val="tx2"/>
                </a:solidFill>
                <a:latin typeface="Tw Cen MT" panose="020B0602020104020603" pitchFamily="34" charset="0"/>
              </a:rPr>
              <a:t>Redefining Identifiers can be dangerous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488" y="1"/>
            <a:ext cx="7948612" cy="2360613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2.1 Grammars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1" y="2017714"/>
            <a:ext cx="7700963" cy="48418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36563" indent="-414338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A </a:t>
            </a:r>
            <a:r>
              <a:rPr lang="en-GB" altLang="en-US" i="1"/>
              <a:t>metalanguage</a:t>
            </a:r>
            <a:r>
              <a:rPr lang="en-GB" altLang="en-US"/>
              <a:t> is a language used to define other languages.</a:t>
            </a:r>
          </a:p>
          <a:p>
            <a:pPr marL="436563" indent="-414338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A </a:t>
            </a:r>
            <a:r>
              <a:rPr lang="en-GB" altLang="en-US" i="1"/>
              <a:t>grammar</a:t>
            </a:r>
            <a:r>
              <a:rPr lang="en-GB" altLang="en-US"/>
              <a:t> is a metalanguage used to define the syntax of a language.</a:t>
            </a:r>
          </a:p>
          <a:p>
            <a:pPr marL="436563" indent="-414338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/>
              <a:t>Our interest</a:t>
            </a:r>
            <a:r>
              <a:rPr lang="en-GB" altLang="en-US"/>
              <a:t>: using grammars to define the syntax of a programming language.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3988" cy="1144588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2.3.2 Concrete Syntax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773988" cy="37338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indent="-341313" defTabSz="457200" eaLnBrk="1" hangingPunct="1">
              <a:lnSpc>
                <a:spcPct val="9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Based on a parse of its Tokens</a:t>
            </a:r>
          </a:p>
          <a:p>
            <a:pPr marL="341313" indent="-341313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	; is a statement terminator</a:t>
            </a:r>
          </a:p>
          <a:p>
            <a:pPr marL="341313" indent="-341313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	(Algol-60, Pascal use ; as a </a:t>
            </a:r>
            <a:r>
              <a:rPr lang="en-GB" altLang="en-US" i="1" dirty="0"/>
              <a:t>separator</a:t>
            </a:r>
            <a:r>
              <a:rPr lang="en-GB" altLang="en-US" dirty="0"/>
              <a:t>)</a:t>
            </a:r>
          </a:p>
          <a:p>
            <a:pPr marL="341313" indent="-341313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Rule for </a:t>
            </a:r>
            <a:r>
              <a:rPr lang="en-GB" altLang="en-US" dirty="0" err="1"/>
              <a:t>IfStatement</a:t>
            </a:r>
            <a:r>
              <a:rPr lang="en-GB" altLang="en-US" dirty="0"/>
              <a:t> is ambiguous:</a:t>
            </a:r>
          </a:p>
          <a:p>
            <a:pPr marL="741363" lvl="1" indent="-284163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“The else ambiguity is  resolved by connecting an </a:t>
            </a:r>
            <a:r>
              <a:rPr lang="en-GB" altLang="en-US" b="1" dirty="0"/>
              <a:t>else</a:t>
            </a:r>
            <a:r>
              <a:rPr lang="en-GB" altLang="en-US" dirty="0"/>
              <a:t> with the last encountered else-less if.”</a:t>
            </a:r>
          </a:p>
          <a:p>
            <a:pPr marL="741363" lvl="1" indent="-284163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[</a:t>
            </a:r>
            <a:r>
              <a:rPr lang="en-GB" altLang="en-US" dirty="0" err="1"/>
              <a:t>Stroustrup</a:t>
            </a:r>
            <a:r>
              <a:rPr lang="en-GB" altLang="en-US" dirty="0"/>
              <a:t>, 1991]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3988" cy="1144588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Expressions in </a:t>
            </a:r>
            <a:r>
              <a:rPr lang="en-GB" altLang="en-US" i="1"/>
              <a:t>Clite</a:t>
            </a:r>
            <a:endParaRPr lang="en-GB" alt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05000"/>
            <a:ext cx="7467600" cy="32766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indent="-341313" defTabSz="457200" eaLnBrk="1" hangingPunct="1">
              <a:lnSpc>
                <a:spcPct val="9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13 grammar rules</a:t>
            </a:r>
          </a:p>
          <a:p>
            <a:pPr marL="341313" indent="-341313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Use of meta braces – operators are left associative</a:t>
            </a:r>
          </a:p>
          <a:p>
            <a:pPr marL="341313" indent="-341313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C++ expressions require 4 pages of grammar rules [Stroustrup]</a:t>
            </a:r>
          </a:p>
          <a:p>
            <a:pPr marL="341313" indent="-341313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C uses an ambiguous expression grammar [Kernighan and Ritchie]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3988" cy="1144588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Associativity and Precedence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81201"/>
            <a:ext cx="7772400" cy="34321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u="sng"/>
              <a:t>Clite Operator		Associativity</a:t>
            </a:r>
            <a:endParaRPr lang="en-GB" altLang="en-US"/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Unary </a:t>
            </a:r>
            <a:r>
              <a:rPr lang="en-GB" altLang="en-US">
                <a:latin typeface="Geneva" pitchFamily="112" charset="0"/>
              </a:rPr>
              <a:t>- !</a:t>
            </a:r>
            <a:r>
              <a:rPr lang="en-GB" altLang="en-US"/>
              <a:t> 			none</a:t>
            </a:r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latin typeface="Geneva" pitchFamily="112" charset="0"/>
              </a:rPr>
              <a:t>* /</a:t>
            </a:r>
            <a:r>
              <a:rPr lang="en-GB" altLang="en-US"/>
              <a:t>				left</a:t>
            </a:r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latin typeface="Geneva" pitchFamily="112" charset="0"/>
              </a:rPr>
              <a:t>+ -</a:t>
            </a:r>
            <a:r>
              <a:rPr lang="en-GB" altLang="en-US"/>
              <a:t>				left</a:t>
            </a:r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latin typeface="Geneva" pitchFamily="112" charset="0"/>
              </a:rPr>
              <a:t>&lt; &lt;= &gt; &gt;=</a:t>
            </a:r>
            <a:r>
              <a:rPr lang="en-GB" altLang="en-US"/>
              <a:t>		none</a:t>
            </a:r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latin typeface="Geneva" pitchFamily="112" charset="0"/>
              </a:rPr>
              <a:t>== !=	</a:t>
            </a:r>
            <a:r>
              <a:rPr lang="en-GB" altLang="en-US"/>
              <a:t>		none</a:t>
            </a:r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latin typeface="Geneva" pitchFamily="112" charset="0"/>
              </a:rPr>
              <a:t>&amp;&amp;</a:t>
            </a:r>
            <a:r>
              <a:rPr lang="en-GB" altLang="en-US"/>
              <a:t>				left</a:t>
            </a:r>
          </a:p>
          <a:p>
            <a:pPr marL="341313" indent="-341313" defTabSz="457200" eaLnBrk="1" hangingPunct="1">
              <a:lnSpc>
                <a:spcPct val="8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latin typeface="Geneva" pitchFamily="112" charset="0"/>
              </a:rPr>
              <a:t>||	</a:t>
            </a:r>
            <a:r>
              <a:rPr lang="en-GB" altLang="en-US"/>
              <a:t>			left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4" y="381000"/>
            <a:ext cx="7773987" cy="7620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000" i="1"/>
              <a:t>Clite</a:t>
            </a:r>
            <a:r>
              <a:rPr lang="en-GB" altLang="en-US" sz="4000"/>
              <a:t> Equality, Relational Operators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3988" cy="47244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indent="-341313" defTabSz="457200" eaLnBrk="1" hangingPunct="1">
              <a:lnSpc>
                <a:spcPct val="83000"/>
              </a:lnSpc>
              <a:spcBef>
                <a:spcPts val="1088"/>
              </a:spcBef>
              <a:spcAft>
                <a:spcPts val="288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… are non-associative</a:t>
            </a:r>
          </a:p>
          <a:p>
            <a:pPr marL="341313" indent="-341313" defTabSz="457200" eaLnBrk="1" hangingPunct="1">
              <a:lnSpc>
                <a:spcPct val="83000"/>
              </a:lnSpc>
              <a:spcBef>
                <a:spcPts val="1088"/>
              </a:spcBef>
              <a:spcAft>
                <a:spcPts val="288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      (an idea borrowed from Ada)</a:t>
            </a:r>
          </a:p>
          <a:p>
            <a:pPr marL="341313" indent="-341313" defTabSz="457200" eaLnBrk="1" hangingPunct="1">
              <a:lnSpc>
                <a:spcPct val="83000"/>
              </a:lnSpc>
              <a:spcBef>
                <a:spcPts val="1088"/>
              </a:spcBef>
              <a:spcAft>
                <a:spcPts val="288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Why is this important?</a:t>
            </a:r>
          </a:p>
          <a:p>
            <a:pPr marL="741363" lvl="1" indent="-284163" defTabSz="457200" eaLnBrk="1" hangingPunct="1">
              <a:lnSpc>
                <a:spcPct val="83000"/>
              </a:lnSpc>
              <a:spcBef>
                <a:spcPts val="1088"/>
              </a:spcBef>
              <a:spcAft>
                <a:spcPts val="288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/>
              <a:t>In C++, the expression:</a:t>
            </a:r>
          </a:p>
          <a:p>
            <a:pPr marL="741363" lvl="1" indent="-284163" defTabSz="457200" eaLnBrk="1" hangingPunct="1">
              <a:lnSpc>
                <a:spcPct val="83000"/>
              </a:lnSpc>
              <a:spcBef>
                <a:spcPts val="1088"/>
              </a:spcBef>
              <a:spcAft>
                <a:spcPts val="288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/>
              <a:t>	</a:t>
            </a:r>
            <a:r>
              <a:rPr lang="en-GB" altLang="en-US" i="1">
                <a:latin typeface="Geneva" pitchFamily="112" charset="0"/>
              </a:rPr>
              <a:t>if (a &lt; x &lt; b)</a:t>
            </a:r>
            <a:endParaRPr lang="en-GB" altLang="en-US">
              <a:latin typeface="Geneva" pitchFamily="112" charset="0"/>
            </a:endParaRPr>
          </a:p>
          <a:p>
            <a:pPr marL="741363" lvl="1" indent="-284163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/>
              <a:t>is </a:t>
            </a:r>
            <a:r>
              <a:rPr lang="en-GB" altLang="en-US"/>
              <a:t>not</a:t>
            </a:r>
            <a:r>
              <a:rPr lang="en-GB" altLang="en-US" i="1"/>
              <a:t> equivalent to </a:t>
            </a:r>
          </a:p>
          <a:p>
            <a:pPr marL="741363" lvl="1" indent="-284163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/>
              <a:t>	</a:t>
            </a:r>
            <a:r>
              <a:rPr lang="en-GB" altLang="en-US" i="1">
                <a:latin typeface="Geneva" pitchFamily="112" charset="0"/>
              </a:rPr>
              <a:t>if (a &lt; x &amp;&amp; x &lt; b)</a:t>
            </a:r>
            <a:endParaRPr lang="en-GB" altLang="en-US" i="1"/>
          </a:p>
          <a:p>
            <a:pPr marL="741363" lvl="1" indent="-284163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/>
              <a:t>But it is error-free!  </a:t>
            </a:r>
          </a:p>
          <a:p>
            <a:pPr marL="741363" lvl="1" indent="-284163" defTabSz="457200" eaLnBrk="1" hangingPunct="1">
              <a:lnSpc>
                <a:spcPct val="83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i="1"/>
              <a:t>So, what does it mean?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457200"/>
            <a:ext cx="8534400" cy="762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Bonus Slides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143000"/>
            <a:ext cx="7543800" cy="5257800"/>
          </a:xfrm>
        </p:spPr>
        <p:txBody>
          <a:bodyPr/>
          <a:lstStyle/>
          <a:p>
            <a:pPr marL="555625" indent="-533400" defTabSz="457200">
              <a:buNone/>
            </a:pPr>
            <a:r>
              <a:rPr lang="en-US" altLang="en-US" sz="1800" dirty="0">
                <a:latin typeface="Geneva" pitchFamily="112" charset="0"/>
              </a:rPr>
              <a:t>2.1  Grammars</a:t>
            </a:r>
          </a:p>
          <a:p>
            <a:pPr marL="555625" indent="-533400" defTabSz="457200">
              <a:buNone/>
            </a:pPr>
            <a:r>
              <a:rPr lang="en-US" altLang="en-US" sz="1800" dirty="0">
                <a:latin typeface="Geneva" pitchFamily="112" charset="0"/>
              </a:rPr>
              <a:t>	2.1.1  Backus-Naur Form</a:t>
            </a:r>
          </a:p>
          <a:p>
            <a:pPr marL="555625" indent="-533400" defTabSz="457200">
              <a:buNone/>
            </a:pPr>
            <a:r>
              <a:rPr lang="en-US" altLang="en-US" sz="1800" dirty="0">
                <a:latin typeface="Geneva" pitchFamily="112" charset="0"/>
              </a:rPr>
              <a:t>	2.1.2  Derivations</a:t>
            </a:r>
          </a:p>
          <a:p>
            <a:pPr marL="555625" indent="-533400" defTabSz="457200">
              <a:buNone/>
            </a:pPr>
            <a:r>
              <a:rPr lang="en-US" altLang="en-US" sz="1800" dirty="0">
                <a:latin typeface="Geneva" pitchFamily="112" charset="0"/>
              </a:rPr>
              <a:t>	2.1.3  Parse Trees</a:t>
            </a:r>
          </a:p>
          <a:p>
            <a:pPr marL="555625" indent="-533400" defTabSz="457200">
              <a:buNone/>
            </a:pPr>
            <a:r>
              <a:rPr lang="en-US" altLang="en-US" sz="1800" dirty="0">
                <a:latin typeface="Geneva" pitchFamily="112" charset="0"/>
              </a:rPr>
              <a:t>	2.1.4  Associativity and Precedence</a:t>
            </a:r>
          </a:p>
          <a:p>
            <a:pPr marL="555625" indent="-533400" defTabSz="457200">
              <a:buNone/>
            </a:pPr>
            <a:r>
              <a:rPr lang="en-US" altLang="en-US" sz="1800" dirty="0">
                <a:latin typeface="Geneva" pitchFamily="112" charset="0"/>
              </a:rPr>
              <a:t>	2.1.5  Ambiguous Grammars</a:t>
            </a:r>
          </a:p>
          <a:p>
            <a:pPr marL="555625" indent="-533400" defTabSz="457200">
              <a:buNone/>
            </a:pPr>
            <a:r>
              <a:rPr lang="en-US" altLang="en-US" sz="1800" dirty="0">
                <a:latin typeface="Geneva" pitchFamily="112" charset="0"/>
              </a:rPr>
              <a:t>2.2  Extended BNF</a:t>
            </a:r>
          </a:p>
          <a:p>
            <a:pPr marL="555625" indent="-533400" defTabSz="457200">
              <a:buNone/>
            </a:pPr>
            <a:r>
              <a:rPr lang="en-US" altLang="en-US" sz="1800" dirty="0">
                <a:latin typeface="Geneva" pitchFamily="112" charset="0"/>
              </a:rPr>
              <a:t>2.3  Syntax of a Small Language: </a:t>
            </a:r>
            <a:r>
              <a:rPr lang="en-US" altLang="en-US" sz="1800" i="1" dirty="0" err="1">
                <a:latin typeface="Geneva" pitchFamily="112" charset="0"/>
              </a:rPr>
              <a:t>Clite</a:t>
            </a:r>
            <a:endParaRPr lang="en-US" altLang="en-US" sz="1800" i="1" dirty="0">
              <a:latin typeface="Geneva" pitchFamily="112" charset="0"/>
            </a:endParaRPr>
          </a:p>
          <a:p>
            <a:pPr marL="555625" indent="-533400" defTabSz="457200">
              <a:buNone/>
            </a:pPr>
            <a:r>
              <a:rPr lang="en-US" altLang="en-US" sz="1800" dirty="0">
                <a:latin typeface="Geneva" pitchFamily="112" charset="0"/>
              </a:rPr>
              <a:t>	2.3.1  Lexical Syntax</a:t>
            </a:r>
          </a:p>
          <a:p>
            <a:pPr marL="555625" indent="-533400" defTabSz="457200">
              <a:buNone/>
            </a:pPr>
            <a:r>
              <a:rPr lang="en-US" altLang="en-US" sz="1800" dirty="0">
                <a:latin typeface="Geneva" pitchFamily="112" charset="0"/>
              </a:rPr>
              <a:t>	2.3.2  Concrete Syntax</a:t>
            </a:r>
          </a:p>
          <a:p>
            <a:pPr marL="555625" indent="-533400" defTabSz="457200">
              <a:buNone/>
            </a:pPr>
            <a:r>
              <a:rPr lang="en-US" altLang="en-US" sz="1800" dirty="0">
                <a:solidFill>
                  <a:srgbClr val="1C13FF"/>
                </a:solidFill>
                <a:latin typeface="Geneva" pitchFamily="112" charset="0"/>
              </a:rPr>
              <a:t>2.4  Compilers and Interpreters</a:t>
            </a:r>
          </a:p>
          <a:p>
            <a:pPr marL="555625" indent="-533400" defTabSz="457200">
              <a:buNone/>
            </a:pPr>
            <a:r>
              <a:rPr lang="en-US" altLang="en-US" sz="1800" dirty="0">
                <a:solidFill>
                  <a:srgbClr val="1C13FF"/>
                </a:solidFill>
                <a:latin typeface="Geneva" pitchFamily="112" charset="0"/>
              </a:rPr>
              <a:t>2.5  Linking Syntax and Semantics</a:t>
            </a:r>
          </a:p>
          <a:p>
            <a:pPr marL="555625" indent="-533400" defTabSz="457200">
              <a:buNone/>
            </a:pPr>
            <a:r>
              <a:rPr lang="en-US" altLang="en-US" sz="1800" dirty="0">
                <a:solidFill>
                  <a:srgbClr val="1C13FF"/>
                </a:solidFill>
                <a:latin typeface="Geneva" pitchFamily="112" charset="0"/>
              </a:rPr>
              <a:t>	2.5.1  Abstract Syntax</a:t>
            </a:r>
          </a:p>
          <a:p>
            <a:pPr marL="555625" indent="-533400" defTabSz="457200">
              <a:buNone/>
            </a:pPr>
            <a:r>
              <a:rPr lang="en-US" altLang="en-US" sz="1800" dirty="0">
                <a:solidFill>
                  <a:srgbClr val="1C13FF"/>
                </a:solidFill>
                <a:latin typeface="Geneva" pitchFamily="112" charset="0"/>
              </a:rPr>
              <a:t>	2.5.2  Abstract Syntax Trees</a:t>
            </a:r>
          </a:p>
          <a:p>
            <a:pPr marL="555625" indent="-533400" defTabSz="457200">
              <a:buNone/>
            </a:pPr>
            <a:r>
              <a:rPr lang="en-US" altLang="en-US" sz="1800" dirty="0">
                <a:solidFill>
                  <a:srgbClr val="1C13FF"/>
                </a:solidFill>
                <a:latin typeface="Geneva" pitchFamily="112" charset="0"/>
              </a:rPr>
              <a:t>	2.5.3  Abstract Syntax of </a:t>
            </a:r>
            <a:r>
              <a:rPr lang="en-US" altLang="en-US" sz="1800" i="1" dirty="0" err="1">
                <a:solidFill>
                  <a:srgbClr val="1C13FF"/>
                </a:solidFill>
                <a:latin typeface="Geneva" pitchFamily="112" charset="0"/>
              </a:rPr>
              <a:t>Clite</a:t>
            </a:r>
            <a:endParaRPr lang="en-US" altLang="en-US" sz="1800" i="1" dirty="0">
              <a:latin typeface="Geneva" pitchFamily="112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8229600" cy="1144588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2.4  Compilers and Interpreters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2627314" y="3725864"/>
            <a:ext cx="987425" cy="58102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Lexical </a:t>
            </a:r>
          </a:p>
          <a:p>
            <a:r>
              <a:rPr lang="en-US" altLang="en-US" sz="1600"/>
              <a:t>Analyzer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4083051" y="3727451"/>
            <a:ext cx="987425" cy="58102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Syntactic</a:t>
            </a:r>
          </a:p>
          <a:p>
            <a:r>
              <a:rPr lang="en-US" altLang="en-US" sz="1600"/>
              <a:t>Analyzer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5524501" y="3744914"/>
            <a:ext cx="987425" cy="58102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Semantic </a:t>
            </a:r>
          </a:p>
          <a:p>
            <a:r>
              <a:rPr lang="en-US" altLang="en-US" sz="1600"/>
              <a:t>Analyzer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6988175" y="3732214"/>
            <a:ext cx="1081088" cy="58102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Code</a:t>
            </a:r>
          </a:p>
          <a:p>
            <a:r>
              <a:rPr lang="en-US" altLang="en-US" sz="1600"/>
              <a:t>Optimizer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8431214" y="3740151"/>
            <a:ext cx="1049337" cy="581025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Code</a:t>
            </a:r>
          </a:p>
          <a:p>
            <a:r>
              <a:rPr lang="en-US" altLang="en-US" sz="1600"/>
              <a:t>Generator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 rot="-3762811">
            <a:off x="3583781" y="3169444"/>
            <a:ext cx="782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Tokens</a:t>
            </a: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 rot="-4028082">
            <a:off x="4823331" y="2846180"/>
            <a:ext cx="15039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Abstract Syntax</a:t>
            </a: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 rot="-795">
            <a:off x="9550384" y="3414426"/>
            <a:ext cx="9557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Machine </a:t>
            </a:r>
          </a:p>
          <a:p>
            <a:r>
              <a:rPr lang="en-US" altLang="en-US" sz="1600"/>
              <a:t>Code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 rot="-4196626">
            <a:off x="7515207" y="2545349"/>
            <a:ext cx="21050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Intermediate Code (IC)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 rot="-795">
            <a:off x="1663986" y="3316001"/>
            <a:ext cx="8931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Source</a:t>
            </a:r>
          </a:p>
          <a:p>
            <a:r>
              <a:rPr lang="en-US" altLang="en-US" sz="1600"/>
              <a:t>Program</a:t>
            </a: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 rot="-4122126">
            <a:off x="5999144" y="2553286"/>
            <a:ext cx="21050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Intermediate Code (IC)</a:t>
            </a:r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>
            <a:off x="1998664" y="4005263"/>
            <a:ext cx="598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>
            <a:off x="9471025" y="4013200"/>
            <a:ext cx="598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8075613" y="4000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>
            <a:off x="6513514" y="4017963"/>
            <a:ext cx="484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8" name="Line 18"/>
          <p:cNvSpPr>
            <a:spLocks noChangeShapeType="1"/>
          </p:cNvSpPr>
          <p:nvPr/>
        </p:nvSpPr>
        <p:spPr bwMode="auto">
          <a:xfrm>
            <a:off x="5064126" y="4016375"/>
            <a:ext cx="454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9" name="Line 19"/>
          <p:cNvSpPr>
            <a:spLocks noChangeShapeType="1"/>
          </p:cNvSpPr>
          <p:nvPr/>
        </p:nvSpPr>
        <p:spPr bwMode="auto">
          <a:xfrm>
            <a:off x="3606800" y="4013200"/>
            <a:ext cx="452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3FD8-F61A-4DE2-B9E6-58A46665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 and </a:t>
            </a:r>
            <a:r>
              <a:rPr lang="en-US" dirty="0" err="1"/>
              <a:t>Yacc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9715B-D2A7-4628-9A63-400A6A6E0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1752600"/>
            <a:ext cx="6915150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01A025-3836-4914-ADBE-7DF514654CCF}"/>
              </a:ext>
            </a:extLst>
          </p:cNvPr>
          <p:cNvSpPr txBox="1"/>
          <p:nvPr/>
        </p:nvSpPr>
        <p:spPr>
          <a:xfrm>
            <a:off x="2438400" y="4800601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http://dinosaur.compilertools.net/lex/index.html</a:t>
            </a:r>
          </a:p>
        </p:txBody>
      </p:sp>
    </p:spTree>
    <p:extLst>
      <p:ext uri="{BB962C8B-B14F-4D97-AF65-F5344CB8AC3E}">
        <p14:creationId xmlns:p14="http://schemas.microsoft.com/office/powerpoint/2010/main" val="8828687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3988" cy="9906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Lexer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3988" cy="44196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Based on a regular grammar, simpler than the context-free grammars described in EBNF</a:t>
            </a:r>
          </a:p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Input: characters 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Output: tokens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Separate: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Speed: 75% of time for non-optimizing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Simpler design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Character sets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End of line conventions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9558338" y="5778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3988" cy="1144588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Parser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05000"/>
            <a:ext cx="7239000" cy="35052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Based on BNF/EBNF grammar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Input: tokens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Output: abstract syntax tree (parse tree)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Abstract syntax: parse tree with punctuation, many nonterminals discarded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3988" cy="1144588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Semantic Analysis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05000"/>
            <a:ext cx="8305800" cy="32766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Check that all identifiers are declared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Perform type checking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Insert implied conversion operators </a:t>
            </a:r>
          </a:p>
          <a:p>
            <a:pPr marL="341313" indent="-341313" defTabSz="45720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    	(i.e., make them explicit)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Sometimes called contextual analysis, and including the determination of scope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8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400"/>
              <a:t>1-</a:t>
            </a:r>
            <a:fld id="{C040EB55-FB9E-4247-8AA0-CF79DD02A27C}" type="slidenum">
              <a:rPr lang="en-US" altLang="en-US" sz="1400"/>
              <a:pPr algn="ctr" eaLnBrk="1" hangingPunct="1"/>
              <a:t>7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8153400" cy="1143000"/>
          </a:xfrm>
        </p:spPr>
        <p:txBody>
          <a:bodyPr/>
          <a:lstStyle/>
          <a:p>
            <a:r>
              <a:rPr lang="en-US" altLang="en-US" sz="3200"/>
              <a:t>The General Problem of Describing Syntax: Terminology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 i="1"/>
              <a:t>sentence </a:t>
            </a:r>
            <a:r>
              <a:rPr lang="en-US" altLang="en-US"/>
              <a:t>is a string of characters over some alphabet</a:t>
            </a:r>
          </a:p>
          <a:p>
            <a:r>
              <a:rPr lang="en-US" altLang="en-US"/>
              <a:t>A </a:t>
            </a:r>
            <a:r>
              <a:rPr lang="en-US" altLang="en-US" i="1"/>
              <a:t>language</a:t>
            </a:r>
            <a:r>
              <a:rPr lang="en-US" altLang="en-US"/>
              <a:t> is a set of sentences</a:t>
            </a:r>
          </a:p>
          <a:p>
            <a:r>
              <a:rPr lang="en-US" altLang="en-US"/>
              <a:t>A</a:t>
            </a:r>
            <a:r>
              <a:rPr lang="en-US" altLang="en-US" i="1"/>
              <a:t> lexeme </a:t>
            </a:r>
            <a:r>
              <a:rPr lang="en-US" altLang="en-US"/>
              <a:t>is the lowest level syntactic unit of a language (e.g., </a:t>
            </a:r>
            <a:r>
              <a:rPr lang="en-US" altLang="en-US">
                <a:latin typeface="Courier New" panose="02070309020205020404" pitchFamily="49" charset="0"/>
              </a:rPr>
              <a:t>*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sum, begin</a:t>
            </a:r>
            <a:r>
              <a:rPr lang="en-US" altLang="en-US"/>
              <a:t>)</a:t>
            </a:r>
          </a:p>
          <a:p>
            <a:r>
              <a:rPr lang="en-US" altLang="en-US"/>
              <a:t>A </a:t>
            </a:r>
            <a:r>
              <a:rPr lang="en-US" altLang="en-US" i="1"/>
              <a:t>token </a:t>
            </a:r>
            <a:r>
              <a:rPr lang="en-US" altLang="en-US"/>
              <a:t>is a category of lexemes (e.g., identifier)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3988" cy="1144588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Code Optimization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05000"/>
            <a:ext cx="7315200" cy="32766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Evaluate constant expressions at compile-time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Reorder code to improve cache performance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Eliminate common subexpressions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Eliminate unnecessary code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3988" cy="1144588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Code Generation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3988" cy="158908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Output: machine code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Instruction selection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Register management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Peephole optimization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1" y="533400"/>
            <a:ext cx="7948613" cy="1258888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Interpreter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1"/>
            <a:ext cx="7772400" cy="427196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1313" indent="-341313" defTabSz="457200" eaLnBrk="1" hangingPunct="1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Replaces last 2 phases of a compiler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Input: 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Mixed: intermediate code 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Pure: stream of ASCII characters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Mixed interpreters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Java, Perl, Haskell, Scheme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Pure interpreters: 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most Basics, shell commands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2.5  Linking Syntax and Semantics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05000"/>
            <a:ext cx="7086600" cy="3581400"/>
          </a:xfrm>
        </p:spPr>
        <p:txBody>
          <a:bodyPr/>
          <a:lstStyle/>
          <a:p>
            <a:pPr eaLnBrk="1" hangingPunct="1">
              <a:lnSpc>
                <a:spcPct val="93000"/>
              </a:lnSpc>
            </a:pPr>
            <a:r>
              <a:rPr lang="en-GB" altLang="en-US"/>
              <a:t>Output: parse tree is inefficient</a:t>
            </a:r>
          </a:p>
          <a:p>
            <a:pPr eaLnBrk="1" hangingPunct="1"/>
            <a:r>
              <a:rPr lang="en-GB" altLang="en-US"/>
              <a:t>Example: </a:t>
            </a:r>
            <a:r>
              <a:rPr lang="en-GB" altLang="en-US" u="sng"/>
              <a:t>Fig. 2.9</a:t>
            </a:r>
            <a:r>
              <a:rPr lang="en-GB" altLang="en-US"/>
              <a:t> (next slide)</a:t>
            </a:r>
            <a:endParaRPr lang="en-US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1" y="609600"/>
            <a:ext cx="4695825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Parse Tree for </a:t>
            </a:r>
            <a:br>
              <a:rPr lang="en-US" altLang="en-US" sz="3600"/>
            </a:br>
            <a:r>
              <a:rPr lang="en-US" altLang="en-US" sz="3600"/>
              <a:t>z = x + 2*y;</a:t>
            </a:r>
            <a:br>
              <a:rPr lang="en-US" altLang="en-US" sz="3600"/>
            </a:br>
            <a:r>
              <a:rPr lang="en-US" altLang="en-US" sz="3600">
                <a:solidFill>
                  <a:srgbClr val="1C13FF"/>
                </a:solidFill>
              </a:rPr>
              <a:t>Fig. 2.9</a:t>
            </a:r>
            <a:endParaRPr lang="en-US" altLang="en-US"/>
          </a:p>
        </p:txBody>
      </p:sp>
      <p:pic>
        <p:nvPicPr>
          <p:cNvPr id="79875" name="Picture 3" descr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304801"/>
            <a:ext cx="3586163" cy="578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1" y="228601"/>
            <a:ext cx="7599363" cy="811213"/>
          </a:xfrm>
          <a:noFill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Finding a More Efficient Tree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1" y="1371600"/>
            <a:ext cx="7770813" cy="44958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38138" indent="-338138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The</a:t>
            </a:r>
            <a:r>
              <a:rPr lang="en-GB" altLang="en-US" i="1"/>
              <a:t> shape</a:t>
            </a:r>
            <a:r>
              <a:rPr lang="en-GB" altLang="en-US"/>
              <a:t> of the parse tree reveals the meaning of the program.</a:t>
            </a:r>
          </a:p>
          <a:p>
            <a:pPr marL="338138" indent="-338138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So we want a tree that removes its inefficiency and keeps its shape. </a:t>
            </a:r>
          </a:p>
          <a:p>
            <a:pPr marL="738188" lvl="1" indent="-280988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Remove separator/punctuation terminal symbols</a:t>
            </a:r>
          </a:p>
          <a:p>
            <a:pPr marL="738188" lvl="1" indent="-280988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Remove all trivial root nonterminals</a:t>
            </a:r>
          </a:p>
          <a:p>
            <a:pPr marL="738188" lvl="1" indent="-280988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Replace remaining nonterminals with leaf terminals</a:t>
            </a:r>
          </a:p>
          <a:p>
            <a:pPr marL="338138" indent="-338138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Example: </a:t>
            </a:r>
            <a:r>
              <a:rPr lang="en-GB" altLang="en-US" u="sng"/>
              <a:t>Fig. 2.10</a:t>
            </a:r>
            <a:r>
              <a:rPr lang="en-GB" altLang="en-US"/>
              <a:t> (next slide)</a:t>
            </a:r>
            <a:endParaRPr lang="en-GB" altLang="en-US" u="sng">
              <a:hlinkClick r:id="" action="ppaction://noaction"/>
            </a:endParaRP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638801" y="685800"/>
            <a:ext cx="4695825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Abstract Syntax Tree for </a:t>
            </a:r>
            <a:br>
              <a:rPr lang="en-US" altLang="en-US" sz="3600"/>
            </a:br>
            <a:r>
              <a:rPr lang="en-US" altLang="en-US" sz="3600"/>
              <a:t>z = x + 2*y;</a:t>
            </a:r>
            <a:br>
              <a:rPr lang="en-US" altLang="en-US" sz="3600"/>
            </a:br>
            <a:r>
              <a:rPr lang="en-US" altLang="en-US" sz="3600"/>
              <a:t>Fig. 2.10</a:t>
            </a:r>
            <a:endParaRPr lang="en-US" altLang="en-US"/>
          </a:p>
        </p:txBody>
      </p:sp>
      <p:pic>
        <p:nvPicPr>
          <p:cNvPr id="81923" name="Picture 3" descr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39" y="1758950"/>
            <a:ext cx="1873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4" name="Picture 4" descr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703388"/>
            <a:ext cx="4994275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1" y="533400"/>
            <a:ext cx="7770813" cy="7620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Abstract Syntax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0788" y="2859088"/>
            <a:ext cx="3071812" cy="1636712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38138" indent="-338138" defTabSz="457200" eaLnBrk="1" hangingPunct="1">
              <a:lnSpc>
                <a:spcPct val="93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b="1" u="sng"/>
              <a:t>Pascal</a:t>
            </a:r>
            <a:endParaRPr lang="en-GB" altLang="en-US" sz="2400" b="1"/>
          </a:p>
          <a:p>
            <a:pPr marL="338138" indent="-338138" defTabSz="457200" eaLnBrk="1" hangingPunct="1">
              <a:lnSpc>
                <a:spcPct val="9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>
                <a:latin typeface="Geneva" pitchFamily="112" charset="0"/>
              </a:rPr>
              <a:t>while i &lt; n do begin</a:t>
            </a:r>
          </a:p>
          <a:p>
            <a:pPr marL="738188" lvl="1" indent="-280988" defTabSz="457200" eaLnBrk="1" hangingPunct="1">
              <a:lnSpc>
                <a:spcPct val="9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i="1">
                <a:latin typeface="Geneva" pitchFamily="112" charset="0"/>
              </a:rPr>
              <a:t>i := i + 1;</a:t>
            </a:r>
          </a:p>
          <a:p>
            <a:pPr marL="338138" indent="-338138" defTabSz="457200" eaLnBrk="1" hangingPunct="1">
              <a:lnSpc>
                <a:spcPct val="9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>
                <a:latin typeface="Geneva" pitchFamily="112" charset="0"/>
              </a:rPr>
              <a:t>end;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body" idx="2"/>
          </p:nvPr>
        </p:nvSpPr>
        <p:spPr>
          <a:xfrm>
            <a:off x="5943600" y="2819400"/>
            <a:ext cx="2514600" cy="19050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38138" indent="-338138" defTabSz="457200" eaLnBrk="1" hangingPunct="1">
              <a:lnSpc>
                <a:spcPct val="93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b="1" u="sng"/>
              <a:t>C/C++</a:t>
            </a:r>
            <a:endParaRPr lang="en-GB" altLang="en-US" sz="2400" b="1"/>
          </a:p>
          <a:p>
            <a:pPr marL="338138" indent="-338138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>
                <a:latin typeface="Geneva" pitchFamily="112" charset="0"/>
              </a:rPr>
              <a:t>while (i &lt; n) {</a:t>
            </a:r>
          </a:p>
          <a:p>
            <a:pPr marL="738188" lvl="1" indent="-280988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 i="1">
                <a:latin typeface="Geneva" pitchFamily="112" charset="0"/>
              </a:rPr>
              <a:t>i = i + 1;</a:t>
            </a:r>
          </a:p>
          <a:p>
            <a:pPr marL="338138" indent="-338138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>
                <a:latin typeface="Geneva" pitchFamily="112" charset="0"/>
              </a:rPr>
              <a:t>}</a:t>
            </a:r>
            <a:endParaRPr lang="en-GB" altLang="en-US" sz="240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2209800" y="1676401"/>
            <a:ext cx="7848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Removes “syntactic sugar” and keeps essential elements of a language.  E.g., consider the following two equivalent loops: 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2209801" y="5029201"/>
            <a:ext cx="762740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The only essential information in each of these is 1) that it is</a:t>
            </a:r>
          </a:p>
          <a:p>
            <a:r>
              <a:rPr lang="en-US" altLang="en-US"/>
              <a:t>a </a:t>
            </a:r>
            <a:r>
              <a:rPr lang="en-US" altLang="en-US" i="1"/>
              <a:t>loop</a:t>
            </a:r>
            <a:r>
              <a:rPr lang="en-US" altLang="en-US"/>
              <a:t>, 2) that its terminating condition is </a:t>
            </a:r>
            <a:r>
              <a:rPr lang="en-US" altLang="en-US">
                <a:latin typeface="Geneva" pitchFamily="112" charset="0"/>
              </a:rPr>
              <a:t>i &lt; n</a:t>
            </a:r>
            <a:r>
              <a:rPr lang="en-US" altLang="en-US"/>
              <a:t>, and 3) that</a:t>
            </a:r>
          </a:p>
          <a:p>
            <a:r>
              <a:rPr lang="en-US" altLang="en-US"/>
              <a:t>its body increments the current value of </a:t>
            </a:r>
            <a:r>
              <a:rPr lang="en-US" altLang="en-US">
                <a:latin typeface="Geneva" pitchFamily="112" charset="0"/>
              </a:rPr>
              <a:t>i</a:t>
            </a:r>
            <a:r>
              <a:rPr lang="en-US" altLang="en-US"/>
              <a:t>. 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8588" y="228601"/>
            <a:ext cx="7770812" cy="741363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algn="l" defTabSz="457200">
              <a:lnSpc>
                <a:spcPct val="93000"/>
              </a:lnSpc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Abstract Syntax of </a:t>
            </a:r>
            <a:r>
              <a:rPr lang="en-GB" altLang="en-US" sz="3200" i="1">
                <a:solidFill>
                  <a:srgbClr val="000000"/>
                </a:solidFill>
                <a:latin typeface="Geneva" pitchFamily="112" charset="0"/>
              </a:rPr>
              <a:t>Clite</a:t>
            </a: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 Assignments</a:t>
            </a:r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33600" y="1295400"/>
            <a:ext cx="8153400" cy="46482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i="1"/>
              <a:t>Assignment = Variable </a:t>
            </a:r>
            <a:r>
              <a:rPr lang="en-GB" altLang="en-US" sz="2000">
                <a:latin typeface="Geneva" pitchFamily="112" charset="0"/>
              </a:rPr>
              <a:t>target</a:t>
            </a:r>
            <a:r>
              <a:rPr lang="en-GB" altLang="en-US" sz="2000" i="1"/>
              <a:t>; Expression </a:t>
            </a:r>
            <a:r>
              <a:rPr lang="en-GB" altLang="en-US" sz="2000">
                <a:latin typeface="Geneva" pitchFamily="112" charset="0"/>
              </a:rPr>
              <a:t>source</a:t>
            </a:r>
            <a:endParaRPr lang="en-GB" altLang="en-US" sz="2000" b="1">
              <a:latin typeface="Geneva" pitchFamily="112" charset="0"/>
            </a:endParaRPr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b="1"/>
              <a:t>[[The RHS of the rule above is a list of named essential elements that compose the LHS]]</a:t>
            </a:r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i="1"/>
              <a:t>Expression = VariableRef | Value | Binary | Unary</a:t>
            </a:r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b="1"/>
              <a:t>[[The RHS of the rule above has a list of alternatives for the LHS---This type of rule translates into an abstract class in a Java lexer]]</a:t>
            </a:r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i="1"/>
              <a:t>VariableRef = Variable | ArrayRef</a:t>
            </a:r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i="1"/>
              <a:t>Variable = String </a:t>
            </a:r>
            <a:r>
              <a:rPr lang="en-GB" altLang="en-US" sz="2000">
                <a:latin typeface="Geneva" pitchFamily="112" charset="0"/>
              </a:rPr>
              <a:t>id</a:t>
            </a:r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i="1"/>
              <a:t>ArrayRef = String </a:t>
            </a:r>
            <a:r>
              <a:rPr lang="en-GB" altLang="en-US" sz="2000">
                <a:latin typeface="Geneva" pitchFamily="112" charset="0"/>
              </a:rPr>
              <a:t>id</a:t>
            </a:r>
            <a:r>
              <a:rPr lang="en-GB" altLang="en-US" sz="2000" i="1"/>
              <a:t>; Expression </a:t>
            </a:r>
            <a:r>
              <a:rPr lang="en-GB" altLang="en-US" sz="2000">
                <a:latin typeface="Geneva" pitchFamily="112" charset="0"/>
              </a:rPr>
              <a:t>index</a:t>
            </a:r>
            <a:endParaRPr lang="en-GB" altLang="en-US" sz="2000" i="1"/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i="1"/>
              <a:t>Value = IntValue | BoolValue | FloatValue | CharValue</a:t>
            </a:r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i="1"/>
              <a:t>Binary = Operator </a:t>
            </a:r>
            <a:r>
              <a:rPr lang="en-GB" altLang="en-US" sz="2000">
                <a:latin typeface="Geneva" pitchFamily="112" charset="0"/>
              </a:rPr>
              <a:t>op</a:t>
            </a:r>
            <a:r>
              <a:rPr lang="en-GB" altLang="en-US" sz="2000" i="1"/>
              <a:t>; Expression </a:t>
            </a:r>
            <a:r>
              <a:rPr lang="en-GB" altLang="en-US" sz="2000">
                <a:latin typeface="Geneva" pitchFamily="112" charset="0"/>
              </a:rPr>
              <a:t>term1</a:t>
            </a:r>
            <a:r>
              <a:rPr lang="en-GB" altLang="en-US" sz="2000"/>
              <a:t>,</a:t>
            </a:r>
            <a:r>
              <a:rPr lang="en-GB" altLang="en-US" sz="2000">
                <a:latin typeface="Geneva" pitchFamily="112" charset="0"/>
              </a:rPr>
              <a:t> term2</a:t>
            </a:r>
            <a:endParaRPr lang="en-GB" altLang="en-US" sz="2000" i="1"/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i="1"/>
              <a:t>Unary = UnaryOp </a:t>
            </a:r>
            <a:r>
              <a:rPr lang="en-GB" altLang="en-US" sz="2000">
                <a:latin typeface="Geneva" pitchFamily="112" charset="0"/>
              </a:rPr>
              <a:t>op</a:t>
            </a:r>
            <a:r>
              <a:rPr lang="en-GB" altLang="en-US" sz="2000" i="1"/>
              <a:t>; Expression </a:t>
            </a:r>
            <a:r>
              <a:rPr lang="en-GB" altLang="en-US" sz="2000">
                <a:latin typeface="Geneva" pitchFamily="112" charset="0"/>
              </a:rPr>
              <a:t>term</a:t>
            </a:r>
            <a:endParaRPr lang="en-GB" altLang="en-US" sz="2000" i="1"/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i="1"/>
              <a:t>Operator = ArithmeticOp |  RelationalOp | BooleanOp</a:t>
            </a:r>
            <a:endParaRPr lang="en-GB" altLang="en-US" sz="2000">
              <a:latin typeface="Geneva" pitchFamily="112" charset="0"/>
            </a:endParaRPr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i="1"/>
              <a:t>IntValue = Integer </a:t>
            </a:r>
            <a:r>
              <a:rPr lang="en-GB" altLang="en-US" sz="2000">
                <a:latin typeface="Geneva" pitchFamily="112" charset="0"/>
              </a:rPr>
              <a:t>intValue</a:t>
            </a:r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000" b="1">
                <a:latin typeface="Geneva" pitchFamily="112" charset="0"/>
              </a:rPr>
              <a:t>…</a:t>
            </a:r>
            <a:r>
              <a:rPr lang="en-GB" altLang="en-US" sz="2000">
                <a:latin typeface="Geneva" pitchFamily="112" charset="0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1" y="457200"/>
            <a:ext cx="7770813" cy="6858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0638" defTabSz="457200">
              <a:lnSpc>
                <a:spcPct val="93000"/>
              </a:lnSpc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200">
                <a:solidFill>
                  <a:srgbClr val="000000"/>
                </a:solidFill>
                <a:latin typeface="Geneva" pitchFamily="112" charset="0"/>
              </a:rPr>
              <a:t>Abstract Syntax as Java Classes</a:t>
            </a:r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81226" y="1447801"/>
            <a:ext cx="7770813" cy="46767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dirty="0">
                <a:latin typeface="Geneva" pitchFamily="112" charset="0"/>
              </a:rPr>
              <a:t>abstract class Expression { } </a:t>
            </a:r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dirty="0">
                <a:latin typeface="Geneva" pitchFamily="112" charset="0"/>
              </a:rPr>
              <a:t>abstract class </a:t>
            </a:r>
            <a:r>
              <a:rPr lang="en-GB" altLang="en-US" sz="2400" dirty="0" err="1">
                <a:latin typeface="Geneva" pitchFamily="112" charset="0"/>
              </a:rPr>
              <a:t>VariableRef</a:t>
            </a:r>
            <a:r>
              <a:rPr lang="en-GB" altLang="en-US" sz="2400" dirty="0">
                <a:latin typeface="Geneva" pitchFamily="112" charset="0"/>
              </a:rPr>
              <a:t> extends Expression { }</a:t>
            </a:r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dirty="0">
                <a:latin typeface="Geneva" pitchFamily="112" charset="0"/>
              </a:rPr>
              <a:t>class Variable extends </a:t>
            </a:r>
            <a:r>
              <a:rPr lang="en-GB" altLang="en-US" sz="2400" dirty="0" err="1">
                <a:latin typeface="Geneva" pitchFamily="112" charset="0"/>
              </a:rPr>
              <a:t>VariableRef</a:t>
            </a:r>
            <a:r>
              <a:rPr lang="en-GB" altLang="en-US" sz="2400" dirty="0">
                <a:latin typeface="Geneva" pitchFamily="112" charset="0"/>
              </a:rPr>
              <a:t> { String id; }</a:t>
            </a:r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dirty="0">
                <a:latin typeface="Geneva" pitchFamily="112" charset="0"/>
              </a:rPr>
              <a:t>class Value extends Expression { … }</a:t>
            </a:r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dirty="0">
                <a:latin typeface="Geneva" pitchFamily="112" charset="0"/>
              </a:rPr>
              <a:t>class Binary extends Expression {</a:t>
            </a:r>
          </a:p>
          <a:p>
            <a:pPr marL="400050" lvl="1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dirty="0">
                <a:latin typeface="Geneva" pitchFamily="112" charset="0"/>
              </a:rPr>
              <a:t>	Operator op;</a:t>
            </a:r>
          </a:p>
          <a:p>
            <a:pPr marL="400050" lvl="1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dirty="0">
                <a:latin typeface="Geneva" pitchFamily="112" charset="0"/>
              </a:rPr>
              <a:t>	Expression term1, term2;</a:t>
            </a:r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dirty="0">
                <a:latin typeface="Geneva" pitchFamily="112" charset="0"/>
              </a:rPr>
              <a:t>}</a:t>
            </a:r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dirty="0">
                <a:latin typeface="Geneva" pitchFamily="112" charset="0"/>
              </a:rPr>
              <a:t>class Unary extends Expression {</a:t>
            </a:r>
          </a:p>
          <a:p>
            <a:pPr marL="400050" lvl="1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dirty="0">
                <a:latin typeface="Geneva" pitchFamily="112" charset="0"/>
              </a:rPr>
              <a:t>	</a:t>
            </a:r>
            <a:r>
              <a:rPr lang="en-GB" altLang="en-US" sz="2400" dirty="0" err="1">
                <a:latin typeface="Geneva" pitchFamily="112" charset="0"/>
              </a:rPr>
              <a:t>UnaryOp</a:t>
            </a:r>
            <a:r>
              <a:rPr lang="en-GB" altLang="en-US" sz="2400" dirty="0">
                <a:latin typeface="Geneva" pitchFamily="112" charset="0"/>
              </a:rPr>
              <a:t> op;</a:t>
            </a:r>
          </a:p>
          <a:p>
            <a:pPr marL="400050" lvl="1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dirty="0">
                <a:latin typeface="Geneva" pitchFamily="112" charset="0"/>
              </a:rPr>
              <a:t>	Expression term;</a:t>
            </a:r>
          </a:p>
          <a:p>
            <a:pPr marL="0" indent="0" defTabSz="457200" eaLnBrk="1" hangingPunct="1">
              <a:lnSpc>
                <a:spcPct val="8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400" dirty="0">
                <a:latin typeface="Geneva" pitchFamily="112" charset="0"/>
              </a:rPr>
              <a:t>}</a:t>
            </a:r>
            <a:endParaRPr lang="en-GB" altLang="en-US" dirty="0">
              <a:latin typeface="Geneva" pitchFamily="112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8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400"/>
              <a:t>1-</a:t>
            </a:r>
            <a:fld id="{EE166733-C554-47C1-A5EB-AB924A63F43E}" type="slidenum">
              <a:rPr lang="en-US" altLang="en-US" sz="1400"/>
              <a:pPr algn="ctr" eaLnBrk="1" hangingPunct="1"/>
              <a:t>8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8153400" cy="1143000"/>
          </a:xfrm>
        </p:spPr>
        <p:txBody>
          <a:bodyPr/>
          <a:lstStyle/>
          <a:p>
            <a:r>
              <a:rPr lang="en-US" altLang="en-US"/>
              <a:t>Formal Definition of Languages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447800"/>
            <a:ext cx="8153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/>
              <a:t>Recognizers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A recognition device reads input strings of the language and decides whether the input strings belong to the language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Example: syntax analysis part of a compiler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Generators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A device that generates sentences of a language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One can determine if the syntax of a particular sentence is correct by comparing it to the structure of the generator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57426" y="304800"/>
            <a:ext cx="7770813" cy="8382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Example Abstract Syntax Tree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5638800" y="1524001"/>
            <a:ext cx="26116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Geneva" pitchFamily="112" charset="0"/>
              </a:rPr>
              <a:t>op   term1   term2</a:t>
            </a:r>
            <a:endParaRPr lang="en-US" altLang="en-US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5654675" y="1997075"/>
            <a:ext cx="2895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6264275" y="19970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7407275" y="19970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05000" y="1905000"/>
            <a:ext cx="3581400" cy="22098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38138" indent="-338138" defTabSz="457200"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i="1">
                <a:solidFill>
                  <a:schemeClr val="tx2"/>
                </a:solidFill>
              </a:rPr>
              <a:t>Binary</a:t>
            </a:r>
            <a:r>
              <a:rPr lang="en-GB" altLang="en-US">
                <a:solidFill>
                  <a:schemeClr val="tx2"/>
                </a:solidFill>
              </a:rPr>
              <a:t> node</a:t>
            </a:r>
          </a:p>
          <a:p>
            <a:pPr marL="338138" indent="-338138" defTabSz="457200"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>
              <a:solidFill>
                <a:schemeClr val="tx2"/>
              </a:solidFill>
            </a:endParaRPr>
          </a:p>
          <a:p>
            <a:pPr marL="338138" indent="-338138" defTabSz="457200"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>
              <a:solidFill>
                <a:schemeClr val="tx2"/>
              </a:solidFill>
            </a:endParaRPr>
          </a:p>
          <a:p>
            <a:pPr marL="338138" indent="-338138" defTabSz="457200"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solidFill>
                  <a:schemeClr val="tx2"/>
                </a:solidFill>
              </a:rPr>
              <a:t>Abstract Syntax Tree </a:t>
            </a:r>
          </a:p>
          <a:p>
            <a:pPr marL="338138" indent="-338138" defTabSz="457200"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solidFill>
                  <a:schemeClr val="tx2"/>
                </a:solidFill>
              </a:rPr>
              <a:t>for x+2*y (Fig 2.13)</a:t>
            </a:r>
            <a:endParaRPr lang="en-GB" altLang="en-US">
              <a:solidFill>
                <a:srgbClr val="CCCCFF"/>
              </a:solidFill>
              <a:hlinkClick r:id="" action="ppaction://noaction"/>
            </a:endParaRP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5703888" y="2841626"/>
            <a:ext cx="874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1"/>
              <a:t>Binary</a:t>
            </a:r>
          </a:p>
        </p:txBody>
      </p:sp>
      <p:grpSp>
        <p:nvGrpSpPr>
          <p:cNvPr id="86025" name="Group 9"/>
          <p:cNvGrpSpPr>
            <a:grpSpLocks/>
          </p:cNvGrpSpPr>
          <p:nvPr/>
        </p:nvGrpSpPr>
        <p:grpSpPr bwMode="auto">
          <a:xfrm>
            <a:off x="4132264" y="3221038"/>
            <a:ext cx="6129337" cy="3167062"/>
            <a:chOff x="1656" y="1802"/>
            <a:chExt cx="3861" cy="1995"/>
          </a:xfrm>
        </p:grpSpPr>
        <p:sp>
          <p:nvSpPr>
            <p:cNvPr id="86026" name="Rectangle 10"/>
            <p:cNvSpPr>
              <a:spLocks noChangeArrowheads="1"/>
            </p:cNvSpPr>
            <p:nvPr/>
          </p:nvSpPr>
          <p:spPr bwMode="auto">
            <a:xfrm>
              <a:off x="2448" y="2016"/>
              <a:ext cx="144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86027" name="Group 11"/>
            <p:cNvGrpSpPr>
              <a:grpSpLocks/>
            </p:cNvGrpSpPr>
            <p:nvPr/>
          </p:nvGrpSpPr>
          <p:grpSpPr bwMode="auto">
            <a:xfrm>
              <a:off x="3693" y="2668"/>
              <a:ext cx="1824" cy="240"/>
              <a:chOff x="2602" y="1258"/>
              <a:chExt cx="1824" cy="240"/>
            </a:xfrm>
          </p:grpSpPr>
          <p:sp>
            <p:nvSpPr>
              <p:cNvPr id="86054" name="Rectangle 12"/>
              <p:cNvSpPr>
                <a:spLocks noChangeArrowheads="1"/>
              </p:cNvSpPr>
              <p:nvPr/>
            </p:nvSpPr>
            <p:spPr bwMode="auto">
              <a:xfrm>
                <a:off x="2602" y="1258"/>
                <a:ext cx="182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6055" name="Line 13"/>
              <p:cNvSpPr>
                <a:spLocks noChangeShapeType="1"/>
              </p:cNvSpPr>
              <p:nvPr/>
            </p:nvSpPr>
            <p:spPr bwMode="auto">
              <a:xfrm>
                <a:off x="2986" y="125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56" name="Line 14"/>
              <p:cNvSpPr>
                <a:spLocks noChangeShapeType="1"/>
              </p:cNvSpPr>
              <p:nvPr/>
            </p:nvSpPr>
            <p:spPr bwMode="auto">
              <a:xfrm>
                <a:off x="3706" y="125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028" name="Group 15"/>
            <p:cNvGrpSpPr>
              <a:grpSpLocks/>
            </p:cNvGrpSpPr>
            <p:nvPr/>
          </p:nvGrpSpPr>
          <p:grpSpPr bwMode="auto">
            <a:xfrm>
              <a:off x="2807" y="1802"/>
              <a:ext cx="1824" cy="240"/>
              <a:chOff x="2602" y="1258"/>
              <a:chExt cx="1824" cy="240"/>
            </a:xfrm>
          </p:grpSpPr>
          <p:sp>
            <p:nvSpPr>
              <p:cNvPr id="86051" name="Rectangle 16"/>
              <p:cNvSpPr>
                <a:spLocks noChangeArrowheads="1"/>
              </p:cNvSpPr>
              <p:nvPr/>
            </p:nvSpPr>
            <p:spPr bwMode="auto">
              <a:xfrm>
                <a:off x="2602" y="1258"/>
                <a:ext cx="182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6052" name="Line 17"/>
              <p:cNvSpPr>
                <a:spLocks noChangeShapeType="1"/>
              </p:cNvSpPr>
              <p:nvPr/>
            </p:nvSpPr>
            <p:spPr bwMode="auto">
              <a:xfrm>
                <a:off x="2986" y="125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53" name="Line 18"/>
              <p:cNvSpPr>
                <a:spLocks noChangeShapeType="1"/>
              </p:cNvSpPr>
              <p:nvPr/>
            </p:nvSpPr>
            <p:spPr bwMode="auto">
              <a:xfrm>
                <a:off x="3706" y="125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29" name="Rectangle 19"/>
            <p:cNvSpPr>
              <a:spLocks noChangeArrowheads="1"/>
            </p:cNvSpPr>
            <p:nvPr/>
          </p:nvSpPr>
          <p:spPr bwMode="auto">
            <a:xfrm>
              <a:off x="1990" y="2647"/>
              <a:ext cx="383" cy="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030" name="Rectangle 20"/>
            <p:cNvSpPr>
              <a:spLocks noChangeArrowheads="1"/>
            </p:cNvSpPr>
            <p:nvPr/>
          </p:nvSpPr>
          <p:spPr bwMode="auto">
            <a:xfrm>
              <a:off x="2808" y="2652"/>
              <a:ext cx="383" cy="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031" name="Rectangle 21"/>
            <p:cNvSpPr>
              <a:spLocks noChangeArrowheads="1"/>
            </p:cNvSpPr>
            <p:nvPr/>
          </p:nvSpPr>
          <p:spPr bwMode="auto">
            <a:xfrm>
              <a:off x="3301" y="3489"/>
              <a:ext cx="383" cy="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032" name="Rectangle 22"/>
            <p:cNvSpPr>
              <a:spLocks noChangeArrowheads="1"/>
            </p:cNvSpPr>
            <p:nvPr/>
          </p:nvSpPr>
          <p:spPr bwMode="auto">
            <a:xfrm>
              <a:off x="4152" y="3494"/>
              <a:ext cx="383" cy="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033" name="Rectangle 23"/>
            <p:cNvSpPr>
              <a:spLocks noChangeArrowheads="1"/>
            </p:cNvSpPr>
            <p:nvPr/>
          </p:nvSpPr>
          <p:spPr bwMode="auto">
            <a:xfrm>
              <a:off x="5081" y="3492"/>
              <a:ext cx="383" cy="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034" name="Text Box 24"/>
            <p:cNvSpPr txBox="1">
              <a:spLocks noChangeArrowheads="1"/>
            </p:cNvSpPr>
            <p:nvPr/>
          </p:nvSpPr>
          <p:spPr bwMode="auto">
            <a:xfrm>
              <a:off x="3518" y="2411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1"/>
                <a:t>Binary</a:t>
              </a:r>
            </a:p>
          </p:txBody>
        </p:sp>
        <p:sp>
          <p:nvSpPr>
            <p:cNvPr id="86035" name="Text Box 25"/>
            <p:cNvSpPr txBox="1">
              <a:spLocks noChangeArrowheads="1"/>
            </p:cNvSpPr>
            <p:nvPr/>
          </p:nvSpPr>
          <p:spPr bwMode="auto">
            <a:xfrm>
              <a:off x="1656" y="2387"/>
              <a:ext cx="7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1"/>
                <a:t>Operator</a:t>
              </a:r>
            </a:p>
          </p:txBody>
        </p:sp>
        <p:sp>
          <p:nvSpPr>
            <p:cNvPr id="86036" name="Text Box 26"/>
            <p:cNvSpPr txBox="1">
              <a:spLocks noChangeArrowheads="1"/>
            </p:cNvSpPr>
            <p:nvPr/>
          </p:nvSpPr>
          <p:spPr bwMode="auto">
            <a:xfrm>
              <a:off x="2955" y="3231"/>
              <a:ext cx="7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1"/>
                <a:t>Operator</a:t>
              </a:r>
            </a:p>
          </p:txBody>
        </p:sp>
        <p:sp>
          <p:nvSpPr>
            <p:cNvPr id="86037" name="Text Box 27"/>
            <p:cNvSpPr txBox="1">
              <a:spLocks noChangeArrowheads="1"/>
            </p:cNvSpPr>
            <p:nvPr/>
          </p:nvSpPr>
          <p:spPr bwMode="auto">
            <a:xfrm>
              <a:off x="2519" y="2398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1"/>
                <a:t>Variable</a:t>
              </a:r>
            </a:p>
          </p:txBody>
        </p:sp>
        <p:sp>
          <p:nvSpPr>
            <p:cNvPr id="86038" name="Text Box 28"/>
            <p:cNvSpPr txBox="1">
              <a:spLocks noChangeArrowheads="1"/>
            </p:cNvSpPr>
            <p:nvPr/>
          </p:nvSpPr>
          <p:spPr bwMode="auto">
            <a:xfrm>
              <a:off x="4709" y="3255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1"/>
                <a:t>Variable</a:t>
              </a:r>
            </a:p>
          </p:txBody>
        </p:sp>
        <p:sp>
          <p:nvSpPr>
            <p:cNvPr id="86039" name="Text Box 29"/>
            <p:cNvSpPr txBox="1">
              <a:spLocks noChangeArrowheads="1"/>
            </p:cNvSpPr>
            <p:nvPr/>
          </p:nvSpPr>
          <p:spPr bwMode="auto">
            <a:xfrm>
              <a:off x="3901" y="3253"/>
              <a:ext cx="4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i="1"/>
                <a:t>Value</a:t>
              </a:r>
            </a:p>
          </p:txBody>
        </p:sp>
        <p:sp>
          <p:nvSpPr>
            <p:cNvPr id="86040" name="Text Box 30"/>
            <p:cNvSpPr txBox="1">
              <a:spLocks noChangeArrowheads="1"/>
            </p:cNvSpPr>
            <p:nvPr/>
          </p:nvSpPr>
          <p:spPr bwMode="auto">
            <a:xfrm>
              <a:off x="2056" y="2611"/>
              <a:ext cx="2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800">
                  <a:solidFill>
                    <a:schemeClr val="tx2"/>
                  </a:solidFill>
                </a:rPr>
                <a:t>+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86041" name="Text Box 31"/>
            <p:cNvSpPr txBox="1">
              <a:spLocks noChangeArrowheads="1"/>
            </p:cNvSpPr>
            <p:nvPr/>
          </p:nvSpPr>
          <p:spPr bwMode="auto">
            <a:xfrm>
              <a:off x="4235" y="346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800">
                  <a:solidFill>
                    <a:schemeClr val="tx2"/>
                  </a:solidFill>
                </a:rPr>
                <a:t>2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86042" name="Text Box 32"/>
            <p:cNvSpPr txBox="1">
              <a:spLocks noChangeArrowheads="1"/>
            </p:cNvSpPr>
            <p:nvPr/>
          </p:nvSpPr>
          <p:spPr bwMode="auto">
            <a:xfrm>
              <a:off x="5158" y="345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800">
                  <a:solidFill>
                    <a:schemeClr val="tx2"/>
                  </a:solidFill>
                </a:rPr>
                <a:t>y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86043" name="Text Box 33"/>
            <p:cNvSpPr txBox="1">
              <a:spLocks noChangeArrowheads="1"/>
            </p:cNvSpPr>
            <p:nvPr/>
          </p:nvSpPr>
          <p:spPr bwMode="auto">
            <a:xfrm>
              <a:off x="3383" y="347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800">
                  <a:solidFill>
                    <a:schemeClr val="tx2"/>
                  </a:solidFill>
                </a:rPr>
                <a:t>*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86044" name="Text Box 34"/>
            <p:cNvSpPr txBox="1">
              <a:spLocks noChangeArrowheads="1"/>
            </p:cNvSpPr>
            <p:nvPr/>
          </p:nvSpPr>
          <p:spPr bwMode="auto">
            <a:xfrm>
              <a:off x="2901" y="261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2800">
                  <a:solidFill>
                    <a:schemeClr val="tx2"/>
                  </a:solidFill>
                </a:rPr>
                <a:t>x</a:t>
              </a:r>
              <a:endParaRPr lang="en-US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86045" name="Line 35"/>
            <p:cNvSpPr>
              <a:spLocks noChangeShapeType="1"/>
            </p:cNvSpPr>
            <p:nvPr/>
          </p:nvSpPr>
          <p:spPr bwMode="auto">
            <a:xfrm flipH="1">
              <a:off x="2361" y="1977"/>
              <a:ext cx="637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6" name="Line 36"/>
            <p:cNvSpPr>
              <a:spLocks noChangeShapeType="1"/>
            </p:cNvSpPr>
            <p:nvPr/>
          </p:nvSpPr>
          <p:spPr bwMode="auto">
            <a:xfrm flipH="1">
              <a:off x="3167" y="1964"/>
              <a:ext cx="345" cy="6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7" name="Line 37"/>
            <p:cNvSpPr>
              <a:spLocks noChangeShapeType="1"/>
            </p:cNvSpPr>
            <p:nvPr/>
          </p:nvSpPr>
          <p:spPr bwMode="auto">
            <a:xfrm>
              <a:off x="4215" y="1977"/>
              <a:ext cx="175" cy="6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8" name="Line 38"/>
            <p:cNvSpPr>
              <a:spLocks noChangeShapeType="1"/>
            </p:cNvSpPr>
            <p:nvPr/>
          </p:nvSpPr>
          <p:spPr bwMode="auto">
            <a:xfrm flipH="1">
              <a:off x="3636" y="2816"/>
              <a:ext cx="234" cy="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9" name="Line 39"/>
            <p:cNvSpPr>
              <a:spLocks noChangeShapeType="1"/>
            </p:cNvSpPr>
            <p:nvPr/>
          </p:nvSpPr>
          <p:spPr bwMode="auto">
            <a:xfrm flipH="1">
              <a:off x="4397" y="2823"/>
              <a:ext cx="71" cy="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0" name="Line 40"/>
            <p:cNvSpPr>
              <a:spLocks noChangeShapeType="1"/>
            </p:cNvSpPr>
            <p:nvPr/>
          </p:nvSpPr>
          <p:spPr bwMode="auto">
            <a:xfrm>
              <a:off x="5132" y="2842"/>
              <a:ext cx="253" cy="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87614" y="304800"/>
            <a:ext cx="7723187" cy="15240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200"/>
              <a:t>Remaining Abstract Syntax of </a:t>
            </a:r>
            <a:r>
              <a:rPr lang="en-GB" altLang="en-US" sz="3200" i="1"/>
              <a:t>Clite </a:t>
            </a:r>
            <a:br>
              <a:rPr lang="en-GB" altLang="en-US" sz="3200" i="1"/>
            </a:br>
            <a:r>
              <a:rPr lang="en-GB" altLang="en-US" sz="3200"/>
              <a:t>(</a:t>
            </a:r>
            <a:r>
              <a:rPr lang="en-GB" altLang="en-US" sz="3200" i="1"/>
              <a:t>Declarations</a:t>
            </a:r>
            <a:r>
              <a:rPr lang="en-GB" altLang="en-US" sz="3200"/>
              <a:t> and </a:t>
            </a:r>
            <a:r>
              <a:rPr lang="en-GB" altLang="en-US" sz="3200" i="1"/>
              <a:t>Statements</a:t>
            </a:r>
            <a:r>
              <a:rPr lang="en-GB" altLang="en-US" sz="3200"/>
              <a:t>)</a:t>
            </a:r>
            <a:br>
              <a:rPr lang="en-GB" altLang="en-US" sz="3200" i="1"/>
            </a:br>
            <a:r>
              <a:rPr lang="en-GB" altLang="en-US" sz="3200">
                <a:solidFill>
                  <a:srgbClr val="1C13FF"/>
                </a:solidFill>
              </a:rPr>
              <a:t>Fig 2.14</a:t>
            </a:r>
            <a:endParaRPr lang="en-GB" altLang="en-US" sz="4000"/>
          </a:p>
        </p:txBody>
      </p:sp>
      <p:pic>
        <p:nvPicPr>
          <p:cNvPr id="87043" name="Picture 3" descr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7620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5410200" y="5181600"/>
            <a:ext cx="152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Chomsky Hierarchy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5486400" cy="4114800"/>
          </a:xfrm>
        </p:spPr>
        <p:txBody>
          <a:bodyPr/>
          <a:lstStyle/>
          <a:p>
            <a:pPr eaLnBrk="1" hangingPunct="1">
              <a:lnSpc>
                <a:spcPct val="93000"/>
              </a:lnSpc>
            </a:pPr>
            <a:r>
              <a:rPr lang="en-GB" altLang="en-US"/>
              <a:t>Regular grammar -- least powerful</a:t>
            </a:r>
          </a:p>
          <a:p>
            <a:pPr eaLnBrk="1" hangingPunct="1"/>
            <a:r>
              <a:rPr lang="en-GB" altLang="en-US"/>
              <a:t>Context-free grammar (BNF)</a:t>
            </a:r>
          </a:p>
          <a:p>
            <a:pPr eaLnBrk="1" hangingPunct="1"/>
            <a:r>
              <a:rPr lang="en-GB" altLang="en-US"/>
              <a:t>Context-sensitive grammar</a:t>
            </a:r>
          </a:p>
          <a:p>
            <a:pPr eaLnBrk="1" hangingPunct="1"/>
            <a:r>
              <a:rPr lang="en-GB" altLang="en-US"/>
              <a:t>Unrestricted grammar</a:t>
            </a:r>
            <a:endParaRPr lang="en-US" alt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133600"/>
            <a:ext cx="23812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39001" y="5410201"/>
            <a:ext cx="30448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Noam Chomsky, 1928-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30Lect1">
  <a:themeElements>
    <a:clrScheme name="330Lect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30Lect1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330Lect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30Lect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30Lect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30Lect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30Lect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30Lect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30Lect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330Lect1</Template>
  <TotalTime>5532</TotalTime>
  <Words>4620</Words>
  <Application>Microsoft Office PowerPoint</Application>
  <PresentationFormat>Widescreen</PresentationFormat>
  <Paragraphs>758</Paragraphs>
  <Slides>81</Slides>
  <Notes>80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95" baseType="lpstr">
      <vt:lpstr>Arial</vt:lpstr>
      <vt:lpstr>Baskerville Old Face</vt:lpstr>
      <vt:lpstr>Courier</vt:lpstr>
      <vt:lpstr>Courier New</vt:lpstr>
      <vt:lpstr>Geneva</vt:lpstr>
      <vt:lpstr>Helvetica</vt:lpstr>
      <vt:lpstr>Monaco</vt:lpstr>
      <vt:lpstr>Symbol</vt:lpstr>
      <vt:lpstr>Times</vt:lpstr>
      <vt:lpstr>Times New Roman</vt:lpstr>
      <vt:lpstr>Tw Cen MT</vt:lpstr>
      <vt:lpstr>330Lect1</vt:lpstr>
      <vt:lpstr>Photo Editor Photo</vt:lpstr>
      <vt:lpstr>Equation</vt:lpstr>
      <vt:lpstr>CSCE 330 Programming Language Structures Syntax (Slides mainly based on Tucker and Noonan)</vt:lpstr>
      <vt:lpstr>Syntax and Semantics</vt:lpstr>
      <vt:lpstr>Contents</vt:lpstr>
      <vt:lpstr>Thinking about Syntax</vt:lpstr>
      <vt:lpstr>Levels of Syntax</vt:lpstr>
      <vt:lpstr>2.1 Grammars</vt:lpstr>
      <vt:lpstr>The General Problem of Describing Syntax: Terminology</vt:lpstr>
      <vt:lpstr>Formal Definition of Languages</vt:lpstr>
      <vt:lpstr>Chomsky Hierarchy</vt:lpstr>
      <vt:lpstr>Regular Grammar</vt:lpstr>
      <vt:lpstr>Example</vt:lpstr>
      <vt:lpstr>Context-Sensitive Grammars</vt:lpstr>
      <vt:lpstr>Unrestricted Grammar</vt:lpstr>
      <vt:lpstr>2.1.1 Backus-Naur Form (BNF)</vt:lpstr>
      <vt:lpstr>BNF Grammar</vt:lpstr>
      <vt:lpstr>Example: Binary Digits</vt:lpstr>
      <vt:lpstr>2.1.2  Derivations</vt:lpstr>
      <vt:lpstr>Derivation of 352 as an Integer</vt:lpstr>
      <vt:lpstr>Derivation of 352 (step 1)</vt:lpstr>
      <vt:lpstr>Derivation of 352 (steps 1-2)</vt:lpstr>
      <vt:lpstr>Derivation of 352 (steps 1-3)</vt:lpstr>
      <vt:lpstr>Derivation of 352 (steps 1-4)</vt:lpstr>
      <vt:lpstr>Derivation of 352 (steps 1-5)</vt:lpstr>
      <vt:lpstr>Derivation of 352 (steps 1-6)</vt:lpstr>
      <vt:lpstr>A Different Derivation of 352</vt:lpstr>
      <vt:lpstr>Notation for Derivations</vt:lpstr>
      <vt:lpstr>2.1.3 Parse Trees</vt:lpstr>
      <vt:lpstr>E.g., The step Integer  Integer Digit appears in the parse tree as:  </vt:lpstr>
      <vt:lpstr>PowerPoint Presentation</vt:lpstr>
      <vt:lpstr>Arithmetic Expression Grammar</vt:lpstr>
      <vt:lpstr>PowerPoint Presentation</vt:lpstr>
      <vt:lpstr>Contents</vt:lpstr>
      <vt:lpstr>2.1.4 Associativity and Precedence</vt:lpstr>
      <vt:lpstr>PowerPoint Presentation</vt:lpstr>
      <vt:lpstr>PowerPoint Presentation</vt:lpstr>
      <vt:lpstr>2.1.5 Ambiguous Grammars</vt:lpstr>
      <vt:lpstr>An Ambiguous Expression Grammar G2</vt:lpstr>
      <vt:lpstr>PowerPoint Presentation</vt:lpstr>
      <vt:lpstr>The Dangling Else</vt:lpstr>
      <vt:lpstr>Example of Dangling Else</vt:lpstr>
      <vt:lpstr>PowerPoint Presentation</vt:lpstr>
      <vt:lpstr>Solving the dangling else ambiguity</vt:lpstr>
      <vt:lpstr>2.2  Extended BNF (EBNF)</vt:lpstr>
      <vt:lpstr>EBNF Examples</vt:lpstr>
      <vt:lpstr>EBNF to BNF</vt:lpstr>
      <vt:lpstr>Contents</vt:lpstr>
      <vt:lpstr>2.3  Syntax of a Small Language: Clite</vt:lpstr>
      <vt:lpstr>Fig. 2.7 [T] Clite Grammar: Statements</vt:lpstr>
      <vt:lpstr>Fig. 2.7 Clite Grammar: Expressions</vt:lpstr>
      <vt:lpstr>Fig. 2.7  Clite grammar: lexical level</vt:lpstr>
      <vt:lpstr>Issues Not Addressed by this Grammar</vt:lpstr>
      <vt:lpstr>2.3.1  Lexical Syntax</vt:lpstr>
      <vt:lpstr>Scan: Divide Input into Tokens</vt:lpstr>
      <vt:lpstr>Developing a Scanner</vt:lpstr>
      <vt:lpstr>Whitespace</vt:lpstr>
      <vt:lpstr>Whitespace Examples in Pascal</vt:lpstr>
      <vt:lpstr>Comments</vt:lpstr>
      <vt:lpstr>Identifier</vt:lpstr>
      <vt:lpstr> </vt:lpstr>
      <vt:lpstr>2.3.2 Concrete Syntax</vt:lpstr>
      <vt:lpstr>Expressions in Clite</vt:lpstr>
      <vt:lpstr>Associativity and Precedence</vt:lpstr>
      <vt:lpstr>Clite Equality, Relational Operators</vt:lpstr>
      <vt:lpstr>Bonus Slides</vt:lpstr>
      <vt:lpstr>2.4  Compilers and Interpreters</vt:lpstr>
      <vt:lpstr>Lex and Yacc</vt:lpstr>
      <vt:lpstr>Lexer</vt:lpstr>
      <vt:lpstr>Parser</vt:lpstr>
      <vt:lpstr>Semantic Analysis</vt:lpstr>
      <vt:lpstr>Code Optimization</vt:lpstr>
      <vt:lpstr>Code Generation</vt:lpstr>
      <vt:lpstr>Interpreter</vt:lpstr>
      <vt:lpstr>2.5  Linking Syntax and Semantics</vt:lpstr>
      <vt:lpstr>Parse Tree for  z = x + 2*y; Fig. 2.9</vt:lpstr>
      <vt:lpstr>Finding a More Efficient Tree</vt:lpstr>
      <vt:lpstr>Abstract Syntax Tree for  z = x + 2*y; Fig. 2.10</vt:lpstr>
      <vt:lpstr>Abstract Syntax</vt:lpstr>
      <vt:lpstr>Abstract Syntax of Clite Assignments </vt:lpstr>
      <vt:lpstr>Abstract Syntax as Java Classes</vt:lpstr>
      <vt:lpstr>Example Abstract Syntax Tree</vt:lpstr>
      <vt:lpstr>Remaining Abstract Syntax of Clite  (Declarations and Statements) Fig 2.14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330 Programming Language Structures</dc:title>
  <dc:creator>Marco Valtorta</dc:creator>
  <cp:lastModifiedBy>O'Reilly, James</cp:lastModifiedBy>
  <cp:revision>117</cp:revision>
  <cp:lastPrinted>2021-09-14T14:01:56Z</cp:lastPrinted>
  <dcterms:created xsi:type="dcterms:W3CDTF">2004-08-19T01:30:12Z</dcterms:created>
  <dcterms:modified xsi:type="dcterms:W3CDTF">2021-09-23T18:06:41Z</dcterms:modified>
</cp:coreProperties>
</file>