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256" r:id="rId2"/>
    <p:sldId id="280" r:id="rId3"/>
    <p:sldId id="258" r:id="rId4"/>
    <p:sldId id="259" r:id="rId5"/>
    <p:sldId id="260" r:id="rId6"/>
    <p:sldId id="26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1" r:id="rId54"/>
    <p:sldId id="332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15" r:id="rId66"/>
    <p:sldId id="342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1170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890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60838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890" y="6660838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B3E8F-9199-4725-A2EF-64578077D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75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743" y="0"/>
            <a:ext cx="4029511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7050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11" y="3330420"/>
            <a:ext cx="7437120" cy="3153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641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743" y="6659641"/>
            <a:ext cx="4029511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D7A55C6-EB8D-4FF0-B39F-BA0C21D82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036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arizona.edu/~debray/Teaching/CSc453/DOCS/cminusminusspec.html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reference/grammar.html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9C95DA-7C5F-46BC-85E2-5C2A558461C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Allen B. Tucker and Robert E. Noonan.  </a:t>
            </a:r>
            <a:r>
              <a:rPr lang="en-US" altLang="en-US" i="1" dirty="0"/>
              <a:t>Programming Languages: Principles and Paradigms, 2</a:t>
            </a:r>
            <a:r>
              <a:rPr lang="en-US" altLang="en-US" i="1" baseline="30000" dirty="0"/>
              <a:t>nd</a:t>
            </a:r>
            <a:r>
              <a:rPr lang="en-US" altLang="en-US" i="1" dirty="0"/>
              <a:t> ed.</a:t>
            </a:r>
            <a:r>
              <a:rPr lang="en-US" altLang="en-US" dirty="0"/>
              <a:t>  McGraw-Hill, 2007 [T].</a:t>
            </a:r>
          </a:p>
          <a:p>
            <a:r>
              <a:rPr lang="en-US" altLang="en-US" dirty="0"/>
              <a:t>Carlo </a:t>
            </a:r>
            <a:r>
              <a:rPr lang="en-US" altLang="en-US" dirty="0" err="1"/>
              <a:t>Ghezzi</a:t>
            </a:r>
            <a:r>
              <a:rPr lang="en-US" altLang="en-US" dirty="0"/>
              <a:t> and Mehdi </a:t>
            </a:r>
            <a:r>
              <a:rPr lang="en-US" altLang="en-US" dirty="0" err="1"/>
              <a:t>Jazayeri</a:t>
            </a:r>
            <a:r>
              <a:rPr lang="en-US" altLang="en-US" dirty="0"/>
              <a:t>.  </a:t>
            </a:r>
            <a:r>
              <a:rPr lang="en-US" altLang="en-US" i="1" dirty="0"/>
              <a:t>Programming Language Concepts, 3</a:t>
            </a:r>
            <a:r>
              <a:rPr lang="en-US" altLang="en-US" i="1" baseline="30000" dirty="0"/>
              <a:t>rd</a:t>
            </a:r>
            <a:r>
              <a:rPr lang="en-US" altLang="en-US" i="1" dirty="0"/>
              <a:t> ed.  </a:t>
            </a:r>
            <a:r>
              <a:rPr lang="en-US" altLang="en-US" dirty="0"/>
              <a:t>Wiley, 1998 [G&amp;J].</a:t>
            </a:r>
          </a:p>
          <a:p>
            <a:r>
              <a:rPr lang="en-US" altLang="en-US" dirty="0"/>
              <a:t>David</a:t>
            </a:r>
            <a:r>
              <a:rPr lang="en-US" altLang="en-US" baseline="0" dirty="0"/>
              <a:t> A. Watt and </a:t>
            </a:r>
            <a:r>
              <a:rPr lang="en-US" altLang="en-US" baseline="0" dirty="0" err="1"/>
              <a:t>Deryck</a:t>
            </a:r>
            <a:r>
              <a:rPr lang="en-US" altLang="en-US" baseline="0" dirty="0"/>
              <a:t> F. Brown.  </a:t>
            </a:r>
            <a:r>
              <a:rPr lang="en-US" altLang="en-US" i="1" baseline="0" dirty="0"/>
              <a:t>Programming Language Processors in Java</a:t>
            </a:r>
            <a:r>
              <a:rPr lang="en-US" altLang="en-US" baseline="0" dirty="0"/>
              <a:t>, Prentice-Hall</a:t>
            </a:r>
            <a:r>
              <a:rPr lang="en-US" altLang="en-US" baseline="0"/>
              <a:t>, 2000 [W].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174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57CA8-20C6-4B6C-9BAC-ACFC38606D3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42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97EA6B-5BF0-4B04-ADE3-45738303355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would floating point number be? (ending in ._ (1 is 1.0) ) can assume Integer exists</a:t>
            </a:r>
          </a:p>
          <a:p>
            <a:endParaRPr lang="en-US" altLang="en-US" dirty="0"/>
          </a:p>
          <a:p>
            <a:r>
              <a:rPr lang="en-US" altLang="en-US" dirty="0" err="1"/>
              <a:t>FloatingPt</a:t>
            </a:r>
            <a:r>
              <a:rPr lang="en-US" altLang="en-US" dirty="0"/>
              <a:t> -&gt; 0 </a:t>
            </a:r>
            <a:r>
              <a:rPr lang="en-US" altLang="en-US" dirty="0" err="1"/>
              <a:t>FloatingPt</a:t>
            </a:r>
            <a:r>
              <a:rPr lang="en-US" altLang="en-US" dirty="0"/>
              <a:t> | 1 </a:t>
            </a:r>
            <a:r>
              <a:rPr lang="en-US" altLang="en-US" dirty="0" err="1"/>
              <a:t>FloatingPt</a:t>
            </a:r>
            <a:r>
              <a:rPr lang="en-US" altLang="en-US" dirty="0"/>
              <a:t> | …. | 9 </a:t>
            </a:r>
            <a:r>
              <a:rPr lang="en-US" altLang="en-US" dirty="0" err="1"/>
              <a:t>FloatingPt</a:t>
            </a:r>
            <a:r>
              <a:rPr lang="en-US" altLang="en-US" dirty="0"/>
              <a:t> | Fractional</a:t>
            </a:r>
          </a:p>
          <a:p>
            <a:r>
              <a:rPr lang="en-US" altLang="en-US" dirty="0"/>
              <a:t>Fractional -&gt; . Integer</a:t>
            </a:r>
          </a:p>
        </p:txBody>
      </p:sp>
    </p:spTree>
    <p:extLst>
      <p:ext uri="{BB962C8B-B14F-4D97-AF65-F5344CB8AC3E}">
        <p14:creationId xmlns:p14="http://schemas.microsoft.com/office/powerpoint/2010/main" val="237802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B3554-E407-47D7-A066-166CAD9CFF0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Note: Context-Free</a:t>
            </a:r>
            <a:r>
              <a:rPr lang="en-US" altLang="en-US" baseline="0" dirty="0"/>
              <a:t> Grammars are explained in a few slides (when introducing BNF).</a:t>
            </a:r>
          </a:p>
          <a:p>
            <a:r>
              <a:rPr lang="en-US" altLang="en-US" baseline="0" dirty="0"/>
              <a:t>Basic idea- </a:t>
            </a:r>
          </a:p>
          <a:p>
            <a:r>
              <a:rPr lang="en-US" altLang="en-US" baseline="0" dirty="0"/>
              <a:t>Context Free Grammars will have </a:t>
            </a:r>
            <a:r>
              <a:rPr lang="en-US" altLang="en-US" b="1" baseline="0" dirty="0"/>
              <a:t>single</a:t>
            </a:r>
            <a:r>
              <a:rPr lang="en-US" altLang="en-US" baseline="0" dirty="0"/>
              <a:t> Nonterminal on left (no context)</a:t>
            </a:r>
          </a:p>
          <a:p>
            <a:r>
              <a:rPr lang="en-US" altLang="en-US" baseline="0" dirty="0"/>
              <a:t>Context Sensitive will allow productions to include context (terminals/non-terminals)</a:t>
            </a:r>
          </a:p>
          <a:p>
            <a:r>
              <a:rPr lang="en-US" altLang="en-US" baseline="0" dirty="0"/>
              <a:t>Are programming languages context free?</a:t>
            </a:r>
          </a:p>
          <a:p>
            <a:r>
              <a:rPr lang="en-US" altLang="en-US" baseline="0" dirty="0"/>
              <a:t>  Well, almost (not) -&gt; do Java program with good variable, and variable.</a:t>
            </a:r>
          </a:p>
          <a:p>
            <a:r>
              <a:rPr lang="en-US" altLang="en-US" baseline="0" dirty="0"/>
              <a:t>  Much parsing is done with careful CFG analysis followed by checking the identifiers are defined (variable/function names, types, typedefs) (just a table)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719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1563B-481D-47D6-B76D-AE80328C5CD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Unrestricted grammars can erase symbols</a:t>
            </a:r>
          </a:p>
          <a:p>
            <a:r>
              <a:rPr lang="en-US" altLang="en-US" dirty="0"/>
              <a:t>Venn diagram</a:t>
            </a:r>
          </a:p>
        </p:txBody>
      </p:sp>
    </p:spTree>
    <p:extLst>
      <p:ext uri="{BB962C8B-B14F-4D97-AF65-F5344CB8AC3E}">
        <p14:creationId xmlns:p14="http://schemas.microsoft.com/office/powerpoint/2010/main" val="216086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221F8-5322-42E3-BBD4-024682C0666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99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580C99-EC5F-4528-88D2-122165FAA78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3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8F981C-D5E2-49A1-99AF-2942BF7C9C7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0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DDBC4-DC10-413D-97CA-8388162B7C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3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3E7EC8-54A9-4877-985A-9CD4736294C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37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F1704-B265-4DC4-AA04-0DFE9E62AF3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56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C0995-48BB-43CB-A40E-1BE9E1CE7F4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Semantically correct but semantic nonsense: “Colorless green ideas sleep furiously”</a:t>
            </a:r>
          </a:p>
          <a:p>
            <a:endParaRPr lang="en-US" altLang="en-US" dirty="0"/>
          </a:p>
          <a:p>
            <a:r>
              <a:rPr lang="en-US" altLang="en-US" dirty="0"/>
              <a:t>Byrdseed.com</a:t>
            </a:r>
          </a:p>
          <a:p>
            <a:r>
              <a:rPr lang="en-US" altLang="en-US" dirty="0"/>
              <a:t>I saw a man on a hill with a telescope</a:t>
            </a:r>
          </a:p>
          <a:p>
            <a:r>
              <a:rPr lang="en-US" altLang="en-US" dirty="0"/>
              <a:t>We saw her duck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90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F7682F-1B91-4B12-A3A1-E94246473C3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04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F17F2-7C5E-499D-88FC-AF848F4E0FB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19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C0ACA-A17F-4C78-9A83-61BDBDF3855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40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30960B-0E5E-4572-B11A-E4444466295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02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0357A5-F685-40C2-A26A-E25A74E9240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084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A171A-3E78-4B39-B6CC-FEC3C606EF5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23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919E6-20AC-427F-ABDA-633605BF9F6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5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259BE-9221-4432-8A28-96F2F8E32D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52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3B7A1-B306-4EFF-9807-0C26C08308B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481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DACB43-A91B-4C28-8251-1644DB33183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231775"/>
            <a:ext cx="1588" cy="1588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63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56E62-8B27-495B-B06F-BBD160DB2DC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0DE233-9CCB-47E0-AB4A-5A4C402C88C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Expr + </a:t>
            </a:r>
            <a:r>
              <a:rPr lang="en-US" altLang="en-US" b="1" dirty="0"/>
              <a:t>TERM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2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D92F10-3EF2-459E-B2AD-1A8E738B872C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6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571053-DD92-47D9-93A4-8B0C622B9F24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168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D42581-0A26-4E0A-AA01-99D80D2FA9A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27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5D137-DFE3-4682-BC90-F33D4792540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593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2910C3-BB3B-42FF-AF74-650408CF419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824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0858F1-750D-4E1F-B93C-77CF235540F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4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D7C30B-FC98-4C02-A36F-8570C3E35F6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ERROR (previous was digit)</a:t>
            </a:r>
          </a:p>
        </p:txBody>
      </p:sp>
    </p:spTree>
    <p:extLst>
      <p:ext uri="{BB962C8B-B14F-4D97-AF65-F5344CB8AC3E}">
        <p14:creationId xmlns:p14="http://schemas.microsoft.com/office/powerpoint/2010/main" val="145390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5DEA2-9466-48AD-81DD-738042E4B17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04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7269E-DD92-4CEE-B454-C9335CE79B2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76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09C5AA-B912-45FD-9B26-66F16EF3FDD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19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3EB16-18AB-480C-89C4-CC1D7836244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137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0010B6-A500-4264-85A2-A5849FACB10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231775"/>
            <a:ext cx="1588" cy="1588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Which if the else is associated has a concrete effect on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1053083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4FA80A-E993-44DF-8042-47200B7271A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What is effect of 3? basically 1</a:t>
            </a:r>
          </a:p>
        </p:txBody>
      </p:sp>
    </p:spTree>
    <p:extLst>
      <p:ext uri="{BB962C8B-B14F-4D97-AF65-F5344CB8AC3E}">
        <p14:creationId xmlns:p14="http://schemas.microsoft.com/office/powerpoint/2010/main" val="1218312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892433-6435-4589-984E-FA884F732BB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Write on board</a:t>
            </a:r>
          </a:p>
        </p:txBody>
      </p:sp>
    </p:spTree>
    <p:extLst>
      <p:ext uri="{BB962C8B-B14F-4D97-AF65-F5344CB8AC3E}">
        <p14:creationId xmlns:p14="http://schemas.microsoft.com/office/powerpoint/2010/main" val="2616666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6B5C4-BAE7-48B9-A4DC-D7168843E86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59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8003D-58F8-45AE-A7CE-BAA9600E8E6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Floating point number </a:t>
            </a:r>
          </a:p>
          <a:p>
            <a:r>
              <a:rPr lang="en-US" altLang="en-US" dirty="0" err="1"/>
              <a:t>FlPtNum</a:t>
            </a:r>
            <a:r>
              <a:rPr lang="en-US" altLang="en-US" dirty="0"/>
              <a:t>-&gt;[+|-]Digits.[Digits]</a:t>
            </a:r>
          </a:p>
          <a:p>
            <a:r>
              <a:rPr lang="en-US" altLang="en-US" dirty="0"/>
              <a:t>Digits-&gt;Digit{Digits}</a:t>
            </a:r>
          </a:p>
          <a:p>
            <a:r>
              <a:rPr lang="en-US" altLang="en-US" dirty="0"/>
              <a:t>Digit-&gt;0 | 1 | 2 |…| 9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566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6E041-AB61-4F13-95B3-DDC62B5BFE0F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9982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C49E5-3A92-44FB-BC2A-BB2E1A4004C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[T]</a:t>
            </a:r>
          </a:p>
          <a:p>
            <a:r>
              <a:rPr lang="en-US" altLang="en-US" dirty="0"/>
              <a:t>Java Spec: https://docs.oracle.com/javase/specs/jls/se13/html/index.html</a:t>
            </a:r>
          </a:p>
          <a:p>
            <a:r>
              <a:rPr lang="en-US" dirty="0">
                <a:hlinkClick r:id="rId3"/>
              </a:rPr>
              <a:t>https://www2.cs.arizona.edu/~debray/Teaching/CSc453/DOCS/cminusminusspec.html</a:t>
            </a:r>
            <a:endParaRPr lang="en-US" dirty="0"/>
          </a:p>
          <a:p>
            <a:r>
              <a:rPr lang="en-US" dirty="0"/>
              <a:t>Python Grammar: </a:t>
            </a:r>
            <a:r>
              <a:rPr lang="en-US" dirty="0">
                <a:hlinkClick r:id="rId4"/>
              </a:rPr>
              <a:t>https://docs.python.org/3/reference/grammar.html</a:t>
            </a:r>
            <a:endParaRPr lang="en-US" dirty="0"/>
          </a:p>
          <a:p>
            <a:endParaRPr lang="en-US" dirty="0"/>
          </a:p>
          <a:p>
            <a:endParaRPr lang="en-US" altLang="en-US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943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40DCE-402D-4E9E-97B9-6BF7BD20697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84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BB7192-BFDC-45BC-9F7C-197EE340FB9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7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7F2027-083A-423C-9B9D-6C5A21CAFFE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Lexical syntax – regex</a:t>
            </a:r>
          </a:p>
          <a:p>
            <a:r>
              <a:rPr lang="en-US" altLang="en-US" dirty="0"/>
              <a:t>Concrete – language-specific syntax</a:t>
            </a:r>
          </a:p>
          <a:p>
            <a:r>
              <a:rPr lang="en-US" altLang="en-US" dirty="0"/>
              <a:t>Abstract -- </a:t>
            </a:r>
          </a:p>
        </p:txBody>
      </p:sp>
    </p:spTree>
    <p:extLst>
      <p:ext uri="{BB962C8B-B14F-4D97-AF65-F5344CB8AC3E}">
        <p14:creationId xmlns:p14="http://schemas.microsoft.com/office/powerpoint/2010/main" val="604629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FEAAF-3E68-43F9-88BC-E5E806BF2E52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What does first line in plain English mean?</a:t>
            </a:r>
          </a:p>
        </p:txBody>
      </p:sp>
    </p:spTree>
    <p:extLst>
      <p:ext uri="{BB962C8B-B14F-4D97-AF65-F5344CB8AC3E}">
        <p14:creationId xmlns:p14="http://schemas.microsoft.com/office/powerpoint/2010/main" val="3352889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937C20-1DC3-4C4C-A08A-76A8A9FB8C2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49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FAFFE-4227-4F87-9799-9C0F510B667D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173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195FF7-4D72-4C7E-9CD3-47F028F4A078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3330420"/>
            <a:ext cx="6817360" cy="3153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[W].</a:t>
            </a:r>
          </a:p>
        </p:txBody>
      </p:sp>
    </p:spTree>
    <p:extLst>
      <p:ext uri="{BB962C8B-B14F-4D97-AF65-F5344CB8AC3E}">
        <p14:creationId xmlns:p14="http://schemas.microsoft.com/office/powerpoint/2010/main" val="23857576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870DC-7062-42FF-A0B0-1556BA3E1AD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3330420"/>
            <a:ext cx="6817360" cy="3153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93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FC76D1-D0E6-4983-A9A8-391F78E3AAB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78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543BF-914C-47B8-9DCA-5C09D279535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Well, are last two really illegal?</a:t>
            </a:r>
          </a:p>
        </p:txBody>
      </p:sp>
    </p:spTree>
    <p:extLst>
      <p:ext uri="{BB962C8B-B14F-4D97-AF65-F5344CB8AC3E}">
        <p14:creationId xmlns:p14="http://schemas.microsoft.com/office/powerpoint/2010/main" val="29833470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CC7856-299A-4729-BA69-3482866C5A58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617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65E4B-A304-4E5E-8D15-4C79A33E6244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52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968FB1-1727-47E0-8C4D-BC84038C34DF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2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2F19D8-7E47-4872-8D6D-F7EE75F4679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587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565B9-218C-4961-9592-AD78D5E11CE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9638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3441C4-78DB-45E5-85A9-CC90266B2B45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830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BEB81-672A-4045-B445-FE1CFE31D437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None means non-associative: </a:t>
            </a:r>
          </a:p>
        </p:txBody>
      </p:sp>
    </p:spTree>
    <p:extLst>
      <p:ext uri="{BB962C8B-B14F-4D97-AF65-F5344CB8AC3E}">
        <p14:creationId xmlns:p14="http://schemas.microsoft.com/office/powerpoint/2010/main" val="8306881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AD614E-B5A9-4C78-9B39-F86E6FDE8C84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66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(a&lt;x) is either true (1) or false (0) in C++.  &lt; is left associative, so: (a&lt;x) &lt; b.</a:t>
            </a:r>
          </a:p>
        </p:txBody>
      </p:sp>
    </p:spTree>
    <p:extLst>
      <p:ext uri="{BB962C8B-B14F-4D97-AF65-F5344CB8AC3E}">
        <p14:creationId xmlns:p14="http://schemas.microsoft.com/office/powerpoint/2010/main" val="12109319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90529-A68D-4248-BE56-FC4BCD78EF2E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615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6B12CE-922F-469F-9D41-DB27F8AE522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89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4D2737-F5F0-4A84-BE35-C847D17E9DE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842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968929-9375-4D8F-B712-B1800033834B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366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20A8A-0B99-4630-BEB7-8C6F66F3F613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8804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73E85-CAB6-4F5E-B6A8-6712DFF3D5F6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22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259C48-DFF5-4987-B635-60DD9429D05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32897208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8DB72-B499-4D54-912D-91EFB0680852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1925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99772F-99D9-4F7A-AFB9-1FC2F12A8199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53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6F6B8-C343-41C5-9DA0-6645D4EA7400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Remember: references are to [T].</a:t>
            </a:r>
          </a:p>
        </p:txBody>
      </p:sp>
    </p:spTree>
    <p:extLst>
      <p:ext uri="{BB962C8B-B14F-4D97-AF65-F5344CB8AC3E}">
        <p14:creationId xmlns:p14="http://schemas.microsoft.com/office/powerpoint/2010/main" val="4522119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7C6BB1-37F9-49BD-BD16-1F57385DCFB3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930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61C47B-8493-4CD4-8E46-00E199BFCAA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55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33007-F936-4FA2-AD69-C3CAEDF7B98B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4498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B42EE-49B3-41F3-B862-EC70630CF55A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9114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D373C-6EC6-43FA-820C-522DE1E38F75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5821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AC720-FB82-4AE4-B0FD-65EBD1B93F1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4689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8E92D-BFD3-48E5-BEBF-5E189CAAB961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0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FCCEA-203C-4AD4-8CAE-ADA485B2506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20469424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0C6577-7C6C-49EF-A46F-14C4B77847F1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7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EEBFFD-E114-4C00-90BA-A1A7E4B059E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Cf. Section 3.1 [T]</a:t>
            </a:r>
          </a:p>
          <a:p>
            <a:r>
              <a:rPr lang="en-US" altLang="en-US" dirty="0"/>
              <a:t>Image source: http://www.google.com/imgres?imgurl=http://www.justsaygnome.net/uploads/2/6/1/3/2613300/8287259.jpg&amp;imgrefurl=http://www.justsaygnome.net/noam-chomsky-introduction.html&amp;h=334&amp;w=250&amp;sz=34&amp;tbnid=KYNE3qluEWHUUM:&amp;tbnh=94&amp;tbnw=70&amp;prev=/search%3Fq%3Dnoam%2Bchomsky%26tbm%3Disch%26tbo%3Du&amp;zoom=1&amp;q=noam+chomsky&amp;docid=VCUD5piuTBGCfM&amp;sa=X&amp;ei=GbVTTvy1LpGftwfz653VBQ&amp;ved=0CE8Q9QEwBQ&amp;dur=2148</a:t>
            </a:r>
          </a:p>
        </p:txBody>
      </p:sp>
    </p:spTree>
    <p:extLst>
      <p:ext uri="{BB962C8B-B14F-4D97-AF65-F5344CB8AC3E}">
        <p14:creationId xmlns:p14="http://schemas.microsoft.com/office/powerpoint/2010/main" val="173429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B022-D30F-4D66-92C9-865E2A352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7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4DD65-EAFC-4A86-85D6-52E74CAF0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EEA76-E7EB-4CE5-8B45-901DD9166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3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1B902-A1BA-4619-AC6B-1BD44E358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0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E005-31F8-4C99-AAA0-37BA45CA4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E038E-2B30-4A15-9805-8FB143DDF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99F3-A3A4-483A-9821-FBF151E430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9B1BE-A0A6-4F4B-A752-93C6779C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4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B6E30-1911-43FA-8E8E-20E915A40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5F735-BAF4-4F24-82D1-C47FB725C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5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485AB-4030-4C65-A860-253281FC6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CE507-54D0-4C07-B16C-95C733AB2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CEA226-7CEF-48FD-9788-8588CAAB07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03200" y="6248401"/>
            <a:ext cx="6096000" cy="339725"/>
          </a:xfrm>
          <a:prstGeom prst="rect">
            <a:avLst/>
          </a:prstGeom>
          <a:solidFill>
            <a:srgbClr val="990033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>
                <a:solidFill>
                  <a:schemeClr val="bg1"/>
                </a:solidFill>
                <a:latin typeface="Baskerville Old Face" pitchFamily="18" charset="0"/>
              </a:rPr>
              <a:t>UNIVERSITY OF SOUTH CAROLINA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197600" y="6400801"/>
            <a:ext cx="5791200" cy="3079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latin typeface="Baskerville Old Face" pitchFamily="18" charset="0"/>
              </a:rPr>
              <a:t>Department of Computer Science and Engineering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219200"/>
            <a:ext cx="0" cy="5029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320800" y="304800"/>
            <a:ext cx="104648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1785600" y="304800"/>
            <a:ext cx="0" cy="60960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0" y="0"/>
          <a:ext cx="142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5" imgW="2400635" imgH="3104762" progId="MSPhotoEd.3">
                  <p:embed/>
                </p:oleObj>
              </mc:Choice>
              <mc:Fallback>
                <p:oleObj name="Photo Editor Photo" r:id="rId15" imgW="2400635" imgH="3104762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9906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CSCE 330</a:t>
            </a:r>
            <a:br>
              <a:rPr lang="en-US" altLang="en-US" sz="4000" dirty="0"/>
            </a:br>
            <a:r>
              <a:rPr lang="en-US" altLang="en-US" sz="4000" dirty="0"/>
              <a:t>Programming Language Structures</a:t>
            </a:r>
            <a:br>
              <a:rPr lang="en-US" altLang="en-US" sz="4000" dirty="0"/>
            </a:br>
            <a:r>
              <a:rPr lang="en-US" altLang="en-US" sz="4000" dirty="0"/>
              <a:t>Syntax</a:t>
            </a:r>
            <a:br>
              <a:rPr lang="en-US" altLang="en-US" sz="4000" dirty="0"/>
            </a:br>
            <a:r>
              <a:rPr lang="en-US" altLang="en-US" sz="3200" dirty="0"/>
              <a:t>(Slides mainly based on Tucker and Noonan)</a:t>
            </a:r>
            <a:endParaRPr lang="en-US" alt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Fall 2021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 b="1" i="1" dirty="0">
              <a:latin typeface="Geneva" pitchFamily="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 i="1" dirty="0">
                <a:latin typeface="Geneva" pitchFamily="112" charset="0"/>
              </a:rPr>
              <a:t>A language that is simple to parse for the compiler is also simple to parse for the human programmer. </a:t>
            </a:r>
          </a:p>
          <a:p>
            <a:r>
              <a:rPr lang="en-GB" altLang="en-US" sz="1800" b="1" i="1" dirty="0">
                <a:latin typeface="Geneva" pitchFamily="112" charset="0"/>
              </a:rPr>
              <a:t>				N. Wirth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Regular Grammar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Simplest; least powerful	</a:t>
            </a:r>
          </a:p>
          <a:p>
            <a:pPr eaLnBrk="1" hangingPunct="1"/>
            <a:r>
              <a:rPr lang="en-GB" altLang="en-US"/>
              <a:t>Equivalent to:</a:t>
            </a:r>
          </a:p>
          <a:p>
            <a:pPr lvl="1" eaLnBrk="1" hangingPunct="1"/>
            <a:r>
              <a:rPr lang="en-GB" altLang="en-US"/>
              <a:t>Regular expression</a:t>
            </a:r>
          </a:p>
          <a:p>
            <a:pPr lvl="1" eaLnBrk="1" hangingPunct="1"/>
            <a:r>
              <a:rPr lang="en-GB" altLang="en-US"/>
              <a:t>Finite-state automaton</a:t>
            </a:r>
          </a:p>
          <a:p>
            <a:pPr eaLnBrk="1" hangingPunct="1"/>
            <a:r>
              <a:rPr lang="en-GB" altLang="en-US"/>
              <a:t>Right regular grammar: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T*, A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N, </a:t>
            </a:r>
            <a:r>
              <a:rPr lang="en-GB" altLang="en-US">
                <a:solidFill>
                  <a:srgbClr val="000000"/>
                </a:solidFill>
              </a:rPr>
              <a:t>B </a:t>
            </a:r>
            <a:r>
              <a:rPr lang="en-GB" altLang="en-US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GB" altLang="en-US">
                <a:solidFill>
                  <a:srgbClr val="000000"/>
                </a:solidFill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en-GB" altLang="en-US"/>
              <a:t>A </a:t>
            </a:r>
            <a:r>
              <a:rPr lang="en-GB" altLang="en-US">
                <a:cs typeface="Times New Roman" panose="02020603050405020304" pitchFamily="18" charset="0"/>
              </a:rPr>
              <a:t>→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GB" altLang="en-US">
                <a:cs typeface="Times New Roman" panose="02020603050405020304" pitchFamily="18" charset="0"/>
              </a:rPr>
              <a:t>A →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i="1"/>
              <a:t>Integer</a:t>
            </a:r>
            <a:r>
              <a:rPr lang="en-GB" altLang="en-US" sz="2400"/>
              <a:t> </a:t>
            </a:r>
            <a:r>
              <a:rPr lang="en-GB" altLang="en-US" sz="2400">
                <a:cs typeface="Times New Roman" panose="02020603050405020304" pitchFamily="18" charset="0"/>
              </a:rPr>
              <a:t>→ 0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1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... | 9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                 0 | 1 | ... | 9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Context-Sensitive Grammars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3014663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Production:</a:t>
            </a:r>
          </a:p>
          <a:p>
            <a:pPr eaLnBrk="1" hangingPunct="1"/>
            <a:r>
              <a:rPr lang="en-GB" altLang="en-US"/>
              <a:t>    </a:t>
            </a:r>
            <a:r>
              <a:rPr lang="en-GB" altLang="en-US">
                <a:cs typeface="Times New Roman" panose="02020603050405020304" pitchFamily="18" charset="0"/>
              </a:rPr>
              <a:t>α → β		|α| ≤ |β|</a:t>
            </a:r>
          </a:p>
          <a:p>
            <a:pPr eaLnBrk="1" hangingPunct="1"/>
            <a:r>
              <a:rPr lang="en-GB" altLang="en-US">
                <a:cs typeface="Times New Roman" panose="02020603050405020304" pitchFamily="18" charset="0"/>
              </a:rPr>
              <a:t>    α, β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</a:rPr>
              <a:t>(N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GB" altLang="en-US">
                <a:cs typeface="Times New Roman" panose="02020603050405020304" pitchFamily="18" charset="0"/>
              </a:rPr>
              <a:t> T)*</a:t>
            </a:r>
          </a:p>
          <a:p>
            <a:pPr eaLnBrk="1" hangingPunct="1"/>
            <a:r>
              <a:rPr lang="en-GB" altLang="en-US">
                <a:cs typeface="Times New Roman" panose="02020603050405020304" pitchFamily="18" charset="0"/>
              </a:rPr>
              <a:t>i.e., left-hand side can be composed of strings of terminals and nonterminals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Unrestricted Grammar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Equivalent to:</a:t>
            </a:r>
          </a:p>
          <a:p>
            <a:pPr lvl="1" eaLnBrk="1" hangingPunct="1"/>
            <a:r>
              <a:rPr lang="en-GB" altLang="en-US"/>
              <a:t>Turing machine</a:t>
            </a:r>
          </a:p>
          <a:p>
            <a:pPr lvl="1" eaLnBrk="1" hangingPunct="1"/>
            <a:r>
              <a:rPr lang="en-GB" altLang="en-US"/>
              <a:t>von Neumann machine</a:t>
            </a:r>
          </a:p>
          <a:p>
            <a:pPr lvl="1" eaLnBrk="1" hangingPunct="1"/>
            <a:r>
              <a:rPr lang="en-GB" altLang="en-US"/>
              <a:t>C++, Java</a:t>
            </a:r>
          </a:p>
          <a:p>
            <a:pPr eaLnBrk="1" hangingPunct="1"/>
            <a:r>
              <a:rPr lang="en-US" altLang="en-US"/>
              <a:t>That is, can compute any computable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2.1.1 Backus-Naur Form (BNF)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4"/>
            <a:ext cx="8153400" cy="369728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Stylized version of a context-free grammar (cf. Chomsky hierarchy)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Sometimes called Backus Normal Form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First used to define syntax of </a:t>
            </a:r>
            <a:r>
              <a:rPr lang="en-GB" dirty="0" err="1"/>
              <a:t>Algol</a:t>
            </a:r>
            <a:r>
              <a:rPr lang="en-GB" dirty="0"/>
              <a:t> 60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Now used to define syntax of most major languages</a:t>
            </a:r>
          </a:p>
          <a:p>
            <a:pPr>
              <a:defRPr/>
            </a:pPr>
            <a:r>
              <a:rPr lang="en-GB" dirty="0"/>
              <a:t> </a:t>
            </a:r>
            <a:r>
              <a:rPr lang="en-US" dirty="0"/>
              <a:t>Extended BNF</a:t>
            </a:r>
          </a:p>
          <a:p>
            <a:pPr lvl="1">
              <a:defRPr/>
            </a:pPr>
            <a:r>
              <a:rPr lang="en-US" dirty="0"/>
              <a:t>Improves readability and </a:t>
            </a:r>
            <a:r>
              <a:rPr lang="en-US" dirty="0" err="1"/>
              <a:t>writability</a:t>
            </a:r>
            <a:r>
              <a:rPr lang="en-US" dirty="0"/>
              <a:t> of BNF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BNF Grammar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676400"/>
            <a:ext cx="7700963" cy="44592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7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Set of </a:t>
            </a:r>
            <a:r>
              <a:rPr lang="en-GB" altLang="en-US" i="1"/>
              <a:t>productions</a:t>
            </a:r>
            <a:r>
              <a:rPr lang="en-GB" altLang="en-US"/>
              <a:t>: </a:t>
            </a:r>
            <a:r>
              <a:rPr lang="en-GB" altLang="en-US" i="1"/>
              <a:t>P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terminal</a:t>
            </a:r>
            <a:r>
              <a:rPr lang="en-GB" altLang="en-US"/>
              <a:t> symbols: </a:t>
            </a:r>
            <a:r>
              <a:rPr lang="en-GB" altLang="en-US" i="1"/>
              <a:t>T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nonterminal</a:t>
            </a:r>
            <a:r>
              <a:rPr lang="en-GB" altLang="en-US"/>
              <a:t> symbols: </a:t>
            </a:r>
            <a:r>
              <a:rPr lang="en-GB" altLang="en-US" i="1"/>
              <a:t>N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start </a:t>
            </a:r>
            <a:r>
              <a:rPr lang="en-GB" altLang="en-US"/>
              <a:t>symbol:  </a:t>
            </a: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production</a:t>
            </a:r>
            <a:r>
              <a:rPr lang="en-GB" altLang="en-US"/>
              <a:t> has the form</a:t>
            </a: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where</a:t>
            </a:r>
            <a:r>
              <a:rPr lang="en-GB" altLang="en-US" i="1"/>
              <a:t>             </a:t>
            </a:r>
            <a:r>
              <a:rPr lang="en-GB" altLang="en-US"/>
              <a:t>and</a:t>
            </a:r>
            <a:r>
              <a:rPr lang="en-GB" altLang="en-US" i="1"/>
              <a:t> </a:t>
            </a:r>
            <a:endParaRPr lang="en-GB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254626" y="4381501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80" imgH="190440" progId="">
                  <p:embed/>
                </p:oleObj>
              </mc:Choice>
              <mc:Fallback>
                <p:oleObj r:id="rId3" imgW="85680" imgH="190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6" y="4381501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265739" y="3341689"/>
          <a:ext cx="3571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5680" imgH="190440" progId="">
                  <p:embed/>
                </p:oleObj>
              </mc:Choice>
              <mc:Fallback>
                <p:oleObj r:id="rId5" imgW="85680" imgH="190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9" y="3341689"/>
                        <a:ext cx="3571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775326" y="3286126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680" imgH="190440" progId="">
                  <p:embed/>
                </p:oleObj>
              </mc:Choice>
              <mc:Fallback>
                <p:oleObj r:id="rId6" imgW="85680" imgH="190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6" y="3286126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105400" y="358140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100" imgH="127000" progId="Equation.3">
                  <p:embed/>
                </p:oleObj>
              </mc:Choice>
              <mc:Fallback>
                <p:oleObj name="Equation" r:id="rId7" imgW="419100" imgH="1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990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124201" y="5486400"/>
          <a:ext cx="1020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800" imgH="127000" progId="Equation.3">
                  <p:embed/>
                </p:oleObj>
              </mc:Choice>
              <mc:Fallback>
                <p:oleObj name="Equation" r:id="rId9" imgW="431800" imgH="1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486400"/>
                        <a:ext cx="10207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410200" y="5410201"/>
          <a:ext cx="2071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300" imgH="165100" progId="Equation.3">
                  <p:embed/>
                </p:oleObj>
              </mc:Choice>
              <mc:Fallback>
                <p:oleObj name="Equation" r:id="rId11" imgW="876300" imgH="16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1"/>
                        <a:ext cx="2071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90550"/>
              </p:ext>
            </p:extLst>
          </p:nvPr>
        </p:nvGraphicFramePr>
        <p:xfrm>
          <a:off x="3124200" y="5169310"/>
          <a:ext cx="10810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127000" progId="Equation.3">
                  <p:embed/>
                </p:oleObj>
              </mc:Choice>
              <mc:Fallback>
                <p:oleObj name="Equation" r:id="rId13" imgW="4572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69310"/>
                        <a:ext cx="10810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Example: Binary Digits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05000"/>
            <a:ext cx="7772400" cy="3810000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Consider the grammar: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</a:t>
            </a:r>
            <a:r>
              <a:rPr lang="en-GB" altLang="en-US" sz="2400" i="1"/>
              <a:t>binaryDigit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/>
              <a:t> </a:t>
            </a:r>
            <a:r>
              <a:rPr lang="en-GB" altLang="en-US" sz="2400"/>
              <a:t>0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	</a:t>
            </a:r>
            <a:r>
              <a:rPr lang="en-GB" altLang="en-US" sz="2400" i="1"/>
              <a:t>binaryDigit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/>
              <a:t> </a:t>
            </a:r>
            <a:r>
              <a:rPr lang="en-GB" altLang="en-US" sz="2400"/>
              <a:t>1</a:t>
            </a:r>
            <a:endParaRPr lang="en-GB" altLang="en-US" sz="2400" i="1"/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or equivalently: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</a:t>
            </a:r>
            <a:r>
              <a:rPr lang="en-GB" altLang="en-US" sz="2400" i="1"/>
              <a:t>binaryDigit</a:t>
            </a:r>
            <a:r>
              <a:rPr lang="en-GB" altLang="en-US" sz="2400"/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>
                <a:cs typeface="Times New Roman" panose="02020603050405020304" pitchFamily="18" charset="0"/>
              </a:rPr>
              <a:t> 0 | 1</a:t>
            </a: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Here, | is a metacharacter that separates alternatives.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2.1.2  Derivations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Consider the following grammar (</a:t>
            </a:r>
            <a:r>
              <a:rPr lang="en-GB" altLang="en-US" i="1"/>
              <a:t>G</a:t>
            </a:r>
            <a:r>
              <a:rPr lang="en-GB" altLang="en-US" sz="2400" i="1"/>
              <a:t>integer</a:t>
            </a:r>
            <a:r>
              <a:rPr lang="en-GB" altLang="en-US"/>
              <a:t>):</a:t>
            </a:r>
            <a:endParaRPr lang="en-GB" altLang="en-US" sz="2400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</a:t>
            </a:r>
            <a:r>
              <a:rPr lang="en-GB" altLang="en-US" i="1"/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Digit</a:t>
            </a:r>
            <a:r>
              <a:rPr lang="en-GB" altLang="en-US" i="1">
                <a:cs typeface="Times New Roman" panose="02020603050405020304" pitchFamily="18" charset="0"/>
              </a:rPr>
              <a:t> | </a:t>
            </a:r>
            <a:r>
              <a:rPr lang="en-GB" altLang="en-US">
                <a:cs typeface="Times New Roman" panose="02020603050405020304" pitchFamily="18" charset="0"/>
              </a:rPr>
              <a:t>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Digit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0 | 1 | 2 | 3 | 4 | 5 | 6 | 7 | 8 | 9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We can </a:t>
            </a:r>
            <a:r>
              <a:rPr lang="en-GB" altLang="en-US" i="1"/>
              <a:t>derive</a:t>
            </a:r>
            <a:r>
              <a:rPr lang="en-GB" altLang="en-US"/>
              <a:t> any unsigned integer, like 352, from this grammar.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as an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Integer</a:t>
            </a:r>
            <a:endParaRPr lang="en-GB" altLang="en-US" sz="320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 6-step process, starting with: </a:t>
            </a: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Integer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 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Use a grammar rule to enable each step:</a:t>
            </a: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endParaRPr lang="en-GB" altLang="en-US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and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Syntax is the set of rules that specify the composition of programs from letters, digits and other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Semantics is the set of rules that specify what the result/outcome of a program 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Problems with English language description of Syntax and Semantics: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verbosity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ambiguity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Replace a nonterminal by a right-hand side of one of its rules:</a:t>
            </a: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Each step follows from the one before it.</a:t>
            </a:r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You know you’re finished when there are only terminal symbols remaining.</a:t>
            </a: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3 5 2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 Different Derivation of 352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81201"/>
            <a:ext cx="7772400" cy="47545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 Digit Digit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</a:t>
            </a:r>
            <a:r>
              <a:rPr lang="en-GB" altLang="en-US">
                <a:cs typeface="Times New Roman" panose="02020603050405020304" pitchFamily="18" charset="0"/>
              </a:rPr>
              <a:t>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</a:t>
            </a:r>
            <a:r>
              <a:rPr lang="en-GB" altLang="en-US">
                <a:cs typeface="Times New Roman" panose="02020603050405020304" pitchFamily="18" charset="0"/>
              </a:rPr>
              <a:t>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3 5 2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This is called a </a:t>
            </a:r>
            <a:r>
              <a:rPr lang="en-GB" altLang="en-US" i="1">
                <a:cs typeface="Times New Roman" panose="02020603050405020304" pitchFamily="18" charset="0"/>
              </a:rPr>
              <a:t>leftmost derivation</a:t>
            </a:r>
            <a:r>
              <a:rPr lang="en-GB" altLang="en-US">
                <a:cs typeface="Times New Roman" panose="02020603050405020304" pitchFamily="18" charset="0"/>
              </a:rPr>
              <a:t>, since at each step the leftmost nonterminal is replaced. 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(The first one was a </a:t>
            </a:r>
            <a:r>
              <a:rPr lang="en-GB" altLang="en-US" i="1">
                <a:cs typeface="Times New Roman" panose="02020603050405020304" pitchFamily="18" charset="0"/>
              </a:rPr>
              <a:t>rightmost derivation</a:t>
            </a:r>
            <a:r>
              <a:rPr lang="en-GB" altLang="en-US">
                <a:cs typeface="Times New Roman" panose="02020603050405020304" pitchFamily="18" charset="0"/>
              </a:rPr>
              <a:t>.)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304800"/>
            <a:ext cx="7948613" cy="10668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Notation for Derivations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1"/>
            <a:ext cx="80010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>
                <a:cs typeface="Times New Roman" panose="02020603050405020304" pitchFamily="18" charset="0"/>
              </a:rPr>
              <a:t>* </a:t>
            </a:r>
            <a:r>
              <a:rPr lang="en-GB" altLang="en-US">
                <a:cs typeface="Times New Roman" panose="02020603050405020304" pitchFamily="18" charset="0"/>
              </a:rPr>
              <a:t>352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Means that 352 can be derived in a finite number of steps using the grammar for </a:t>
            </a:r>
            <a:r>
              <a:rPr lang="en-GB" altLang="en-US">
                <a:cs typeface="Times New Roman" panose="02020603050405020304" pitchFamily="18" charset="0"/>
              </a:rPr>
              <a:t>Integer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352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>
                <a:cs typeface="Times New Roman" panose="02020603050405020304" pitchFamily="18" charset="0"/>
              </a:rPr>
              <a:t> L(G)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Means that 352 is a member of the language defined by grammar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L(G) = </a:t>
            </a:r>
            <a:r>
              <a:rPr lang="en-GB" altLang="en-US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>
                <a:cs typeface="Times New Roman" panose="02020603050405020304" pitchFamily="18" charset="0"/>
              </a:rPr>
              <a:t> T* | 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>
                <a:cs typeface="Times New Roman" panose="02020603050405020304" pitchFamily="18" charset="0"/>
              </a:rPr>
              <a:t>*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}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	</a:t>
            </a:r>
            <a:r>
              <a:rPr lang="en-GB" altLang="en-US" i="1">
                <a:cs typeface="Times New Roman" panose="02020603050405020304" pitchFamily="18" charset="0"/>
              </a:rPr>
              <a:t>Means that the language defined by grammar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>
                <a:cs typeface="Times New Roman" panose="02020603050405020304" pitchFamily="18" charset="0"/>
              </a:rPr>
              <a:t> is the set of all symbol strings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that can be derived as an </a:t>
            </a:r>
            <a:r>
              <a:rPr lang="en-GB" altLang="en-US">
                <a:cs typeface="Times New Roman" panose="02020603050405020304" pitchFamily="18" charset="0"/>
              </a:rPr>
              <a:t>Integer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2.1.3 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parse tree</a:t>
            </a:r>
            <a:r>
              <a:rPr lang="en-GB" altLang="en-US"/>
              <a:t> is a graphical representation of  a derivation.</a:t>
            </a:r>
          </a:p>
          <a:p>
            <a:pPr marL="436563" indent="-414338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The root of the tree is the start symbol.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internal node of the tree corresponds to a step in the derivation.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children of a node represent a right-hand side of a production.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leaf node represents a symbol of the derived string, reading from left to right.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66801"/>
            <a:ext cx="7772400" cy="128746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E.g., The step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Integer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Digit</a:t>
            </a:r>
            <a:br>
              <a:rPr lang="en-GB" altLang="en-US" sz="3200" i="1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  <a:t>appears in the parse tree as:</a:t>
            </a:r>
            <a:br>
              <a:rPr lang="en-GB" altLang="en-US" sz="320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267201" y="2754314"/>
            <a:ext cx="2792413" cy="2484437"/>
            <a:chOff x="1680" y="1274"/>
            <a:chExt cx="1759" cy="1565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2294" y="1274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680" y="255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928" y="2551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Digit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112" y="1632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736" y="1632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057401" y="1752600"/>
            <a:ext cx="2911475" cy="1049338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Parse Tree for 352 </a:t>
            </a:r>
            <a:br>
              <a:rPr lang="en-GB" altLang="en-US" b="1">
                <a:latin typeface="Arial" panose="020B0604020202020204" pitchFamily="34" charset="0"/>
              </a:rPr>
            </a:br>
            <a:r>
              <a:rPr lang="en-GB" altLang="en-US" b="1">
                <a:latin typeface="Arial" panose="020B0604020202020204" pitchFamily="34" charset="0"/>
              </a:rPr>
              <a:t>as an </a:t>
            </a:r>
            <a:r>
              <a:rPr lang="en-GB" altLang="en-US" b="1" i="1">
                <a:latin typeface="Arial" panose="020B0604020202020204" pitchFamily="34" charset="0"/>
              </a:rPr>
              <a:t>Integer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2.1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533400"/>
            <a:ext cx="43608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4958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</a:t>
            </a:r>
            <a:r>
              <a:rPr lang="en-US" altLang="en-US" sz="2400" dirty="0"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latin typeface="Geneva" pitchFamily="112" charset="0"/>
              </a:rPr>
              <a:t>Clite</a:t>
            </a:r>
            <a:endParaRPr lang="en-US" altLang="en-US" sz="24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Arithmetic Expression Grammar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The following grammar defines the language of arithmetic expressions with 1-digit integers, addition, and subtraction.</a:t>
            </a: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Expr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Expr + Term |  Expr – Term | Term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Term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0 | ... | 9 |  </a:t>
            </a:r>
            <a:r>
              <a:rPr lang="en-GB" altLang="en-US">
                <a:cs typeface="Times New Roman" panose="02020603050405020304" pitchFamily="18" charset="0"/>
              </a:rPr>
              <a:t>( </a:t>
            </a:r>
            <a:r>
              <a:rPr lang="en-GB" altLang="en-US" i="1">
                <a:cs typeface="Times New Roman" panose="02020603050405020304" pitchFamily="18" charset="0"/>
              </a:rPr>
              <a:t> Expr  </a:t>
            </a:r>
            <a:r>
              <a:rPr lang="en-GB" altLang="en-US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2286001" y="990601"/>
            <a:ext cx="1890559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the  </a:t>
            </a:r>
            <a:br>
              <a:rPr lang="en-GB" altLang="en-US" b="1"/>
            </a:br>
            <a:r>
              <a:rPr lang="en-GB" altLang="en-US" b="1"/>
              <a:t>String 5-4+3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2.2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676401"/>
            <a:ext cx="507047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8006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</a:t>
            </a: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2.1.5  Ambiguous Grammars</a:t>
            </a:r>
            <a:endParaRPr lang="en-US" altLang="en-US" sz="2400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latin typeface="Geneva" pitchFamily="112" charset="0"/>
              </a:rPr>
              <a:t>Clite</a:t>
            </a:r>
            <a:endParaRPr lang="en-US" altLang="en-US" sz="24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788" y="304800"/>
            <a:ext cx="7948612" cy="990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2.1.4 Associativity and Precedence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80010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grammar can be used to define associativity and precedence among the operators in an expression.</a:t>
            </a:r>
          </a:p>
          <a:p>
            <a:pPr marL="804863" lvl="1" indent="-339725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E.g., + and - are left-associative operators in mathematics;</a:t>
            </a:r>
          </a:p>
          <a:p>
            <a:pPr marL="804863" lvl="1" indent="-339725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* and / have higher precedence than + and - .</a:t>
            </a:r>
          </a:p>
          <a:p>
            <a:pPr marL="436563" indent="-414338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Consider the grammar </a:t>
            </a:r>
            <a:r>
              <a:rPr lang="en-GB" altLang="en-US" i="1"/>
              <a:t>G</a:t>
            </a:r>
            <a:r>
              <a:rPr lang="en-GB" altLang="en-US" baseline="-25000"/>
              <a:t>1</a:t>
            </a:r>
            <a:r>
              <a:rPr lang="en-GB" altLang="en-US"/>
              <a:t>: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Expr </a:t>
            </a:r>
            <a:r>
              <a:rPr lang="en-GB" altLang="en-US">
                <a:cs typeface="Times New Roman" panose="02020603050405020304" pitchFamily="18" charset="0"/>
              </a:rPr>
              <a:t>-&gt; Expr + Term | Expr – Term | Term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Term -&gt; Term * Factor | Term / Factor |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	Term % Factor | Factor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Factor -&gt; Primary ** Factor | Primary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Primary -&gt; 0 | ... | 9 | ( Expr 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495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1905000" y="1295401"/>
            <a:ext cx="3445472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4**2**3+5*6+7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2.3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62200" y="2438400"/>
            <a:ext cx="7772400" cy="4114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Precedence		Associativity	Operators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3			right		   **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    2			    left		   *  /  %  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 1		          left		   +  -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/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dirty="0"/>
              <a:t>Note: These relationships are shown by the structure of the parse tree: highest precedence at the bottom, and left-associativity on the left at each level.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2286001" y="990601"/>
            <a:ext cx="4063461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Associativity and Precedence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Table 2.1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362200" y="2819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6482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4676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304800"/>
            <a:ext cx="7948612" cy="1066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2.1.5 Ambiguous Grammars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153400" cy="4343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 grammar is </a:t>
            </a:r>
            <a:r>
              <a:rPr lang="en-GB" altLang="en-US" sz="2400" i="1"/>
              <a:t>ambiguous</a:t>
            </a:r>
            <a:r>
              <a:rPr lang="en-GB" altLang="en-US" sz="2400"/>
              <a:t> if one of its strings has two or more different parse trees.  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E.g., Grammar </a:t>
            </a:r>
            <a:r>
              <a:rPr lang="en-GB" altLang="en-US" sz="2400" i="1"/>
              <a:t>G</a:t>
            </a:r>
            <a:r>
              <a:rPr lang="en-GB" altLang="en-US" sz="2400" baseline="-25000"/>
              <a:t>1</a:t>
            </a:r>
            <a:r>
              <a:rPr lang="en-GB" altLang="en-US" sz="2400"/>
              <a:t> above is unambiguous.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C, C++, and Java have a large number of 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operators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precedence levels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Instead of using a large grammar, we can: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Write a smaller ambiguous grammar,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Give separate precedence and associativity (e.g., Table 2.1)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8077200" cy="83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An Ambiguous Expression Grammar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G</a:t>
            </a:r>
            <a:r>
              <a:rPr lang="en-GB" altLang="en-US" sz="3200" baseline="-25000">
                <a:solidFill>
                  <a:srgbClr val="000000"/>
                </a:solidFill>
                <a:latin typeface="Geneva" pitchFamily="112" charset="0"/>
              </a:rPr>
              <a:t>2</a:t>
            </a:r>
            <a:endParaRPr lang="en-GB" altLang="en-US" sz="320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55625" indent="-53340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Expr </a:t>
            </a:r>
            <a:r>
              <a:rPr lang="en-GB" altLang="en-US" i="1">
                <a:cs typeface="Times New Roman" panose="02020603050405020304" pitchFamily="18" charset="0"/>
              </a:rPr>
              <a:t>-&gt; Expr  Op  Expr | ( Expr ) |  Integer</a:t>
            </a: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Op -&gt; + | - | * | / | % | **</a:t>
            </a: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Notes: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is equivalent to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1</a:t>
            </a:r>
            <a:r>
              <a:rPr lang="en-GB" altLang="en-US" i="1">
                <a:cs typeface="Times New Roman" panose="02020603050405020304" pitchFamily="18" charset="0"/>
              </a:rPr>
              <a:t>.  i.e., its language is the same.  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has fewer productions and nonterminals than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1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However,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is ambiguous</a:t>
            </a:r>
            <a:r>
              <a:rPr lang="en-GB" altLang="en-US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6578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2286000" y="990601"/>
            <a:ext cx="3725998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Ambiguous Parse of 5-4+3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Using Grammar </a:t>
            </a:r>
            <a:r>
              <a:rPr lang="en-GB" altLang="en-US" b="1" i="1"/>
              <a:t>G</a:t>
            </a:r>
            <a:r>
              <a:rPr lang="en-GB" altLang="en-US" b="1" baseline="-25000"/>
              <a:t>2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2.4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The Dangling Else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81200"/>
            <a:ext cx="7543800" cy="4114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IfStatement </a:t>
            </a:r>
            <a:r>
              <a:rPr lang="en-GB" altLang="en-US" i="1">
                <a:cs typeface="Times New Roman" panose="02020603050405020304" pitchFamily="18" charset="0"/>
              </a:rPr>
              <a:t>-&gt;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>
                <a:cs typeface="Times New Roman" panose="02020603050405020304" pitchFamily="18" charset="0"/>
              </a:rPr>
              <a:t> Expression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Statement |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>
                <a:cs typeface="Times New Roman" panose="02020603050405020304" pitchFamily="18" charset="0"/>
              </a:rPr>
              <a:t> Expression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Statement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>
                <a:cs typeface="Times New Roman" panose="02020603050405020304" pitchFamily="18" charset="0"/>
              </a:rPr>
              <a:t> Statement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Statement -&gt; Assignment | IfStatement | Block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Block -&gt; </a:t>
            </a:r>
            <a:r>
              <a:rPr lang="en-GB" altLang="en-US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Statements </a:t>
            </a:r>
            <a:r>
              <a:rPr lang="en-GB" altLang="en-US">
                <a:cs typeface="Times New Roman" panose="02020603050405020304" pitchFamily="18" charset="0"/>
              </a:rPr>
              <a:t>}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Statements -&gt; Statements  Statement  | 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533400"/>
            <a:ext cx="7948613" cy="10668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solidFill>
                  <a:schemeClr val="tx1"/>
                </a:solidFill>
              </a:rPr>
              <a:t>Thinking about Syntax</a:t>
            </a:r>
            <a:endParaRPr lang="en-GB" altLang="en-US" sz="400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600201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 </a:t>
            </a:r>
            <a:r>
              <a:rPr lang="en-GB" altLang="en-US" i="1" dirty="0"/>
              <a:t>syntax</a:t>
            </a:r>
            <a:r>
              <a:rPr lang="en-GB" altLang="en-US" dirty="0"/>
              <a:t> of a programming language is a precise description of all its grammatically correct programs.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Precise syntax was first used with Algol 60, and has been used ever since.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Three levels: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Lexical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Concrete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Abstract syntax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Example of Dangling Else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With which ‘if’ does the following ‘else’ associate?	</a:t>
            </a: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if (x &lt; 0)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	if (y &lt; 0)  y = y  - 1;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	else y = 0;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Answer: </a:t>
            </a:r>
            <a:r>
              <a:rPr lang="en-GB" altLang="en-US" i="1" dirty="0"/>
              <a:t>either one!</a:t>
            </a:r>
            <a:r>
              <a:rPr lang="en-GB" altLang="en-US" dirty="0"/>
              <a:t>	</a:t>
            </a:r>
            <a:endParaRPr lang="en-GB" altLang="en-US" dirty="0">
              <a:latin typeface="Geneva" pitchFamily="112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3505200" y="457201"/>
            <a:ext cx="4423112" cy="715005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The </a:t>
            </a:r>
            <a:r>
              <a:rPr lang="en-GB" altLang="en-US" b="1" i="1">
                <a:latin typeface="Arial" panose="020B0604020202020204" pitchFamily="34" charset="0"/>
              </a:rPr>
              <a:t>Dangling Else</a:t>
            </a:r>
            <a:r>
              <a:rPr lang="en-GB" altLang="en-US" b="1">
                <a:latin typeface="Arial" panose="020B0604020202020204" pitchFamily="34" charset="0"/>
              </a:rPr>
              <a:t> Ambiguity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2.5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17664"/>
            <a:ext cx="899318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228600"/>
            <a:ext cx="7948612" cy="1371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Solving the dangling else ambiguity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752601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Algol 60, C, C++: associate each </a:t>
            </a:r>
            <a:r>
              <a:rPr lang="en-GB" altLang="en-US">
                <a:latin typeface="Geneva" pitchFamily="112" charset="0"/>
              </a:rPr>
              <a:t>else</a:t>
            </a:r>
            <a:r>
              <a:rPr lang="en-GB" altLang="en-US"/>
              <a:t> with closest </a:t>
            </a:r>
            <a:r>
              <a:rPr lang="en-GB" altLang="en-US">
                <a:latin typeface="Geneva" pitchFamily="112" charset="0"/>
              </a:rPr>
              <a:t>if</a:t>
            </a:r>
            <a:r>
              <a:rPr lang="en-GB" altLang="en-US"/>
              <a:t>; use </a:t>
            </a:r>
            <a:r>
              <a:rPr lang="en-GB" altLang="en-US">
                <a:latin typeface="Geneva" pitchFamily="112" charset="0"/>
              </a:rPr>
              <a:t>{}</a:t>
            </a:r>
            <a:r>
              <a:rPr lang="en-GB" altLang="en-US"/>
              <a:t> or </a:t>
            </a:r>
            <a:r>
              <a:rPr lang="en-GB" altLang="en-US">
                <a:latin typeface="Geneva" pitchFamily="112" charset="0"/>
              </a:rPr>
              <a:t>begin…end</a:t>
            </a:r>
            <a:r>
              <a:rPr lang="en-GB" altLang="en-US"/>
              <a:t> to override.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Algol 68, Modula, Ada: use explicit delimiter to end every conditional (e.g., </a:t>
            </a:r>
            <a:r>
              <a:rPr lang="en-GB" altLang="en-US">
                <a:latin typeface="Geneva" pitchFamily="112" charset="0"/>
              </a:rPr>
              <a:t>if…fi</a:t>
            </a:r>
            <a:r>
              <a:rPr lang="en-GB" altLang="en-US"/>
              <a:t>)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Java: rewrite the grammar to limit what can appear in a conditional: 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IfThenStatement </a:t>
            </a:r>
            <a:r>
              <a:rPr lang="en-GB" altLang="en-US" sz="2400">
                <a:cs typeface="Times New Roman" panose="02020603050405020304" pitchFamily="18" charset="0"/>
              </a:rPr>
              <a:t>-&gt;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>
                <a:cs typeface="Times New Roman" panose="02020603050405020304" pitchFamily="18" charset="0"/>
              </a:rPr>
              <a:t> Expression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>
                <a:cs typeface="Times New Roman" panose="02020603050405020304" pitchFamily="18" charset="0"/>
              </a:rPr>
              <a:t> Statement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IfThenElseStatement -&gt;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>
                <a:cs typeface="Times New Roman" panose="02020603050405020304" pitchFamily="18" charset="0"/>
              </a:rPr>
              <a:t> Expression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>
                <a:cs typeface="Times New Roman" panose="02020603050405020304" pitchFamily="18" charset="0"/>
              </a:rPr>
              <a:t> </a:t>
            </a:r>
            <a:r>
              <a:rPr lang="en-GB" altLang="en-US" sz="2400">
                <a:cs typeface="Times New Roman" panose="02020603050405020304" pitchFamily="18" charset="0"/>
              </a:rPr>
              <a:t>StatementNoShortIf 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				  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>
                <a:cs typeface="Times New Roman" panose="02020603050405020304" pitchFamily="18" charset="0"/>
              </a:rPr>
              <a:t> Statement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555625" indent="-5334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The category </a:t>
            </a:r>
            <a:r>
              <a:rPr lang="en-GB" altLang="en-US" i="1"/>
              <a:t>StatementNoShortIf</a:t>
            </a:r>
            <a:r>
              <a:rPr lang="en-GB" altLang="en-US"/>
              <a:t> includes all statements except </a:t>
            </a:r>
            <a:r>
              <a:rPr lang="en-GB" altLang="en-US" i="1"/>
              <a:t>IfThenStatement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2.2  Extended BNF (EBNF)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BNF: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recursion for iteration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nonterminals (abstractions) for grouping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EBNF: additional metacharacters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{  }</a:t>
            </a:r>
            <a:r>
              <a:rPr lang="en-GB" altLang="en-US" i="1"/>
              <a:t>  for a series of zero or more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(  )</a:t>
            </a:r>
            <a:r>
              <a:rPr lang="en-GB" altLang="en-US" i="1"/>
              <a:t>  for a list, must pick one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[  ]</a:t>
            </a:r>
            <a:r>
              <a:rPr lang="en-GB" altLang="en-US" i="1"/>
              <a:t>  for an optional list; pick none or one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228600"/>
            <a:ext cx="7948612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EBNF 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1"/>
            <a:ext cx="81534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Expression </a:t>
            </a:r>
            <a:r>
              <a:rPr lang="en-GB" altLang="en-US"/>
              <a:t>is a list of one or more</a:t>
            </a:r>
            <a:r>
              <a:rPr lang="en-GB" altLang="en-US" i="1"/>
              <a:t> Terms </a:t>
            </a:r>
            <a:r>
              <a:rPr lang="en-GB" altLang="en-US"/>
              <a:t>separated by operators</a:t>
            </a:r>
            <a:r>
              <a:rPr lang="en-GB" altLang="en-US" i="1"/>
              <a:t> + </a:t>
            </a:r>
            <a:r>
              <a:rPr lang="en-GB" altLang="en-US"/>
              <a:t>and</a:t>
            </a:r>
            <a:r>
              <a:rPr lang="en-GB" altLang="en-US" i="1"/>
              <a:t> -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Expression</a:t>
            </a:r>
            <a:r>
              <a:rPr lang="en-GB" altLang="en-US" i="1"/>
              <a:t> </a:t>
            </a:r>
            <a:r>
              <a:rPr lang="en-GB" altLang="en-US" i="1">
                <a:cs typeface="Times New Roman" panose="02020603050405020304" pitchFamily="18" charset="0"/>
              </a:rPr>
              <a:t>-&gt; </a:t>
            </a:r>
            <a:r>
              <a:rPr lang="en-GB" altLang="en-US">
                <a:cs typeface="Times New Roman" panose="02020603050405020304" pitchFamily="18" charset="0"/>
              </a:rPr>
              <a:t>Term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{ (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+</a:t>
            </a:r>
            <a:r>
              <a:rPr lang="en-GB" altLang="en-US" i="1">
                <a:cs typeface="Times New Roman" panose="02020603050405020304" pitchFamily="18" charset="0"/>
              </a:rPr>
              <a:t> |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-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 </a:t>
            </a:r>
            <a:r>
              <a:rPr lang="en-GB" altLang="en-US">
                <a:cs typeface="Times New Roman" panose="02020603050405020304" pitchFamily="18" charset="0"/>
              </a:rPr>
              <a:t>Term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}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IfStatement</a:t>
            </a:r>
            <a:r>
              <a:rPr lang="en-GB" altLang="en-US" i="1">
                <a:cs typeface="Times New Roman" panose="02020603050405020304" pitchFamily="18" charset="0"/>
              </a:rPr>
              <a:t> -&gt;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Expression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Statement</a:t>
            </a:r>
            <a:r>
              <a:rPr lang="en-GB" altLang="en-US" i="1">
                <a:cs typeface="Times New Roman" panose="02020603050405020304" pitchFamily="18" charset="0"/>
              </a:rPr>
              <a:t>  </a:t>
            </a:r>
            <a:r>
              <a:rPr lang="en-GB" altLang="en-US" b="1" i="1">
                <a:cs typeface="Times New Roman" panose="02020603050405020304" pitchFamily="18" charset="0"/>
              </a:rPr>
              <a:t>[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Statement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]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b="1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C-style EBNF lists alternatives vertically and uses </a:t>
            </a:r>
            <a:r>
              <a:rPr lang="en-GB" altLang="en-US" i="1" baseline="-25000">
                <a:cs typeface="Times New Roman" panose="02020603050405020304" pitchFamily="18" charset="0"/>
              </a:rPr>
              <a:t>opt</a:t>
            </a:r>
            <a:r>
              <a:rPr lang="en-GB" altLang="en-US" i="1">
                <a:cs typeface="Times New Roman" panose="02020603050405020304" pitchFamily="18" charset="0"/>
              </a:rPr>
              <a:t> to signify optional parts.  E.g.,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</a:t>
            </a:r>
            <a:r>
              <a:rPr lang="en-GB" altLang="en-US" sz="2400" i="1">
                <a:cs typeface="Times New Roman" panose="02020603050405020304" pitchFamily="18" charset="0"/>
              </a:rPr>
              <a:t>IfStatement: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>
                <a:cs typeface="Times New Roman" panose="02020603050405020304" pitchFamily="18" charset="0"/>
              </a:rPr>
              <a:t>			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sz="2400" i="1">
                <a:cs typeface="Times New Roman" panose="02020603050405020304" pitchFamily="18" charset="0"/>
              </a:rPr>
              <a:t> Expression 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>
                <a:cs typeface="Times New Roman" panose="02020603050405020304" pitchFamily="18" charset="0"/>
              </a:rPr>
              <a:t> Statement ElsePart</a:t>
            </a:r>
            <a:r>
              <a:rPr lang="en-GB" altLang="en-US" sz="2400" i="1" baseline="-25000">
                <a:cs typeface="Times New Roman" panose="02020603050405020304" pitchFamily="18" charset="0"/>
              </a:rPr>
              <a:t>opt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baseline="-25000">
                <a:cs typeface="Times New Roman" panose="02020603050405020304" pitchFamily="18" charset="0"/>
              </a:rPr>
              <a:t>	</a:t>
            </a:r>
            <a:r>
              <a:rPr lang="en-GB" altLang="en-US" sz="2400" i="1">
                <a:cs typeface="Times New Roman" panose="02020603050405020304" pitchFamily="18" charset="0"/>
              </a:rPr>
              <a:t>ElsePart: 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>
                <a:cs typeface="Times New Roman" panose="02020603050405020304" pitchFamily="18" charset="0"/>
              </a:rPr>
              <a:t>			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 i="1">
                <a:cs typeface="Times New Roman" panose="02020603050405020304" pitchFamily="18" charset="0"/>
              </a:rPr>
              <a:t> Statement</a:t>
            </a:r>
            <a:r>
              <a:rPr lang="en-GB" altLang="en-US" i="1">
                <a:cs typeface="Times New Roman" panose="02020603050405020304" pitchFamily="18" charset="0"/>
              </a:rPr>
              <a:t> 	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EBNF to BNF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05000" y="1600200"/>
            <a:ext cx="8229600" cy="4648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We can always rewrite an EBNF grammar as a BNF grammar.</a:t>
            </a:r>
            <a:r>
              <a:rPr lang="en-GB" altLang="en-US" i="1"/>
              <a:t>  </a:t>
            </a:r>
            <a:r>
              <a:rPr lang="en-GB" altLang="en-US"/>
              <a:t>E.g.,</a:t>
            </a:r>
            <a:r>
              <a:rPr lang="en-GB" altLang="en-US" i="1"/>
              <a:t>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A</a:t>
            </a:r>
            <a:r>
              <a:rPr lang="en-GB" altLang="en-US"/>
              <a:t> </a:t>
            </a:r>
            <a:r>
              <a:rPr lang="en-GB" altLang="en-US" i="1">
                <a:cs typeface="Times New Roman" panose="02020603050405020304" pitchFamily="18" charset="0"/>
              </a:rPr>
              <a:t>-&gt; x </a:t>
            </a:r>
            <a:r>
              <a:rPr lang="en-GB" altLang="en-US" b="1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y </a:t>
            </a:r>
            <a:r>
              <a:rPr lang="en-GB" altLang="en-US" b="1">
                <a:cs typeface="Times New Roman" panose="02020603050405020304" pitchFamily="18" charset="0"/>
              </a:rPr>
              <a:t>}</a:t>
            </a:r>
            <a:r>
              <a:rPr lang="en-GB" altLang="en-US" i="1">
                <a:cs typeface="Times New Roman" panose="02020603050405020304" pitchFamily="18" charset="0"/>
              </a:rPr>
              <a:t> z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can be rewritten: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A -&gt; x A' z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A' -&gt; e|  y A'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(The letter e stands for the empty string.)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(Rewriting EBNF rules with ( ), [ ] is left as an exercise.)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While EBNF is no more powerful than BNF, its rules are  often simpler and clearer.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5720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2.1.3  Parse Trees</a:t>
            </a:r>
          </a:p>
          <a:p>
            <a:pPr marL="922338" lvl="1" indent="-457200" defTabSz="457200">
              <a:buNone/>
            </a:pPr>
            <a:r>
              <a:rPr lang="en-US" altLang="en-US" sz="2400" dirty="0">
                <a:latin typeface="Geneva" pitchFamily="112" charset="0"/>
              </a:rPr>
              <a:t> 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solidFill>
                  <a:srgbClr val="1C13FF"/>
                </a:solidFill>
                <a:latin typeface="Geneva" pitchFamily="112" charset="0"/>
              </a:rPr>
              <a:t>Clite</a:t>
            </a:r>
            <a:endParaRPr lang="en-US" altLang="en-US" sz="2400" i="1" dirty="0">
              <a:solidFill>
                <a:srgbClr val="1C13FF"/>
              </a:solidFill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3988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2.3  Syntax of a Small Language: </a:t>
            </a:r>
            <a:r>
              <a:rPr lang="en-GB" altLang="en-US" sz="4000" i="1"/>
              <a:t>Clite</a:t>
            </a:r>
            <a:endParaRPr lang="en-GB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696200" cy="4495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Motivation for using a subset of C: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				Grammar			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u="sng"/>
              <a:t>Language 		(pages)	 Reference</a:t>
            </a:r>
            <a:endParaRPr lang="en-GB" altLang="en-US" sz="2400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Pascal		5		Jensen &amp; Wirth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C			     	6		Kernighan &amp; Richie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C++		22		Stroustrup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Java		14		Gosling, et. al.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The </a:t>
            </a:r>
            <a:r>
              <a:rPr lang="en-GB" altLang="en-US" sz="2400" i="1"/>
              <a:t>Clite</a:t>
            </a:r>
            <a:r>
              <a:rPr lang="en-GB" altLang="en-US" sz="2400"/>
              <a:t> grammar fits on one page (Figure 2.7 on p.38 [T]; next 3 slides), so it’s a far better tool for studying language design.</a:t>
            </a:r>
            <a:endParaRPr lang="en-GB" altLang="en-US" sz="2400" i="1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2278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chemeClr val="tx1"/>
                </a:solidFill>
              </a:rPr>
              <a:t>Fig. 2.7 [T] </a:t>
            </a:r>
            <a:r>
              <a:rPr lang="en-GB" altLang="en-US" sz="4000" i="1"/>
              <a:t>Clite</a:t>
            </a:r>
            <a:r>
              <a:rPr lang="en-GB" altLang="en-US" sz="4000"/>
              <a:t> Grammar: Statements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902325" y="172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828800" y="1447801"/>
            <a:ext cx="84201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i="1"/>
              <a:t>           Program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int main ( )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Declarations Statements </a:t>
            </a:r>
            <a:r>
              <a:rPr lang="en-US" altLang="en-US" sz="2000"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Declarations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Declaration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Declaration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Type 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,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;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  Type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int | bool | float | char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Statements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Statement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>
                <a:sym typeface="Symbol" panose="05050102010706020507" pitchFamily="18" charset="2"/>
              </a:rPr>
              <a:t> ; </a:t>
            </a:r>
            <a:r>
              <a:rPr lang="en-US" altLang="en-US" sz="2000">
                <a:sym typeface="Symbol" panose="05050102010706020507" pitchFamily="18" charset="2"/>
              </a:rPr>
              <a:t>| </a:t>
            </a:r>
            <a:r>
              <a:rPr lang="en-US" altLang="en-US" sz="2000" i="1">
                <a:sym typeface="Symbol" panose="05050102010706020507" pitchFamily="18" charset="2"/>
              </a:rPr>
              <a:t>Block | Assignment | IfStatement | WhileStatement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Block </a:t>
            </a:r>
            <a:r>
              <a:rPr lang="en-US" altLang="en-US" sz="2000">
                <a:sym typeface="Symbol" panose="05050102010706020507" pitchFamily="18" charset="2"/>
              </a:rPr>
              <a:t> { </a:t>
            </a:r>
            <a:r>
              <a:rPr lang="en-US" altLang="en-US" sz="2000" i="1"/>
              <a:t>Statements </a:t>
            </a:r>
            <a:r>
              <a:rPr lang="en-US" altLang="en-US" sz="2000"/>
              <a:t>}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Assignment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=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>
                <a:sym typeface="Symbol" panose="05050102010706020507" pitchFamily="18" charset="2"/>
              </a:rPr>
              <a:t> ;</a:t>
            </a:r>
            <a:endParaRPr lang="en-US" altLang="en-US" sz="2000">
              <a:latin typeface="Courier" pitchFamily="1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IfStatement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if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else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endParaRPr lang="en-US" altLang="en-US" sz="2000" i="1"/>
          </a:p>
          <a:p>
            <a:pPr>
              <a:lnSpc>
                <a:spcPct val="125000"/>
              </a:lnSpc>
            </a:pPr>
            <a:r>
              <a:rPr lang="en-US" altLang="en-US" sz="2000" i="1"/>
              <a:t>WhileStatement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while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</a:t>
            </a:r>
            <a:endParaRPr lang="en-US" altLang="en-US" sz="2000">
              <a:latin typeface="Courier" pitchFamily="1" charset="0"/>
            </a:endParaRPr>
          </a:p>
          <a:p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57201"/>
            <a:ext cx="7239000" cy="6715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rgbClr val="1C13FF"/>
                </a:solidFill>
              </a:rPr>
              <a:t>Fig. 2.7</a:t>
            </a:r>
            <a:r>
              <a:rPr lang="en-GB" altLang="en-US" sz="4000"/>
              <a:t> </a:t>
            </a:r>
            <a:r>
              <a:rPr lang="en-GB" altLang="en-US" sz="4000" i="1"/>
              <a:t>Clite</a:t>
            </a:r>
            <a:r>
              <a:rPr lang="en-GB" altLang="en-US" sz="4000"/>
              <a:t> Grammar: Expressions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246563" y="2041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22476" y="1219201"/>
            <a:ext cx="78835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  Expression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Conjunction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|| </a:t>
            </a:r>
            <a:r>
              <a:rPr lang="en-US" altLang="en-US" sz="2000" i="1">
                <a:sym typeface="Symbol" panose="05050102010706020507" pitchFamily="18" charset="2"/>
              </a:rPr>
              <a:t>Conjunction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Conjunction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&amp;&amp;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</a:p>
          <a:p>
            <a:r>
              <a:rPr lang="en-US" altLang="en-US" sz="2000" i="1"/>
              <a:t>      Equality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Relation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EquOp Relation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  EquOp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== | != </a:t>
            </a:r>
          </a:p>
          <a:p>
            <a:r>
              <a:rPr lang="en-US" altLang="en-US" sz="2000" i="1"/>
              <a:t>      Relation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Addition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RelOp Addition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 RelOp </a:t>
            </a:r>
            <a:r>
              <a:rPr lang="en-US" altLang="en-US" sz="2000">
                <a:sym typeface="Symbol" panose="05050102010706020507" pitchFamily="18" charset="2"/>
              </a:rPr>
              <a:t>   </a:t>
            </a:r>
            <a:r>
              <a:rPr lang="en-US" altLang="en-US" sz="2000">
                <a:latin typeface="Courier" pitchFamily="1" charset="0"/>
              </a:rPr>
              <a:t>&lt; | &lt;= | &gt; | &gt;= 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Addition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Term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AddOp Term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AddOp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+ | -</a:t>
            </a:r>
            <a:endParaRPr lang="en-US" altLang="en-US" sz="2000"/>
          </a:p>
          <a:p>
            <a:r>
              <a:rPr lang="en-US" altLang="en-US" sz="2000" i="1"/>
              <a:t>           Term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Factor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MulOp Factor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>
              <a:latin typeface="Courier" pitchFamily="1" charset="0"/>
            </a:endParaRPr>
          </a:p>
          <a:p>
            <a:r>
              <a:rPr lang="en-US" altLang="en-US" sz="2000" i="1"/>
              <a:t>        MulOp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* | / | %</a:t>
            </a:r>
            <a:endParaRPr lang="en-US" altLang="en-US" sz="2000"/>
          </a:p>
          <a:p>
            <a:r>
              <a:rPr lang="en-US" altLang="en-US" sz="2000" i="1"/>
              <a:t>        Factor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UnaryOp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/>
              <a:t> </a:t>
            </a:r>
            <a:r>
              <a:rPr lang="en-US" altLang="en-US" sz="2000" i="1">
                <a:sym typeface="Symbol" panose="05050102010706020507" pitchFamily="18" charset="2"/>
              </a:rPr>
              <a:t>Primary</a:t>
            </a:r>
            <a:endParaRPr lang="en-US" altLang="en-US" sz="2000" i="1"/>
          </a:p>
          <a:p>
            <a:r>
              <a:rPr lang="en-US" altLang="en-US" sz="2000" i="1"/>
              <a:t>    UnaryOp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- | !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Primary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 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| Literal | </a:t>
            </a:r>
            <a:r>
              <a:rPr lang="en-US" altLang="en-US" sz="2000">
                <a:sym typeface="Symbol" panose="05050102010706020507" pitchFamily="18" charset="2"/>
              </a:rPr>
              <a:t> 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  |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	          </a:t>
            </a:r>
            <a:r>
              <a:rPr lang="en-US" altLang="en-US" sz="2000" i="1">
                <a:sym typeface="Symbol" panose="05050102010706020507" pitchFamily="18" charset="2"/>
              </a:rPr>
              <a:t>Type </a:t>
            </a:r>
            <a:r>
              <a:rPr lang="en-US" altLang="en-US" sz="2000">
                <a:sym typeface="Symbol" panose="05050102010706020507" pitchFamily="18" charset="2"/>
              </a:rPr>
              <a:t>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Levels of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Lexical syntax = all the basic symbols of the language (names, values, operators, etc.)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Concrete syntax = rules for writing expressions, statements and programs.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Abstract syntax = internal representation of the program, </a:t>
            </a:r>
            <a:r>
              <a:rPr lang="en-GB" altLang="en-US" dirty="0" err="1"/>
              <a:t>favoring</a:t>
            </a:r>
            <a:r>
              <a:rPr lang="en-GB" altLang="en-US" dirty="0"/>
              <a:t> content over form.  E.g.,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C: 	if ( expr ) ...		discard ( )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Ada: 	if expr then	          discard </a:t>
            </a:r>
            <a:r>
              <a:rPr lang="en-GB" altLang="en-US" dirty="0">
                <a:solidFill>
                  <a:srgbClr val="008000"/>
                </a:solidFill>
              </a:rPr>
              <a:t>then</a:t>
            </a:r>
            <a:endParaRPr lang="en-GB" altLang="en-US" sz="3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700" y="457200"/>
            <a:ext cx="7480300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rgbClr val="1C13FF"/>
                </a:solidFill>
              </a:rPr>
              <a:t>Fig. 2.7</a:t>
            </a:r>
            <a:r>
              <a:rPr lang="en-GB" altLang="en-US" sz="4000"/>
              <a:t>  </a:t>
            </a:r>
            <a:r>
              <a:rPr lang="en-GB" altLang="en-US" sz="4000" i="1"/>
              <a:t>Clite</a:t>
            </a:r>
            <a:r>
              <a:rPr lang="en-GB" altLang="en-US" sz="4000"/>
              <a:t> grammar: lexical level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86000" y="1752600"/>
            <a:ext cx="78486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 dirty="0"/>
              <a:t>  Identifier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i="1" dirty="0">
                <a:sym typeface="Symbol" panose="05050102010706020507" pitchFamily="18" charset="2"/>
              </a:rPr>
              <a:t> Letter </a:t>
            </a:r>
            <a:r>
              <a:rPr lang="en-US" altLang="en-US" sz="3200" b="1" dirty="0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800" i="1" dirty="0">
                <a:sym typeface="Symbol" panose="05050102010706020507" pitchFamily="18" charset="2"/>
              </a:rPr>
              <a:t> Letter </a:t>
            </a:r>
            <a:r>
              <a:rPr lang="en-US" altLang="en-US" sz="2800" dirty="0">
                <a:sym typeface="Symbol" panose="05050102010706020507" pitchFamily="18" charset="2"/>
              </a:rPr>
              <a:t>|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  Letter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ourier" pitchFamily="1" charset="0"/>
              </a:rPr>
              <a:t> a | b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z | A | B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Z 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   Digit </a:t>
            </a:r>
            <a:r>
              <a:rPr lang="en-US" altLang="en-US" sz="2800" dirty="0">
                <a:sym typeface="Symbol" panose="05050102010706020507" pitchFamily="18" charset="2"/>
              </a:rPr>
              <a:t>   </a:t>
            </a:r>
            <a:r>
              <a:rPr lang="en-US" altLang="en-US" sz="2800" dirty="0">
                <a:latin typeface="Courier" pitchFamily="1" charset="0"/>
              </a:rPr>
              <a:t>0 | 1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9</a:t>
            </a:r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Literal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Integer | Boolean | Float | Char</a:t>
            </a:r>
          </a:p>
          <a:p>
            <a:r>
              <a:rPr lang="en-US" altLang="en-US" sz="2800" i="1" dirty="0"/>
              <a:t>      Integer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sym typeface="Symbol" panose="05050102010706020507" pitchFamily="18" charset="2"/>
              </a:rPr>
              <a:t>{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 dirty="0">
              <a:latin typeface="Courier" pitchFamily="1" charset="0"/>
            </a:endParaRPr>
          </a:p>
          <a:p>
            <a:r>
              <a:rPr lang="en-US" altLang="en-US" sz="2800" i="1" dirty="0"/>
              <a:t>    Boolean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ourier" pitchFamily="1" charset="0"/>
              </a:rPr>
              <a:t> true | false</a:t>
            </a:r>
          </a:p>
          <a:p>
            <a:r>
              <a:rPr lang="en-US" altLang="en-US" sz="2800" i="1" dirty="0"/>
              <a:t>        Float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/>
              <a:t>Integer</a:t>
            </a:r>
            <a:r>
              <a:rPr lang="en-US" altLang="en-US" sz="2800" dirty="0">
                <a:latin typeface="Courier" pitchFamily="1" charset="0"/>
              </a:rPr>
              <a:t> . </a:t>
            </a:r>
            <a:r>
              <a:rPr lang="en-US" altLang="en-US" sz="2800" i="1" dirty="0"/>
              <a:t>Integer</a:t>
            </a:r>
            <a:endParaRPr lang="en-US" altLang="en-US" sz="2800" dirty="0"/>
          </a:p>
          <a:p>
            <a:r>
              <a:rPr lang="en-US" altLang="en-US" sz="2800" i="1" dirty="0"/>
              <a:t>         Char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>
                <a:latin typeface="Courier" pitchFamily="1" charset="0"/>
              </a:rPr>
              <a:t>‘ </a:t>
            </a:r>
            <a:r>
              <a:rPr lang="en-US" altLang="en-US" sz="2800" i="1" dirty="0">
                <a:sym typeface="Symbol" panose="05050102010706020507" pitchFamily="18" charset="2"/>
              </a:rPr>
              <a:t>ASCII Char</a:t>
            </a:r>
            <a:r>
              <a:rPr lang="en-US" altLang="en-US" sz="2800" dirty="0">
                <a:latin typeface="Courier" pitchFamily="1" charset="0"/>
              </a:rPr>
              <a:t> ‘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8153400" cy="9144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Issues Not Addressed by this Grammar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343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Comments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Whitespace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Distinguishing one token </a:t>
            </a:r>
            <a:r>
              <a:rPr lang="en-GB" altLang="en-US">
                <a:latin typeface="Geneva" pitchFamily="112" charset="0"/>
              </a:rPr>
              <a:t>&lt;=</a:t>
            </a:r>
            <a:r>
              <a:rPr lang="en-GB" altLang="en-US"/>
              <a:t> from two tokens </a:t>
            </a:r>
            <a:r>
              <a:rPr lang="en-GB" altLang="en-US">
                <a:latin typeface="Geneva" pitchFamily="112" charset="0"/>
              </a:rPr>
              <a:t>&lt;  =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Distinguishing identifiers from keywords like </a:t>
            </a:r>
            <a:r>
              <a:rPr lang="en-GB" altLang="en-US">
                <a:latin typeface="Geneva" pitchFamily="112" charset="0"/>
              </a:rPr>
              <a:t>if</a:t>
            </a:r>
            <a:endParaRPr lang="en-GB" altLang="en-US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These issues are addressed by identifying two levels: 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lexical level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syntactic level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All issues above are lexical ones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04800"/>
            <a:ext cx="7948613" cy="9144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2.3.1  Lexical Syntax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534400" cy="4876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Input</a:t>
            </a:r>
            <a:r>
              <a:rPr lang="en-GB" altLang="en-US"/>
              <a:t>: a stream of characters from the ASCII set, keyed by a programmer.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Output</a:t>
            </a:r>
            <a:r>
              <a:rPr lang="en-GB" altLang="en-US"/>
              <a:t>: a stream of </a:t>
            </a:r>
            <a:r>
              <a:rPr lang="en-GB" altLang="en-US" i="1"/>
              <a:t>tokens</a:t>
            </a:r>
            <a:r>
              <a:rPr lang="en-GB" altLang="en-US"/>
              <a:t> or basic symbols, classified as follows: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Identifiers</a:t>
            </a:r>
            <a:r>
              <a:rPr lang="en-GB" altLang="en-US" i="1"/>
              <a:t> 	e.g.,</a:t>
            </a:r>
            <a:r>
              <a:rPr lang="en-GB" altLang="en-US"/>
              <a:t> </a:t>
            </a:r>
            <a:r>
              <a:rPr lang="en-GB" altLang="en-US" i="1">
                <a:latin typeface="Geneva" pitchFamily="112" charset="0"/>
              </a:rPr>
              <a:t>Stack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x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i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push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Literals</a:t>
            </a:r>
            <a:r>
              <a:rPr lang="en-GB" altLang="en-US" i="1"/>
              <a:t>		e.g., </a:t>
            </a:r>
            <a:r>
              <a:rPr lang="en-GB" altLang="en-US" i="1">
                <a:latin typeface="Geneva" pitchFamily="112" charset="0"/>
              </a:rPr>
              <a:t>123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'x'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3.25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true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Keywords</a:t>
            </a:r>
            <a:r>
              <a:rPr lang="en-GB" altLang="en-US" i="1"/>
              <a:t> 	</a:t>
            </a:r>
            <a:r>
              <a:rPr lang="en-GB" altLang="en-US" i="1">
                <a:latin typeface="Geneva" pitchFamily="112" charset="0"/>
              </a:rPr>
              <a:t>bool char else false float if int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latin typeface="Geneva" pitchFamily="112" charset="0"/>
              </a:rPr>
              <a:t>				main true while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Operators	e.g., </a:t>
            </a:r>
            <a:r>
              <a:rPr lang="en-GB" altLang="en-US" i="1">
                <a:latin typeface="Geneva" pitchFamily="112" charset="0"/>
              </a:rPr>
              <a:t>= || &amp;&amp; == != &lt; &lt;= &gt; &gt;= + - * / !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Punctuation</a:t>
            </a: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; , { } ( )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“A token is a logically cohesive sequence of characters representing a single symbol” [T, p.60]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Scan: Divide Input into Tokens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990600"/>
            <a:ext cx="5410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An example mini Triangle source program: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28800" y="1447801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 var y: Integer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in  !new year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y := y+1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905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let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905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var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048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var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91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ident.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191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y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36725" y="2574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1905000" y="2743200"/>
            <a:ext cx="838200" cy="541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640013" y="278765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Times" panose="02020603050405020304" pitchFamily="18" charset="0"/>
              </a:rPr>
              <a:t>scanner</a:t>
            </a:r>
          </a:p>
        </p:txBody>
      </p:sp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5334000" y="3406775"/>
            <a:ext cx="1066800" cy="933450"/>
            <a:chOff x="2400" y="2010"/>
            <a:chExt cx="672" cy="588"/>
          </a:xfrm>
        </p:grpSpPr>
        <p:sp>
          <p:nvSpPr>
            <p:cNvPr id="58410" name="Text Box 1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colon</a:t>
              </a:r>
            </a:p>
          </p:txBody>
        </p:sp>
        <p:sp>
          <p:nvSpPr>
            <p:cNvPr id="58411" name="Text Box 1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" pitchFamily="1" charset="0"/>
                </a:rPr>
                <a:t>:</a:t>
              </a: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grpSp>
        <p:nvGrpSpPr>
          <p:cNvPr id="58383" name="Group 17"/>
          <p:cNvGrpSpPr>
            <a:grpSpLocks/>
          </p:cNvGrpSpPr>
          <p:nvPr/>
        </p:nvGrpSpPr>
        <p:grpSpPr bwMode="auto">
          <a:xfrm>
            <a:off x="6477000" y="3403600"/>
            <a:ext cx="1676400" cy="933450"/>
            <a:chOff x="2400" y="2010"/>
            <a:chExt cx="672" cy="588"/>
          </a:xfrm>
        </p:grpSpPr>
        <p:sp>
          <p:nvSpPr>
            <p:cNvPr id="58408" name="Text Box 1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9" name="Text Box 1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Integer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4" name="Group 20"/>
          <p:cNvGrpSpPr>
            <a:grpSpLocks/>
          </p:cNvGrpSpPr>
          <p:nvPr/>
        </p:nvGrpSpPr>
        <p:grpSpPr bwMode="auto">
          <a:xfrm>
            <a:off x="8229600" y="3429000"/>
            <a:ext cx="1066800" cy="933450"/>
            <a:chOff x="2400" y="2010"/>
            <a:chExt cx="672" cy="588"/>
          </a:xfrm>
        </p:grpSpPr>
        <p:sp>
          <p:nvSpPr>
            <p:cNvPr id="58406" name="Text Box 2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</a:t>
              </a:r>
            </a:p>
          </p:txBody>
        </p:sp>
        <p:sp>
          <p:nvSpPr>
            <p:cNvPr id="58407" name="Text Box 2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5" name="Group 23"/>
          <p:cNvGrpSpPr>
            <a:grpSpLocks/>
          </p:cNvGrpSpPr>
          <p:nvPr/>
        </p:nvGrpSpPr>
        <p:grpSpPr bwMode="auto">
          <a:xfrm>
            <a:off x="2209800" y="5105400"/>
            <a:ext cx="1066800" cy="933450"/>
            <a:chOff x="2400" y="2010"/>
            <a:chExt cx="672" cy="588"/>
          </a:xfrm>
        </p:grpSpPr>
        <p:sp>
          <p:nvSpPr>
            <p:cNvPr id="58404" name="Text Box 24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5" name="Text Box 25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6" name="Group 26"/>
          <p:cNvGrpSpPr>
            <a:grpSpLocks/>
          </p:cNvGrpSpPr>
          <p:nvPr/>
        </p:nvGrpSpPr>
        <p:grpSpPr bwMode="auto">
          <a:xfrm>
            <a:off x="3367089" y="5102225"/>
            <a:ext cx="1277937" cy="933450"/>
            <a:chOff x="2400" y="2010"/>
            <a:chExt cx="672" cy="588"/>
          </a:xfrm>
        </p:grpSpPr>
        <p:sp>
          <p:nvSpPr>
            <p:cNvPr id="58402" name="Text Box 27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becomes</a:t>
              </a:r>
            </a:p>
          </p:txBody>
        </p:sp>
        <p:sp>
          <p:nvSpPr>
            <p:cNvPr id="58403" name="Text Box 28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:=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sp>
        <p:nvSpPr>
          <p:cNvPr id="58387" name="Text Box 29"/>
          <p:cNvSpPr txBox="1">
            <a:spLocks noChangeArrowheads="1"/>
          </p:cNvSpPr>
          <p:nvPr/>
        </p:nvSpPr>
        <p:spPr bwMode="auto">
          <a:xfrm>
            <a:off x="9601200" y="348456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sp>
        <p:nvSpPr>
          <p:cNvPr id="58388" name="Text Box 30"/>
          <p:cNvSpPr txBox="1">
            <a:spLocks noChangeArrowheads="1"/>
          </p:cNvSpPr>
          <p:nvPr/>
        </p:nvSpPr>
        <p:spPr bwMode="auto">
          <a:xfrm>
            <a:off x="1758950" y="524351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grpSp>
        <p:nvGrpSpPr>
          <p:cNvPr id="58389" name="Group 31"/>
          <p:cNvGrpSpPr>
            <a:grpSpLocks/>
          </p:cNvGrpSpPr>
          <p:nvPr/>
        </p:nvGrpSpPr>
        <p:grpSpPr bwMode="auto">
          <a:xfrm>
            <a:off x="4722813" y="5102225"/>
            <a:ext cx="1066800" cy="933450"/>
            <a:chOff x="2400" y="2010"/>
            <a:chExt cx="672" cy="588"/>
          </a:xfrm>
        </p:grpSpPr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0" name="Group 34"/>
          <p:cNvGrpSpPr>
            <a:grpSpLocks/>
          </p:cNvGrpSpPr>
          <p:nvPr/>
        </p:nvGrpSpPr>
        <p:grpSpPr bwMode="auto">
          <a:xfrm>
            <a:off x="5870575" y="5105400"/>
            <a:ext cx="1066800" cy="933450"/>
            <a:chOff x="2400" y="2010"/>
            <a:chExt cx="672" cy="588"/>
          </a:xfrm>
        </p:grpSpPr>
        <p:sp>
          <p:nvSpPr>
            <p:cNvPr id="58398" name="Text Box 3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op.</a:t>
              </a:r>
            </a:p>
          </p:txBody>
        </p:sp>
        <p:sp>
          <p:nvSpPr>
            <p:cNvPr id="58399" name="Text Box 3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+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1" name="Group 37"/>
          <p:cNvGrpSpPr>
            <a:grpSpLocks/>
          </p:cNvGrpSpPr>
          <p:nvPr/>
        </p:nvGrpSpPr>
        <p:grpSpPr bwMode="auto">
          <a:xfrm>
            <a:off x="7048500" y="5105400"/>
            <a:ext cx="1066800" cy="933450"/>
            <a:chOff x="2400" y="2010"/>
            <a:chExt cx="672" cy="588"/>
          </a:xfrm>
        </p:grpSpPr>
        <p:sp>
          <p:nvSpPr>
            <p:cNvPr id="58396" name="Text Box 3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intlit</a:t>
              </a:r>
            </a:p>
          </p:txBody>
        </p:sp>
        <p:sp>
          <p:nvSpPr>
            <p:cNvPr id="58397" name="Text Box 3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2" name="Group 40"/>
          <p:cNvGrpSpPr>
            <a:grpSpLocks/>
          </p:cNvGrpSpPr>
          <p:nvPr/>
        </p:nvGrpSpPr>
        <p:grpSpPr bwMode="auto">
          <a:xfrm>
            <a:off x="8229600" y="5105400"/>
            <a:ext cx="1066800" cy="933450"/>
            <a:chOff x="2400" y="2010"/>
            <a:chExt cx="672" cy="588"/>
          </a:xfrm>
        </p:grpSpPr>
        <p:sp>
          <p:nvSpPr>
            <p:cNvPr id="58394" name="Text Box 4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eot</a:t>
              </a:r>
            </a:p>
          </p:txBody>
        </p:sp>
        <p:sp>
          <p:nvSpPr>
            <p:cNvPr id="58395" name="Text Box 4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sp>
        <p:nvSpPr>
          <p:cNvPr id="58393" name="Text Box 43"/>
          <p:cNvSpPr txBox="1">
            <a:spLocks noChangeArrowheads="1"/>
          </p:cNvSpPr>
          <p:nvPr/>
        </p:nvSpPr>
        <p:spPr bwMode="auto">
          <a:xfrm>
            <a:off x="5460206" y="1434445"/>
            <a:ext cx="49291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Times" panose="02020603050405020304" pitchFamily="18" charset="0"/>
              </a:rPr>
              <a:t>Scan </a:t>
            </a:r>
            <a:r>
              <a:rPr lang="en-US" altLang="en-US" dirty="0">
                <a:latin typeface="Times" panose="02020603050405020304" pitchFamily="18" charset="0"/>
              </a:rPr>
              <a:t>is a synonym of lexically analyze</a:t>
            </a:r>
          </a:p>
          <a:p>
            <a:r>
              <a:rPr lang="en-US" altLang="en-US" b="1" dirty="0">
                <a:latin typeface="Times" panose="02020603050405020304" pitchFamily="18" charset="0"/>
              </a:rPr>
              <a:t>Tokens</a:t>
            </a:r>
            <a:r>
              <a:rPr lang="en-US" altLang="en-US" dirty="0">
                <a:latin typeface="Times" panose="02020603050405020304" pitchFamily="18" charset="0"/>
              </a:rPr>
              <a:t> are “words” in the input, for example  keywords, operators, identifiers, literals, etc.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Developing a Scanner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981200" y="1600201"/>
            <a:ext cx="5532220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Monaco" charset="0"/>
              </a:rPr>
              <a:t>public class</a:t>
            </a:r>
            <a:r>
              <a:rPr lang="en-US" altLang="en-US" sz="2000">
                <a:latin typeface="Monaco" charset="0"/>
              </a:rPr>
              <a:t> Token {</a:t>
            </a:r>
          </a:p>
          <a:p>
            <a:r>
              <a:rPr lang="en-US" altLang="en-US" sz="2000">
                <a:latin typeface="Monaco" charset="0"/>
              </a:rPr>
              <a:t>   byte kind; String spelling;</a:t>
            </a: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final static byte </a:t>
            </a:r>
          </a:p>
          <a:p>
            <a:r>
              <a:rPr lang="en-US" altLang="en-US" sz="2000" b="1">
                <a:latin typeface="Monaco" charset="0"/>
              </a:rPr>
              <a:t>      </a:t>
            </a:r>
            <a:r>
              <a:rPr lang="en-US" altLang="en-US" sz="2000">
                <a:latin typeface="Monaco" charset="0"/>
              </a:rPr>
              <a:t>IDENTIFIER = 0; INTLITERAL = 1; OPERATOR   = 2;</a:t>
            </a:r>
          </a:p>
          <a:p>
            <a:r>
              <a:rPr lang="en-US" altLang="en-US" sz="2000">
                <a:latin typeface="Monaco" charset="0"/>
              </a:rPr>
              <a:t>      BEGIN      = 3; CONST      = 4; ...</a:t>
            </a:r>
          </a:p>
          <a:p>
            <a:r>
              <a:rPr lang="en-US" altLang="en-US" sz="2000">
                <a:latin typeface="Monaco" charset="0"/>
              </a:rPr>
              <a:t>      ...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public </a:t>
            </a:r>
            <a:r>
              <a:rPr lang="en-US" altLang="en-US" sz="2000">
                <a:latin typeface="Monaco" charset="0"/>
              </a:rPr>
              <a:t>Token(</a:t>
            </a:r>
            <a:r>
              <a:rPr lang="en-US" altLang="en-US" sz="2000" b="1">
                <a:latin typeface="Monaco" charset="0"/>
              </a:rPr>
              <a:t>byte </a:t>
            </a:r>
            <a:r>
              <a:rPr lang="en-US" altLang="en-US" sz="2000">
                <a:latin typeface="Monaco" charset="0"/>
              </a:rPr>
              <a:t>kind, String spelling) {</a:t>
            </a:r>
          </a:p>
          <a:p>
            <a:r>
              <a:rPr lang="en-US" altLang="en-US" sz="2000">
                <a:latin typeface="Monaco" charset="0"/>
              </a:rPr>
              <a:t>      this.kind = kind; this.spelling = spelling;</a:t>
            </a:r>
          </a:p>
          <a:p>
            <a:r>
              <a:rPr lang="en-US" altLang="en-US" sz="2000">
                <a:latin typeface="Monaco" charset="0"/>
              </a:rPr>
              <a:t>      </a:t>
            </a:r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if spelling matches a keyword change my kind</a:t>
            </a:r>
          </a:p>
          <a:p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      automatically</a:t>
            </a:r>
            <a:endParaRPr lang="en-US" altLang="en-US" sz="2000">
              <a:solidFill>
                <a:srgbClr val="660066"/>
              </a:solidFill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}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...</a:t>
            </a:r>
          </a:p>
          <a:p>
            <a:r>
              <a:rPr lang="en-US" altLang="en-US" sz="2000">
                <a:latin typeface="Monaco" charset="0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608264" y="1050925"/>
            <a:ext cx="546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The scanner will return an array of Tokens: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Whitespace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305800" cy="3733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Whitespace is any space, tab, end-of-line character (or characters), or character sequence inside a comment</a:t>
            </a:r>
          </a:p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 token may contain embedded whitespace </a:t>
            </a:r>
          </a:p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(unless it is a character or string literal)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Example: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&gt;=    one token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&gt;  =  two tokens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Whitespace Examples in Pascal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6" y="1820863"/>
            <a:ext cx="8137525" cy="3505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Geneva" pitchFamily="112" charset="0"/>
              </a:rPr>
              <a:t>while  a  &lt;  b  do</a:t>
            </a:r>
            <a:r>
              <a:rPr lang="en-GB" altLang="en-US" sz="2400" dirty="0"/>
              <a:t>		</a:t>
            </a:r>
            <a:r>
              <a:rPr lang="en-GB" altLang="en-US" sz="2400" i="1" dirty="0"/>
              <a:t>legal </a:t>
            </a:r>
            <a:r>
              <a:rPr lang="en-GB" altLang="en-US" sz="2400" dirty="0"/>
              <a:t>- spacing between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Geneva" pitchFamily="112" charset="0"/>
              </a:rPr>
              <a:t>while  a&lt;b  do</a:t>
            </a:r>
            <a:r>
              <a:rPr lang="en-GB" altLang="en-US" sz="2400" dirty="0"/>
              <a:t>			spacing not needed for &lt;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Geneva" pitchFamily="112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>
                <a:latin typeface="Geneva" pitchFamily="112" charset="0"/>
              </a:rPr>
              <a:t>whilea</a:t>
            </a:r>
            <a:r>
              <a:rPr lang="en-GB" altLang="en-US" sz="2400" dirty="0">
                <a:latin typeface="Geneva" pitchFamily="112" charset="0"/>
              </a:rPr>
              <a:t>&lt;</a:t>
            </a:r>
            <a:r>
              <a:rPr lang="en-GB" altLang="en-US" sz="2400" dirty="0" err="1">
                <a:latin typeface="Geneva" pitchFamily="112" charset="0"/>
              </a:rPr>
              <a:t>bdo</a:t>
            </a:r>
            <a:r>
              <a:rPr lang="en-GB" altLang="en-US" sz="2400" dirty="0"/>
              <a:t>		</a:t>
            </a:r>
            <a:r>
              <a:rPr lang="en-GB" altLang="en-US" sz="2400" i="1" dirty="0"/>
              <a:t>logic error</a:t>
            </a:r>
            <a:r>
              <a:rPr lang="en-GB" altLang="en-US" sz="2400" dirty="0"/>
              <a:t> - can’t tell boundaries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>
                <a:latin typeface="Geneva" pitchFamily="112" charset="0"/>
              </a:rPr>
              <a:t>whilea</a:t>
            </a:r>
            <a:r>
              <a:rPr lang="en-GB" altLang="en-US" sz="2400" dirty="0">
                <a:latin typeface="Geneva" pitchFamily="112" charset="0"/>
              </a:rPr>
              <a:t>  &lt;  </a:t>
            </a:r>
            <a:r>
              <a:rPr lang="en-GB" altLang="en-US" sz="2400" dirty="0" err="1">
                <a:latin typeface="Geneva" pitchFamily="112" charset="0"/>
              </a:rPr>
              <a:t>bdo</a:t>
            </a:r>
            <a:r>
              <a:rPr lang="en-GB" altLang="en-US" sz="2400" dirty="0"/>
              <a:t>			between tokens so…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3988" cy="168592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Not defined in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Clite</a:t>
            </a:r>
            <a:r>
              <a:rPr lang="en-GB" altLang="en-US"/>
              <a:t> uses // comment style of C++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Identifier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001000" cy="4038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Sequence of letters and digits, starting with a letter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Geneva" pitchFamily="112" charset="0"/>
              </a:rPr>
              <a:t>	if</a:t>
            </a:r>
            <a:r>
              <a:rPr lang="en-GB" altLang="en-US" sz="2400"/>
              <a:t> is both an identifier and a keyword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	Most languages require identifiers to be distinct from keywords</a:t>
            </a:r>
            <a:endParaRPr lang="en-GB" altLang="en-US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 some languages, keywords are merely predefined (and thus can be redefined by the programmer)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1981200"/>
            <a:ext cx="7772400" cy="4114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program confusing;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const true = false;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begin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    if  (a&lt;b) = true then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	f(a)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    else …</a:t>
            </a:r>
            <a:endParaRPr lang="en-GB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057401" y="609600"/>
            <a:ext cx="7948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chemeClr val="tx2"/>
                </a:solidFill>
                <a:latin typeface="Tw Cen MT" panose="020B0602020104020603" pitchFamily="34" charset="0"/>
              </a:rPr>
              <a:t>Redefining Identifiers can be dangerous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 Grammars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metalanguage</a:t>
            </a:r>
            <a:r>
              <a:rPr lang="en-GB" altLang="en-US"/>
              <a:t> is a language used to define other languages.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grammar</a:t>
            </a:r>
            <a:r>
              <a:rPr lang="en-GB" altLang="en-US"/>
              <a:t> is a metalanguage used to define the syntax of a language.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Our interest</a:t>
            </a:r>
            <a:r>
              <a:rPr lang="en-GB" altLang="en-US"/>
              <a:t>: using grammars to define the syntax of a programming language.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2.3.2 Concrete Syntax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3988" cy="3733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Based on a parse of its Tokens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	; is a statement terminator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	(Algol-60, Pascal use ; as a </a:t>
            </a:r>
            <a:r>
              <a:rPr lang="en-GB" altLang="en-US" i="1" dirty="0"/>
              <a:t>separator</a:t>
            </a:r>
            <a:r>
              <a:rPr lang="en-GB" altLang="en-US" dirty="0"/>
              <a:t>)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Rule for </a:t>
            </a:r>
            <a:r>
              <a:rPr lang="en-GB" altLang="en-US" dirty="0" err="1"/>
              <a:t>IfStatement</a:t>
            </a:r>
            <a:r>
              <a:rPr lang="en-GB" altLang="en-US" dirty="0"/>
              <a:t> is ambiguous: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“The else ambiguity is  resolved by connecting an </a:t>
            </a:r>
            <a:r>
              <a:rPr lang="en-GB" altLang="en-US" b="1" dirty="0"/>
              <a:t>else</a:t>
            </a:r>
            <a:r>
              <a:rPr lang="en-GB" altLang="en-US" dirty="0"/>
              <a:t> with the last encountered else-less if.”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[</a:t>
            </a:r>
            <a:r>
              <a:rPr lang="en-GB" altLang="en-US" dirty="0" err="1"/>
              <a:t>Stroustrup</a:t>
            </a:r>
            <a:r>
              <a:rPr lang="en-GB" altLang="en-US" dirty="0"/>
              <a:t>, 1991]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Expressions in </a:t>
            </a:r>
            <a:r>
              <a:rPr lang="en-GB" altLang="en-US" i="1"/>
              <a:t>Clite</a:t>
            </a:r>
            <a:endParaRPr lang="en-GB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4676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13 grammar rules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Use of meta braces – operators are left associative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C++ expressions require 4 pages of grammar rules [Stroustrup]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 uses an ambiguous expression grammar [Kernighan and Ritchie]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Associativity and Precedence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1"/>
            <a:ext cx="7772400" cy="34321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u="sng"/>
              <a:t>Clite Operator		Associativity</a:t>
            </a:r>
            <a:endParaRPr lang="en-GB" altLang="en-US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Unary </a:t>
            </a:r>
            <a:r>
              <a:rPr lang="en-GB" altLang="en-US">
                <a:latin typeface="Geneva" pitchFamily="112" charset="0"/>
              </a:rPr>
              <a:t>- !</a:t>
            </a:r>
            <a:r>
              <a:rPr lang="en-GB" altLang="en-US"/>
              <a:t> 	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* /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+ -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&lt; &lt;= &gt; &gt;=</a:t>
            </a:r>
            <a:r>
              <a:rPr lang="en-GB" altLang="en-US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== !=	</a:t>
            </a:r>
            <a:r>
              <a:rPr lang="en-GB" altLang="en-US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&amp;&amp;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||	</a:t>
            </a:r>
            <a:r>
              <a:rPr lang="en-GB" altLang="en-US"/>
              <a:t>			left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4" y="381000"/>
            <a:ext cx="7773987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i="1"/>
              <a:t>Clite</a:t>
            </a:r>
            <a:r>
              <a:rPr lang="en-GB" altLang="en-US" sz="4000"/>
              <a:t> Equality,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3988" cy="4724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… are non-associative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      (an idea borrowed from Ada)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Why is this important?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 C++, the expression: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if (a &lt; x &lt; b)</a:t>
            </a:r>
            <a:endParaRPr lang="en-GB" altLang="en-US">
              <a:latin typeface="Geneva" pitchFamily="112" charset="0"/>
            </a:endParaRP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is </a:t>
            </a:r>
            <a:r>
              <a:rPr lang="en-GB" altLang="en-US"/>
              <a:t>not</a:t>
            </a:r>
            <a:r>
              <a:rPr lang="en-GB" altLang="en-US" i="1"/>
              <a:t> equivalent to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if (a &lt; x &amp;&amp; x &lt; b)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But it is error-free! 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So, what does it mean?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Bonus Slides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543800" cy="52578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2.3  Syntax of a Small Language: </a:t>
            </a:r>
            <a:r>
              <a:rPr lang="en-US" altLang="en-US" sz="1800" i="1" dirty="0" err="1">
                <a:latin typeface="Geneva" pitchFamily="112" charset="0"/>
              </a:rPr>
              <a:t>Clite</a:t>
            </a:r>
            <a:endParaRPr lang="en-US" altLang="en-US" sz="18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2.3.2  Concrete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2.4  Compilers and Interpreters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2.5  Linking Syntax and Semantics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2.5.1  Abstract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2.5.2  Abstract Syntax Trees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2.5.3  Abstract Syntax of </a:t>
            </a:r>
            <a:r>
              <a:rPr lang="en-US" altLang="en-US" sz="1800" i="1" dirty="0" err="1">
                <a:solidFill>
                  <a:srgbClr val="1C13FF"/>
                </a:solidFill>
                <a:latin typeface="Geneva" pitchFamily="112" charset="0"/>
              </a:rPr>
              <a:t>Clite</a:t>
            </a:r>
            <a:endParaRPr lang="en-US" altLang="en-US" sz="1800" i="1" dirty="0">
              <a:latin typeface="Geneva" pitchFamily="112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2.4  Compilers and Interpreters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627314" y="3725864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Lexical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083051" y="3727451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Syntactic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524501" y="3744914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Semantic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988175" y="3732214"/>
            <a:ext cx="1081088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Optimizer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431214" y="3740151"/>
            <a:ext cx="1049337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Generator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 rot="-3762811">
            <a:off x="3583781" y="3169444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Tokens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 rot="-4028082">
            <a:off x="4823331" y="2846180"/>
            <a:ext cx="1503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Abstract Syntax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 rot="-795">
            <a:off x="9550384" y="3414426"/>
            <a:ext cx="9557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Machine </a:t>
            </a:r>
          </a:p>
          <a:p>
            <a:r>
              <a:rPr lang="en-US" altLang="en-US" sz="1600"/>
              <a:t>Code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 rot="-4196626">
            <a:off x="7515207" y="2545349"/>
            <a:ext cx="2105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 rot="-795">
            <a:off x="1663986" y="3316001"/>
            <a:ext cx="893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Source</a:t>
            </a:r>
          </a:p>
          <a:p>
            <a:r>
              <a:rPr lang="en-US" altLang="en-US" sz="1600"/>
              <a:t>Program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 rot="-4122126">
            <a:off x="5999144" y="2553286"/>
            <a:ext cx="2105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998664" y="4005263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9471025" y="40132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8075613" y="4000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6513514" y="4017963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5064126" y="4016375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606800" y="401320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3FD8-F61A-4DE2-B9E6-58A466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and </a:t>
            </a:r>
            <a:r>
              <a:rPr lang="en-US" dirty="0" err="1"/>
              <a:t>Yacc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9715B-D2A7-4628-9A63-400A6A6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52600"/>
            <a:ext cx="691515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1A025-3836-4914-ADBE-7DF514654CCF}"/>
              </a:ext>
            </a:extLst>
          </p:cNvPr>
          <p:cNvSpPr txBox="1"/>
          <p:nvPr/>
        </p:nvSpPr>
        <p:spPr>
          <a:xfrm>
            <a:off x="2438400" y="48006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http://dinosaur.compilertools.net/lex/index.html</a:t>
            </a:r>
          </a:p>
        </p:txBody>
      </p:sp>
    </p:spTree>
    <p:extLst>
      <p:ext uri="{BB962C8B-B14F-4D97-AF65-F5344CB8AC3E}">
        <p14:creationId xmlns:p14="http://schemas.microsoft.com/office/powerpoint/2010/main" val="882868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3988" cy="990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Lexer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3988" cy="4419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Based on a regular grammar, simpler than the context-free grammars described in EBNF</a:t>
            </a:r>
          </a:p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Input: characters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Separate: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Speed: 75% of time for non-optimizing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Simpler design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Character sets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End of line conventions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558338" y="577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Parser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239000" cy="3505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Based on BNF/EBNF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abstract syntax tree (parse tree)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Abstract syntax: parse tree with punctuation, many nonterminals discarded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Semantic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3058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Check that all identifiers are declared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Perform type checking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Insert implied conversion operators 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    	(i.e., make them explicit)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Sometimes called contextual analysis, and including the determination of scope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C040EB55-FB9E-4247-8AA0-CF79DD02A27C}" type="slidenum">
              <a:rPr lang="en-US" altLang="en-US" sz="1400"/>
              <a:pPr algn="ctr" eaLnBrk="1" hangingPunct="1"/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153400" cy="1143000"/>
          </a:xfrm>
        </p:spPr>
        <p:txBody>
          <a:bodyPr/>
          <a:lstStyle/>
          <a:p>
            <a:r>
              <a:rPr lang="en-US" altLang="en-US" sz="3200"/>
              <a:t>The General Problem of Describing Syntax: Terminology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sentence </a:t>
            </a:r>
            <a:r>
              <a:rPr lang="en-US" altLang="en-US"/>
              <a:t>is a string of characters over some alphabet</a:t>
            </a:r>
          </a:p>
          <a:p>
            <a:r>
              <a:rPr lang="en-US" altLang="en-US"/>
              <a:t>A </a:t>
            </a:r>
            <a:r>
              <a:rPr lang="en-US" altLang="en-US" i="1"/>
              <a:t>language</a:t>
            </a:r>
            <a:r>
              <a:rPr lang="en-US" altLang="en-US"/>
              <a:t> is a set of sentences</a:t>
            </a:r>
          </a:p>
          <a:p>
            <a:r>
              <a:rPr lang="en-US" altLang="en-US"/>
              <a:t>A</a:t>
            </a:r>
            <a:r>
              <a:rPr lang="en-US" altLang="en-US" i="1"/>
              <a:t> lexeme </a:t>
            </a:r>
            <a:r>
              <a:rPr lang="en-US" altLang="en-US"/>
              <a:t>is the lowest level syntactic unit of a language (e.g.,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sum, begin</a:t>
            </a:r>
            <a:r>
              <a:rPr lang="en-US" altLang="en-US"/>
              <a:t>)</a:t>
            </a:r>
          </a:p>
          <a:p>
            <a:r>
              <a:rPr lang="en-US" altLang="en-US"/>
              <a:t>A </a:t>
            </a:r>
            <a:r>
              <a:rPr lang="en-US" altLang="en-US" i="1"/>
              <a:t>token </a:t>
            </a:r>
            <a:r>
              <a:rPr lang="en-US" altLang="en-US"/>
              <a:t>is a category of lexemes (e.g., identifier)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Code Optimization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3152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Evaluate constant expressions at compile-time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Reorder code to improve cache performance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Eliminate common subexpressions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Eliminate unnecessary code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Code Generation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3988" cy="15890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machine code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Instruction selection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Register management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Peephole optimization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533400"/>
            <a:ext cx="7948613" cy="12588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Interpreter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42719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Replaces last 2 phases of a compiler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Input: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Mixed: intermediate code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Pure: stream of ASCII characters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Mixed interpreters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Java, Perl, Haskell, Scheme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Pure interpreters: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most Basics, shell commands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2.5  Linking Syntax and Semantics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086600" cy="35814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Output: parse tree is inefficient</a:t>
            </a:r>
          </a:p>
          <a:p>
            <a:pPr eaLnBrk="1" hangingPunct="1"/>
            <a:r>
              <a:rPr lang="en-GB" altLang="en-US"/>
              <a:t>Example: </a:t>
            </a:r>
            <a:r>
              <a:rPr lang="en-GB" altLang="en-US" u="sng"/>
              <a:t>Fig. 2.9</a:t>
            </a:r>
            <a:r>
              <a:rPr lang="en-GB" altLang="en-US"/>
              <a:t> (next slide)</a:t>
            </a: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6096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Parse Tree for </a:t>
            </a:r>
            <a:br>
              <a:rPr lang="en-US" altLang="en-US" sz="3600"/>
            </a:br>
            <a:r>
              <a:rPr lang="en-US" altLang="en-US" sz="3600"/>
              <a:t>z = x + 2*y;</a:t>
            </a:r>
            <a:br>
              <a:rPr lang="en-US" altLang="en-US" sz="3600"/>
            </a:br>
            <a:r>
              <a:rPr lang="en-US" altLang="en-US" sz="3600">
                <a:solidFill>
                  <a:srgbClr val="1C13FF"/>
                </a:solidFill>
              </a:rPr>
              <a:t>Fig. 2.9</a:t>
            </a:r>
            <a:endParaRPr lang="en-US" altLang="en-US"/>
          </a:p>
        </p:txBody>
      </p:sp>
      <p:pic>
        <p:nvPicPr>
          <p:cNvPr id="79875" name="Picture 3" descr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04801"/>
            <a:ext cx="3586163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7599363" cy="811213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Finding a More Efficient Tree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0"/>
            <a:ext cx="7770813" cy="4495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</a:t>
            </a:r>
            <a:r>
              <a:rPr lang="en-GB" altLang="en-US" i="1"/>
              <a:t> shape</a:t>
            </a:r>
            <a:r>
              <a:rPr lang="en-GB" altLang="en-US"/>
              <a:t> of the parse tree reveals the meaning of the program.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So we want a tree that removes its inefficiency and keeps its shape. 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Remove separator/punctuation terminal symbols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Remove all trivial root nonterminals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Replace remaining nonterminals with leaf terminals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Example: </a:t>
            </a:r>
            <a:r>
              <a:rPr lang="en-GB" altLang="en-US" u="sng"/>
              <a:t>Fig. 2.10</a:t>
            </a:r>
            <a:r>
              <a:rPr lang="en-GB" altLang="en-US"/>
              <a:t> (next slide)</a:t>
            </a:r>
            <a:endParaRPr lang="en-GB" altLang="en-US" u="sng">
              <a:hlinkClick r:id="" action="ppaction://noaction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1" y="6858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Abstract Syntax Tree for </a:t>
            </a:r>
            <a:br>
              <a:rPr lang="en-US" altLang="en-US" sz="3600"/>
            </a:br>
            <a:r>
              <a:rPr lang="en-US" altLang="en-US" sz="3600"/>
              <a:t>z = x + 2*y;</a:t>
            </a:r>
            <a:br>
              <a:rPr lang="en-US" altLang="en-US" sz="3600"/>
            </a:br>
            <a:r>
              <a:rPr lang="en-US" altLang="en-US" sz="3600"/>
              <a:t>Fig. 2.10</a:t>
            </a:r>
            <a:endParaRPr lang="en-US" altLang="en-US"/>
          </a:p>
        </p:txBody>
      </p:sp>
      <p:pic>
        <p:nvPicPr>
          <p:cNvPr id="81923" name="Picture 3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1758950"/>
            <a:ext cx="1873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703388"/>
            <a:ext cx="49942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533400"/>
            <a:ext cx="7770813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Abstract Syntax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0788" y="2859088"/>
            <a:ext cx="3071812" cy="163671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/>
              <a:t>Pascal</a:t>
            </a:r>
            <a:endParaRPr lang="en-GB" altLang="en-US" sz="2400" b="1"/>
          </a:p>
          <a:p>
            <a:pPr marL="338138" indent="-33813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while i &lt; n do begin</a:t>
            </a:r>
          </a:p>
          <a:p>
            <a:pPr marL="738188" lvl="1" indent="-28098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>
                <a:latin typeface="Geneva" pitchFamily="112" charset="0"/>
              </a:rPr>
              <a:t>i := i + 1;</a:t>
            </a:r>
          </a:p>
          <a:p>
            <a:pPr marL="338138" indent="-33813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end;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5943600" y="2819400"/>
            <a:ext cx="2514600" cy="19050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/>
              <a:t>C/C++</a:t>
            </a:r>
            <a:endParaRPr lang="en-GB" altLang="en-US" sz="2400" b="1"/>
          </a:p>
          <a:p>
            <a:pPr marL="338138" indent="-33813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while (i &lt; n) {</a:t>
            </a:r>
          </a:p>
          <a:p>
            <a:pPr marL="738188" lvl="1" indent="-28098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>
                <a:latin typeface="Geneva" pitchFamily="112" charset="0"/>
              </a:rPr>
              <a:t>i = i + 1;</a:t>
            </a:r>
          </a:p>
          <a:p>
            <a:pPr marL="338138" indent="-33813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}</a:t>
            </a:r>
            <a:endParaRPr lang="en-GB" altLang="en-US" sz="240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209800" y="1676401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Removes “syntactic sugar” and keeps essential elements of a language.  E.g., consider the following two equivalent loops: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209801" y="5029201"/>
            <a:ext cx="76274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only essential information in each of these is 1) that it is</a:t>
            </a:r>
          </a:p>
          <a:p>
            <a:r>
              <a:rPr lang="en-US" altLang="en-US"/>
              <a:t>a </a:t>
            </a:r>
            <a:r>
              <a:rPr lang="en-US" altLang="en-US" i="1"/>
              <a:t>loop</a:t>
            </a:r>
            <a:r>
              <a:rPr lang="en-US" altLang="en-US"/>
              <a:t>, 2) that its terminating condition is </a:t>
            </a:r>
            <a:r>
              <a:rPr lang="en-US" altLang="en-US">
                <a:latin typeface="Geneva" pitchFamily="112" charset="0"/>
              </a:rPr>
              <a:t>i &lt; n</a:t>
            </a:r>
            <a:r>
              <a:rPr lang="en-US" altLang="en-US"/>
              <a:t>, and 3) that</a:t>
            </a:r>
          </a:p>
          <a:p>
            <a:r>
              <a:rPr lang="en-US" altLang="en-US"/>
              <a:t>its body increments the current value of </a:t>
            </a:r>
            <a:r>
              <a:rPr lang="en-US" altLang="en-US">
                <a:latin typeface="Geneva" pitchFamily="112" charset="0"/>
              </a:rPr>
              <a:t>i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588" y="228601"/>
            <a:ext cx="7770812" cy="74136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Abstract Syntax of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Clite</a:t>
            </a: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 Assignments</a:t>
            </a:r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1295400"/>
            <a:ext cx="8153400" cy="4648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Assignment = Variable </a:t>
            </a:r>
            <a:r>
              <a:rPr lang="en-GB" altLang="en-US" sz="2000">
                <a:latin typeface="Geneva" pitchFamily="112" charset="0"/>
              </a:rPr>
              <a:t>target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source</a:t>
            </a:r>
            <a:endParaRPr lang="en-GB" altLang="en-US" sz="2000" b="1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/>
              <a:t>[[The RHS of the rule above is a list of named essential elements that compose the LHS]]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Expression = VariableRef | Value | Binary | Unary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/>
              <a:t>[[The RHS of the rule above has a list of alternatives for the LHS---This type of rule translates into an abstract class in a Java lexer]]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VariableRef = Variable | ArrayRef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Variable = String </a:t>
            </a:r>
            <a:r>
              <a:rPr lang="en-GB" altLang="en-US" sz="2000">
                <a:latin typeface="Geneva" pitchFamily="112" charset="0"/>
              </a:rPr>
              <a:t>id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ArrayRef = String </a:t>
            </a:r>
            <a:r>
              <a:rPr lang="en-GB" altLang="en-US" sz="2000">
                <a:latin typeface="Geneva" pitchFamily="112" charset="0"/>
              </a:rPr>
              <a:t>id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index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Value = IntValue | BoolValue | FloatValue | CharValue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Binary = Operator </a:t>
            </a:r>
            <a:r>
              <a:rPr lang="en-GB" altLang="en-US" sz="2000">
                <a:latin typeface="Geneva" pitchFamily="112" charset="0"/>
              </a:rPr>
              <a:t>op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term1</a:t>
            </a:r>
            <a:r>
              <a:rPr lang="en-GB" altLang="en-US" sz="2000"/>
              <a:t>,</a:t>
            </a:r>
            <a:r>
              <a:rPr lang="en-GB" altLang="en-US" sz="2000">
                <a:latin typeface="Geneva" pitchFamily="112" charset="0"/>
              </a:rPr>
              <a:t> term2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Unary = UnaryOp </a:t>
            </a:r>
            <a:r>
              <a:rPr lang="en-GB" altLang="en-US" sz="2000">
                <a:latin typeface="Geneva" pitchFamily="112" charset="0"/>
              </a:rPr>
              <a:t>op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term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Operator = ArithmeticOp |  RelationalOp | BooleanOp</a:t>
            </a:r>
            <a:endParaRPr lang="en-GB" altLang="en-US" sz="2000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IntValue = Integer </a:t>
            </a:r>
            <a:r>
              <a:rPr lang="en-GB" altLang="en-US" sz="2000">
                <a:latin typeface="Geneva" pitchFamily="112" charset="0"/>
              </a:rPr>
              <a:t>intValue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>
                <a:latin typeface="Geneva" pitchFamily="112" charset="0"/>
              </a:rPr>
              <a:t>…</a:t>
            </a:r>
            <a:r>
              <a:rPr lang="en-GB" altLang="en-US" sz="2000">
                <a:latin typeface="Geneva" pitchFamily="112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1" y="457200"/>
            <a:ext cx="7770813" cy="685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Abstract Syntax as Java Classes</a:t>
            </a:r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81226" y="1447801"/>
            <a:ext cx="7770813" cy="4676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abstract class Expression { } 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abstract class </a:t>
            </a:r>
            <a:r>
              <a:rPr lang="en-GB" altLang="en-US" sz="2400" dirty="0" err="1">
                <a:latin typeface="Geneva" pitchFamily="112" charset="0"/>
              </a:rPr>
              <a:t>VariableRef</a:t>
            </a:r>
            <a:r>
              <a:rPr lang="en-GB" altLang="en-US" sz="2400" dirty="0">
                <a:latin typeface="Geneva" pitchFamily="112" charset="0"/>
              </a:rPr>
              <a:t> extends Expression {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Variable extends </a:t>
            </a:r>
            <a:r>
              <a:rPr lang="en-GB" altLang="en-US" sz="2400" dirty="0" err="1">
                <a:latin typeface="Geneva" pitchFamily="112" charset="0"/>
              </a:rPr>
              <a:t>VariableRef</a:t>
            </a:r>
            <a:r>
              <a:rPr lang="en-GB" altLang="en-US" sz="2400" dirty="0">
                <a:latin typeface="Geneva" pitchFamily="112" charset="0"/>
              </a:rPr>
              <a:t> { String id;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Value extends Expression { …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Binary extends Expression {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Operator op;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Expression term1, term2;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Unary extends Expression {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</a:t>
            </a:r>
            <a:r>
              <a:rPr lang="en-GB" altLang="en-US" sz="2400" dirty="0" err="1">
                <a:latin typeface="Geneva" pitchFamily="112" charset="0"/>
              </a:rPr>
              <a:t>UnaryOp</a:t>
            </a:r>
            <a:r>
              <a:rPr lang="en-GB" altLang="en-US" sz="2400" dirty="0">
                <a:latin typeface="Geneva" pitchFamily="112" charset="0"/>
              </a:rPr>
              <a:t> op;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Expression term;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}</a:t>
            </a:r>
            <a:endParaRPr lang="en-GB" altLang="en-US" dirty="0">
              <a:latin typeface="Geneva" pitchFamily="112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EE166733-C554-47C1-A5EB-AB924A63F43E}" type="slidenum">
              <a:rPr lang="en-US" altLang="en-US" sz="1400"/>
              <a:pPr algn="ctr" eaLnBrk="1" hangingPunct="1"/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153400" cy="1143000"/>
          </a:xfrm>
        </p:spPr>
        <p:txBody>
          <a:bodyPr/>
          <a:lstStyle/>
          <a:p>
            <a:r>
              <a:rPr lang="en-US" altLang="en-US"/>
              <a:t>Formal Definition of Languages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Recognizers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 recognition device reads input strings of the language and decides whether the input strings belong to the language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syntax analysis part of a compiler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Generators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 device that generates sentences of a language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can determine if the syntax of a particular sentence is correct by comparing it to the structure of the generator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6" y="304800"/>
            <a:ext cx="7770813" cy="83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Example Abstract Syntax Tree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638800" y="1524001"/>
            <a:ext cx="2611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Geneva" pitchFamily="112" charset="0"/>
              </a:rPr>
              <a:t>op   term1   term2</a:t>
            </a:r>
            <a:endParaRPr lang="en-US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654675" y="1997075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6264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407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3581400" cy="2209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i="1">
                <a:solidFill>
                  <a:schemeClr val="tx2"/>
                </a:solidFill>
              </a:rPr>
              <a:t>Binary</a:t>
            </a:r>
            <a:r>
              <a:rPr lang="en-GB" altLang="en-US">
                <a:solidFill>
                  <a:schemeClr val="tx2"/>
                </a:solidFill>
              </a:rPr>
              <a:t> node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tx2"/>
                </a:solidFill>
              </a:rPr>
              <a:t>Abstract Syntax Tree 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tx2"/>
                </a:solidFill>
              </a:rPr>
              <a:t>for x+2*y (Fig 2.13)</a:t>
            </a:r>
            <a:endParaRPr lang="en-GB" altLang="en-US">
              <a:solidFill>
                <a:srgbClr val="CCCCFF"/>
              </a:solidFill>
              <a:hlinkClick r:id="" action="ppaction://noaction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703888" y="2841626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Binary</a:t>
            </a:r>
          </a:p>
        </p:txBody>
      </p:sp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4132264" y="3221038"/>
            <a:ext cx="6129337" cy="3167062"/>
            <a:chOff x="1656" y="1802"/>
            <a:chExt cx="3861" cy="1995"/>
          </a:xfrm>
        </p:grpSpPr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2448" y="2016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6027" name="Group 11"/>
            <p:cNvGrpSpPr>
              <a:grpSpLocks/>
            </p:cNvGrpSpPr>
            <p:nvPr/>
          </p:nvGrpSpPr>
          <p:grpSpPr bwMode="auto">
            <a:xfrm>
              <a:off x="3693" y="2668"/>
              <a:ext cx="1824" cy="240"/>
              <a:chOff x="2602" y="1258"/>
              <a:chExt cx="1824" cy="240"/>
            </a:xfrm>
          </p:grpSpPr>
          <p:sp>
            <p:nvSpPr>
              <p:cNvPr id="86054" name="Rectangle 12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5" name="Line 13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6" name="Line 14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8" name="Group 15"/>
            <p:cNvGrpSpPr>
              <a:grpSpLocks/>
            </p:cNvGrpSpPr>
            <p:nvPr/>
          </p:nvGrpSpPr>
          <p:grpSpPr bwMode="auto">
            <a:xfrm>
              <a:off x="2807" y="1802"/>
              <a:ext cx="1824" cy="240"/>
              <a:chOff x="2602" y="1258"/>
              <a:chExt cx="1824" cy="240"/>
            </a:xfrm>
          </p:grpSpPr>
          <p:sp>
            <p:nvSpPr>
              <p:cNvPr id="86051" name="Rectangle 16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2" name="Line 17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Line 18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29" name="Rectangle 19"/>
            <p:cNvSpPr>
              <a:spLocks noChangeArrowheads="1"/>
            </p:cNvSpPr>
            <p:nvPr/>
          </p:nvSpPr>
          <p:spPr bwMode="auto">
            <a:xfrm>
              <a:off x="1990" y="2647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0" name="Rectangle 20"/>
            <p:cNvSpPr>
              <a:spLocks noChangeArrowheads="1"/>
            </p:cNvSpPr>
            <p:nvPr/>
          </p:nvSpPr>
          <p:spPr bwMode="auto">
            <a:xfrm>
              <a:off x="2808" y="265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1" name="Rectangle 21"/>
            <p:cNvSpPr>
              <a:spLocks noChangeArrowheads="1"/>
            </p:cNvSpPr>
            <p:nvPr/>
          </p:nvSpPr>
          <p:spPr bwMode="auto">
            <a:xfrm>
              <a:off x="3301" y="3489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>
              <a:off x="4152" y="3494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3" name="Rectangle 23"/>
            <p:cNvSpPr>
              <a:spLocks noChangeArrowheads="1"/>
            </p:cNvSpPr>
            <p:nvPr/>
          </p:nvSpPr>
          <p:spPr bwMode="auto">
            <a:xfrm>
              <a:off x="5081" y="349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4" name="Text Box 24"/>
            <p:cNvSpPr txBox="1">
              <a:spLocks noChangeArrowheads="1"/>
            </p:cNvSpPr>
            <p:nvPr/>
          </p:nvSpPr>
          <p:spPr bwMode="auto">
            <a:xfrm>
              <a:off x="3518" y="2411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Binary</a:t>
              </a:r>
            </a:p>
          </p:txBody>
        </p:sp>
        <p:sp>
          <p:nvSpPr>
            <p:cNvPr id="86035" name="Text Box 25"/>
            <p:cNvSpPr txBox="1">
              <a:spLocks noChangeArrowheads="1"/>
            </p:cNvSpPr>
            <p:nvPr/>
          </p:nvSpPr>
          <p:spPr bwMode="auto">
            <a:xfrm>
              <a:off x="1656" y="2387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6" name="Text Box 26"/>
            <p:cNvSpPr txBox="1">
              <a:spLocks noChangeArrowheads="1"/>
            </p:cNvSpPr>
            <p:nvPr/>
          </p:nvSpPr>
          <p:spPr bwMode="auto">
            <a:xfrm>
              <a:off x="2955" y="3231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7" name="Text Box 27"/>
            <p:cNvSpPr txBox="1">
              <a:spLocks noChangeArrowheads="1"/>
            </p:cNvSpPr>
            <p:nvPr/>
          </p:nvSpPr>
          <p:spPr bwMode="auto">
            <a:xfrm>
              <a:off x="2519" y="2398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8" name="Text Box 28"/>
            <p:cNvSpPr txBox="1">
              <a:spLocks noChangeArrowheads="1"/>
            </p:cNvSpPr>
            <p:nvPr/>
          </p:nvSpPr>
          <p:spPr bwMode="auto">
            <a:xfrm>
              <a:off x="4709" y="325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9" name="Text Box 29"/>
            <p:cNvSpPr txBox="1">
              <a:spLocks noChangeArrowheads="1"/>
            </p:cNvSpPr>
            <p:nvPr/>
          </p:nvSpPr>
          <p:spPr bwMode="auto">
            <a:xfrm>
              <a:off x="3901" y="3253"/>
              <a:ext cx="4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Value</a:t>
              </a:r>
            </a:p>
          </p:txBody>
        </p:sp>
        <p:sp>
          <p:nvSpPr>
            <p:cNvPr id="86040" name="Text Box 30"/>
            <p:cNvSpPr txBox="1">
              <a:spLocks noChangeArrowheads="1"/>
            </p:cNvSpPr>
            <p:nvPr/>
          </p:nvSpPr>
          <p:spPr bwMode="auto">
            <a:xfrm>
              <a:off x="2056" y="2611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+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1" name="Text Box 31"/>
            <p:cNvSpPr txBox="1">
              <a:spLocks noChangeArrowheads="1"/>
            </p:cNvSpPr>
            <p:nvPr/>
          </p:nvSpPr>
          <p:spPr bwMode="auto">
            <a:xfrm>
              <a:off x="4235" y="346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2" name="Text Box 32"/>
            <p:cNvSpPr txBox="1">
              <a:spLocks noChangeArrowheads="1"/>
            </p:cNvSpPr>
            <p:nvPr/>
          </p:nvSpPr>
          <p:spPr bwMode="auto">
            <a:xfrm>
              <a:off x="5158" y="345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y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3" name="Text Box 33"/>
            <p:cNvSpPr txBox="1">
              <a:spLocks noChangeArrowheads="1"/>
            </p:cNvSpPr>
            <p:nvPr/>
          </p:nvSpPr>
          <p:spPr bwMode="auto">
            <a:xfrm>
              <a:off x="3383" y="34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*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4" name="Text Box 34"/>
            <p:cNvSpPr txBox="1">
              <a:spLocks noChangeArrowheads="1"/>
            </p:cNvSpPr>
            <p:nvPr/>
          </p:nvSpPr>
          <p:spPr bwMode="auto">
            <a:xfrm>
              <a:off x="2901" y="26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x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5" name="Line 35"/>
            <p:cNvSpPr>
              <a:spLocks noChangeShapeType="1"/>
            </p:cNvSpPr>
            <p:nvPr/>
          </p:nvSpPr>
          <p:spPr bwMode="auto">
            <a:xfrm flipH="1">
              <a:off x="2361" y="1977"/>
              <a:ext cx="637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Line 36"/>
            <p:cNvSpPr>
              <a:spLocks noChangeShapeType="1"/>
            </p:cNvSpPr>
            <p:nvPr/>
          </p:nvSpPr>
          <p:spPr bwMode="auto">
            <a:xfrm flipH="1">
              <a:off x="3167" y="1964"/>
              <a:ext cx="345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Line 37"/>
            <p:cNvSpPr>
              <a:spLocks noChangeShapeType="1"/>
            </p:cNvSpPr>
            <p:nvPr/>
          </p:nvSpPr>
          <p:spPr bwMode="auto">
            <a:xfrm>
              <a:off x="4215" y="1977"/>
              <a:ext cx="175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Line 38"/>
            <p:cNvSpPr>
              <a:spLocks noChangeShapeType="1"/>
            </p:cNvSpPr>
            <p:nvPr/>
          </p:nvSpPr>
          <p:spPr bwMode="auto">
            <a:xfrm flipH="1">
              <a:off x="3636" y="2816"/>
              <a:ext cx="234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Line 39"/>
            <p:cNvSpPr>
              <a:spLocks noChangeShapeType="1"/>
            </p:cNvSpPr>
            <p:nvPr/>
          </p:nvSpPr>
          <p:spPr bwMode="auto">
            <a:xfrm flipH="1">
              <a:off x="4397" y="2823"/>
              <a:ext cx="71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0" name="Line 40"/>
            <p:cNvSpPr>
              <a:spLocks noChangeShapeType="1"/>
            </p:cNvSpPr>
            <p:nvPr/>
          </p:nvSpPr>
          <p:spPr bwMode="auto">
            <a:xfrm>
              <a:off x="5132" y="2842"/>
              <a:ext cx="253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7614" y="304800"/>
            <a:ext cx="7723187" cy="1524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Remaining Abstract Syntax of </a:t>
            </a:r>
            <a:r>
              <a:rPr lang="en-GB" altLang="en-US" sz="3200" i="1"/>
              <a:t>Clite </a:t>
            </a:r>
            <a:br>
              <a:rPr lang="en-GB" altLang="en-US" sz="3200" i="1"/>
            </a:br>
            <a:r>
              <a:rPr lang="en-GB" altLang="en-US" sz="3200"/>
              <a:t>(</a:t>
            </a:r>
            <a:r>
              <a:rPr lang="en-GB" altLang="en-US" sz="3200" i="1"/>
              <a:t>Declarations</a:t>
            </a:r>
            <a:r>
              <a:rPr lang="en-GB" altLang="en-US" sz="3200"/>
              <a:t> and </a:t>
            </a:r>
            <a:r>
              <a:rPr lang="en-GB" altLang="en-US" sz="3200" i="1"/>
              <a:t>Statements</a:t>
            </a:r>
            <a:r>
              <a:rPr lang="en-GB" altLang="en-US" sz="3200"/>
              <a:t>)</a:t>
            </a:r>
            <a:br>
              <a:rPr lang="en-GB" altLang="en-US" sz="3200" i="1"/>
            </a:br>
            <a:r>
              <a:rPr lang="en-GB" altLang="en-US" sz="3200">
                <a:solidFill>
                  <a:srgbClr val="1C13FF"/>
                </a:solidFill>
              </a:rPr>
              <a:t>Fig 2.14</a:t>
            </a:r>
            <a:endParaRPr lang="en-GB" altLang="en-US" sz="4000"/>
          </a:p>
        </p:txBody>
      </p:sp>
      <p:pic>
        <p:nvPicPr>
          <p:cNvPr id="87043" name="Picture 3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410200" y="51816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Chomsky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Regular grammar -- least powerful</a:t>
            </a:r>
          </a:p>
          <a:p>
            <a:pPr eaLnBrk="1" hangingPunct="1"/>
            <a:r>
              <a:rPr lang="en-GB" altLang="en-US"/>
              <a:t>Context-free grammar (BNF)</a:t>
            </a:r>
          </a:p>
          <a:p>
            <a:pPr eaLnBrk="1" hangingPunct="1"/>
            <a:r>
              <a:rPr lang="en-GB" altLang="en-US"/>
              <a:t>Context-sensitive grammar</a:t>
            </a:r>
          </a:p>
          <a:p>
            <a:pPr eaLnBrk="1" hangingPunct="1"/>
            <a:r>
              <a:rPr lang="en-GB" altLang="en-US"/>
              <a:t>Unrestricted grammar</a:t>
            </a:r>
            <a:endParaRPr lang="en-US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2381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1" y="5410201"/>
            <a:ext cx="30448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Noam Chomsky, 1928-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30Lect1">
  <a:themeElements>
    <a:clrScheme name="330Lect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30Lect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30Lect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0Lect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330Lect1</Template>
  <TotalTime>5477</TotalTime>
  <Words>4620</Words>
  <Application>Microsoft Office PowerPoint</Application>
  <PresentationFormat>Widescreen</PresentationFormat>
  <Paragraphs>758</Paragraphs>
  <Slides>81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Arial</vt:lpstr>
      <vt:lpstr>Baskerville Old Face</vt:lpstr>
      <vt:lpstr>Courier</vt:lpstr>
      <vt:lpstr>Courier New</vt:lpstr>
      <vt:lpstr>Geneva</vt:lpstr>
      <vt:lpstr>Helvetica</vt:lpstr>
      <vt:lpstr>Monaco</vt:lpstr>
      <vt:lpstr>Symbol</vt:lpstr>
      <vt:lpstr>Times</vt:lpstr>
      <vt:lpstr>Times New Roman</vt:lpstr>
      <vt:lpstr>Tw Cen MT</vt:lpstr>
      <vt:lpstr>330Lect1</vt:lpstr>
      <vt:lpstr>Photo Editor Photo</vt:lpstr>
      <vt:lpstr>Equation</vt:lpstr>
      <vt:lpstr>CSCE 330 Programming Language Structures Syntax (Slides mainly based on Tucker and Noonan)</vt:lpstr>
      <vt:lpstr>Syntax and Semantics</vt:lpstr>
      <vt:lpstr>Contents</vt:lpstr>
      <vt:lpstr>Thinking about Syntax</vt:lpstr>
      <vt:lpstr>Levels of Syntax</vt:lpstr>
      <vt:lpstr>2.1 Grammars</vt:lpstr>
      <vt:lpstr>The General Problem of Describing Syntax: Terminology</vt:lpstr>
      <vt:lpstr>Formal Definition of Languages</vt:lpstr>
      <vt:lpstr>Chomsky Hierarchy</vt:lpstr>
      <vt:lpstr>Regular Grammar</vt:lpstr>
      <vt:lpstr>Example</vt:lpstr>
      <vt:lpstr>Context-Sensitive Grammars</vt:lpstr>
      <vt:lpstr>Unrestricted Grammar</vt:lpstr>
      <vt:lpstr>2.1.1 Backus-Naur Form (BNF)</vt:lpstr>
      <vt:lpstr>BNF Grammar</vt:lpstr>
      <vt:lpstr>Example: Binary Digits</vt:lpstr>
      <vt:lpstr>2.1.2  Derivations</vt:lpstr>
      <vt:lpstr>Derivation of 352 as an Integer</vt:lpstr>
      <vt:lpstr>Derivation of 352 (step 1)</vt:lpstr>
      <vt:lpstr>Derivation of 352 (steps 1-2)</vt:lpstr>
      <vt:lpstr>Derivation of 352 (steps 1-3)</vt:lpstr>
      <vt:lpstr>Derivation of 352 (steps 1-4)</vt:lpstr>
      <vt:lpstr>Derivation of 352 (steps 1-5)</vt:lpstr>
      <vt:lpstr>Derivation of 352 (steps 1-6)</vt:lpstr>
      <vt:lpstr>A Different Derivation of 352</vt:lpstr>
      <vt:lpstr>Notation for Derivations</vt:lpstr>
      <vt:lpstr>2.1.3 Parse Trees</vt:lpstr>
      <vt:lpstr>E.g., The step Integer  Integer Digit appears in the parse tree as:  </vt:lpstr>
      <vt:lpstr>PowerPoint Presentation</vt:lpstr>
      <vt:lpstr>Arithmetic Expression Grammar</vt:lpstr>
      <vt:lpstr>PowerPoint Presentation</vt:lpstr>
      <vt:lpstr>Contents</vt:lpstr>
      <vt:lpstr>2.1.4 Associativity and Precedence</vt:lpstr>
      <vt:lpstr>PowerPoint Presentation</vt:lpstr>
      <vt:lpstr>PowerPoint Presentation</vt:lpstr>
      <vt:lpstr>2.1.5 Ambiguous Grammars</vt:lpstr>
      <vt:lpstr>An Ambiguous Expression Grammar G2</vt:lpstr>
      <vt:lpstr>PowerPoint Presentation</vt:lpstr>
      <vt:lpstr>The Dangling Else</vt:lpstr>
      <vt:lpstr>Example of Dangling Else</vt:lpstr>
      <vt:lpstr>PowerPoint Presentation</vt:lpstr>
      <vt:lpstr>Solving the dangling else ambiguity</vt:lpstr>
      <vt:lpstr>2.2  Extended BNF (EBNF)</vt:lpstr>
      <vt:lpstr>EBNF Examples</vt:lpstr>
      <vt:lpstr>EBNF to BNF</vt:lpstr>
      <vt:lpstr>Contents</vt:lpstr>
      <vt:lpstr>2.3  Syntax of a Small Language: Clite</vt:lpstr>
      <vt:lpstr>Fig. 2.7 [T] Clite Grammar: Statements</vt:lpstr>
      <vt:lpstr>Fig. 2.7 Clite Grammar: Expressions</vt:lpstr>
      <vt:lpstr>Fig. 2.7  Clite grammar: lexical level</vt:lpstr>
      <vt:lpstr>Issues Not Addressed by this Grammar</vt:lpstr>
      <vt:lpstr>2.3.1  Lexical Syntax</vt:lpstr>
      <vt:lpstr>Scan: Divide Input into Tokens</vt:lpstr>
      <vt:lpstr>Developing a Scanner</vt:lpstr>
      <vt:lpstr>Whitespace</vt:lpstr>
      <vt:lpstr>Whitespace Examples in Pascal</vt:lpstr>
      <vt:lpstr>Comments</vt:lpstr>
      <vt:lpstr>Identifier</vt:lpstr>
      <vt:lpstr> </vt:lpstr>
      <vt:lpstr>2.3.2 Concrete Syntax</vt:lpstr>
      <vt:lpstr>Expressions in Clite</vt:lpstr>
      <vt:lpstr>Associativity and Precedence</vt:lpstr>
      <vt:lpstr>Clite Equality, Relational Operators</vt:lpstr>
      <vt:lpstr>Bonus Slides</vt:lpstr>
      <vt:lpstr>2.4  Compilers and Interpreters</vt:lpstr>
      <vt:lpstr>Lex and Yacc</vt:lpstr>
      <vt:lpstr>Lexer</vt:lpstr>
      <vt:lpstr>Parser</vt:lpstr>
      <vt:lpstr>Semantic Analysis</vt:lpstr>
      <vt:lpstr>Code Optimization</vt:lpstr>
      <vt:lpstr>Code Generation</vt:lpstr>
      <vt:lpstr>Interpreter</vt:lpstr>
      <vt:lpstr>2.5  Linking Syntax and Semantics</vt:lpstr>
      <vt:lpstr>Parse Tree for  z = x + 2*y; Fig. 2.9</vt:lpstr>
      <vt:lpstr>Finding a More Efficient Tree</vt:lpstr>
      <vt:lpstr>Abstract Syntax Tree for  z = x + 2*y; Fig. 2.10</vt:lpstr>
      <vt:lpstr>Abstract Syntax</vt:lpstr>
      <vt:lpstr>Abstract Syntax of Clite Assignments </vt:lpstr>
      <vt:lpstr>Abstract Syntax as Java Classes</vt:lpstr>
      <vt:lpstr>Example Abstract Syntax Tree</vt:lpstr>
      <vt:lpstr>Remaining Abstract Syntax of Clite  (Declarations and Statements) Fig 2.14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330 Programming Language Structures</dc:title>
  <dc:creator>Marco Valtorta</dc:creator>
  <cp:lastModifiedBy>O'Reilly, James</cp:lastModifiedBy>
  <cp:revision>116</cp:revision>
  <cp:lastPrinted>2021-09-14T14:01:56Z</cp:lastPrinted>
  <dcterms:created xsi:type="dcterms:W3CDTF">2004-08-19T01:30:12Z</dcterms:created>
  <dcterms:modified xsi:type="dcterms:W3CDTF">2021-09-14T14:59:24Z</dcterms:modified>
</cp:coreProperties>
</file>