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19" r:id="rId2"/>
    <p:sldId id="278" r:id="rId3"/>
    <p:sldId id="307" r:id="rId4"/>
    <p:sldId id="281" r:id="rId5"/>
    <p:sldId id="282" r:id="rId6"/>
    <p:sldId id="288" r:id="rId7"/>
    <p:sldId id="297" r:id="rId8"/>
    <p:sldId id="284" r:id="rId9"/>
    <p:sldId id="285" r:id="rId10"/>
    <p:sldId id="298" r:id="rId11"/>
    <p:sldId id="308" r:id="rId12"/>
    <p:sldId id="300" r:id="rId13"/>
    <p:sldId id="309" r:id="rId14"/>
    <p:sldId id="304" r:id="rId15"/>
    <p:sldId id="314" r:id="rId16"/>
    <p:sldId id="302" r:id="rId17"/>
    <p:sldId id="313" r:id="rId18"/>
    <p:sldId id="316" r:id="rId19"/>
    <p:sldId id="317" r:id="rId20"/>
    <p:sldId id="318" r:id="rId21"/>
    <p:sldId id="294" r:id="rId22"/>
    <p:sldId id="311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22" cy="4650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749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979" y="0"/>
            <a:ext cx="3037421" cy="4650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749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364"/>
            <a:ext cx="3037422" cy="4650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749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979" y="8831364"/>
            <a:ext cx="3037421" cy="4650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749">
              <a:defRPr sz="1200"/>
            </a:lvl1pPr>
          </a:lstStyle>
          <a:p>
            <a:pPr>
              <a:defRPr/>
            </a:pPr>
            <a:fld id="{E739CC59-873E-FF43-BEA1-C0C74234B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2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876" cy="485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93385" y="0"/>
            <a:ext cx="3013876" cy="485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693738"/>
            <a:ext cx="4619625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163" y="4436622"/>
            <a:ext cx="5198935" cy="41593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3923"/>
            <a:ext cx="3013876" cy="485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3385" y="8803923"/>
            <a:ext cx="3013876" cy="485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1348EA3-C290-8148-9528-44C1485A2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7 - Recursive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BEC0-C82C-5F41-BED6-03FAE84A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279E-AD12-3E4F-89E5-A6CAD2980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2AD6-D65D-AC4E-AA17-D4EE367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C18D2-0C4F-1048-8791-EAC4D231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A77CA-13E0-A143-9FB5-3BE16FE4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068B-B1E1-A342-A203-AB047747F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C639F-D5FD-EE49-99EB-E8AA2038B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C257-A766-F845-8D87-0C6E24FBB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E12D2-2E02-2549-8554-5CB9074C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131DF-2DA6-134A-8D48-D9596DDC1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FFCA5D-7261-3E46-BCC0-8D44B9A65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4A282C-62D1-674F-A99D-F0AF13D7C534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6 - Recursive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3DAEA1-6567-C046-AFF8-4534355A68A3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377825" y="569913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the same pattern of recursion as in product we can define the </a:t>
            </a:r>
            <a:r>
              <a:rPr lang="en-US" u="sng">
                <a:cs typeface="+mn-cs"/>
              </a:rPr>
              <a:t>length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392238" y="2325688"/>
            <a:ext cx="5524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[]     = 0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(_:xs) = 1 + length xs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1262063" y="4603750"/>
            <a:ext cx="5900737" cy="1487488"/>
          </a:xfrm>
          <a:prstGeom prst="wedgeRoundRectCallout">
            <a:avLst>
              <a:gd name="adj1" fmla="val -21134"/>
              <a:gd name="adj2" fmla="val -7870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length maps the empty list to 0, and any non-empty list to the successor of the length of its tail.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363F264-F105-2F4C-B2ED-5B1AA220363B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806575" y="1614488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length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2063" y="1933575"/>
            <a:ext cx="3675062" cy="858838"/>
            <a:chOff x="795" y="1054"/>
            <a:chExt cx="2315" cy="541"/>
          </a:xfrm>
        </p:grpSpPr>
        <p:sp>
          <p:nvSpPr>
            <p:cNvPr id="32563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197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length [2,3]</a:t>
              </a:r>
            </a:p>
          </p:txBody>
        </p:sp>
        <p:sp>
          <p:nvSpPr>
            <p:cNvPr id="325638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62063" y="2689225"/>
            <a:ext cx="4411662" cy="862013"/>
            <a:chOff x="795" y="1530"/>
            <a:chExt cx="2779" cy="543"/>
          </a:xfrm>
        </p:grpSpPr>
        <p:sp>
          <p:nvSpPr>
            <p:cNvPr id="325640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length [3])</a:t>
              </a:r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2063" y="3444875"/>
            <a:ext cx="5332412" cy="865188"/>
            <a:chOff x="795" y="2006"/>
            <a:chExt cx="3359" cy="545"/>
          </a:xfrm>
        </p:grpSpPr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301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length []))</a:t>
              </a:r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62063" y="4200525"/>
            <a:ext cx="3859212" cy="868363"/>
            <a:chOff x="795" y="2482"/>
            <a:chExt cx="2431" cy="547"/>
          </a:xfrm>
        </p:grpSpPr>
        <p:sp>
          <p:nvSpPr>
            <p:cNvPr id="325646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62063" y="4956175"/>
            <a:ext cx="912812" cy="871538"/>
            <a:chOff x="795" y="2958"/>
            <a:chExt cx="575" cy="549"/>
          </a:xfrm>
        </p:grpSpPr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325650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E55248-4052-004B-9DAD-6EC7B8E5A1B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377825" y="571500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a similar pattern of recursion we can define the </a:t>
            </a:r>
            <a:r>
              <a:rPr lang="en-US" u="sng">
                <a:cs typeface="+mn-cs"/>
              </a:rPr>
              <a:t>reverse</a:t>
            </a:r>
            <a:r>
              <a:rPr lang="en-US">
                <a:cs typeface="+mn-cs"/>
              </a:rPr>
              <a:t> function on lists.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1428750" y="2370138"/>
            <a:ext cx="644525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(x:xs) = reverse xs ++ [x]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>
            <a:off x="1027113" y="4729163"/>
            <a:ext cx="7199312" cy="1487487"/>
          </a:xfrm>
          <a:prstGeom prst="wedgeRoundRectCallout">
            <a:avLst>
              <a:gd name="adj1" fmla="val -21708"/>
              <a:gd name="adj2" fmla="val -802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reverse maps the empty list to the empty list, and any non-empty list to the reverse of its tail appended to its head.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40991F-626D-0B4F-B163-6E7F679C8AD5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806575" y="16478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reverse [1,2,3]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2063" y="1966913"/>
            <a:ext cx="4411662" cy="858837"/>
            <a:chOff x="795" y="1054"/>
            <a:chExt cx="2779" cy="541"/>
          </a:xfrm>
        </p:grpSpPr>
        <p:sp>
          <p:nvSpPr>
            <p:cNvPr id="326661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reverse [2,3] ++ [1]</a:t>
              </a:r>
            </a:p>
          </p:txBody>
        </p:sp>
        <p:sp>
          <p:nvSpPr>
            <p:cNvPr id="326662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62063" y="2722563"/>
            <a:ext cx="5700712" cy="862012"/>
            <a:chOff x="795" y="1530"/>
            <a:chExt cx="3591" cy="543"/>
          </a:xfrm>
        </p:grpSpPr>
        <p:sp>
          <p:nvSpPr>
            <p:cNvPr id="326664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(reverse [3] ++ [2]) ++ [1]</a:t>
              </a:r>
            </a:p>
          </p:txBody>
        </p:sp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2063" y="3478213"/>
            <a:ext cx="7173912" cy="865187"/>
            <a:chOff x="795" y="2006"/>
            <a:chExt cx="4519" cy="545"/>
          </a:xfrm>
        </p:grpSpPr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417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((reverse [] ++ [3]) ++ [2]) ++ [1]</a:t>
              </a: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62063" y="4233863"/>
            <a:ext cx="5700712" cy="868362"/>
            <a:chOff x="795" y="2482"/>
            <a:chExt cx="3591" cy="547"/>
          </a:xfrm>
        </p:grpSpPr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(([] ++ [3]) ++ [2]) ++ [1]</a:t>
              </a:r>
            </a:p>
          </p:txBody>
        </p:sp>
        <p:sp>
          <p:nvSpPr>
            <p:cNvPr id="326671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62063" y="4989513"/>
            <a:ext cx="2017712" cy="871537"/>
            <a:chOff x="795" y="2958"/>
            <a:chExt cx="1271" cy="549"/>
          </a:xfrm>
        </p:grpSpPr>
        <p:sp>
          <p:nvSpPr>
            <p:cNvPr id="326673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[3,2,1]</a:t>
              </a:r>
            </a:p>
          </p:txBody>
        </p:sp>
        <p:sp>
          <p:nvSpPr>
            <p:cNvPr id="326674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64141E7-2612-E54E-A7EA-F527BEA1F246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Multiple Arguments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438150" y="1633538"/>
            <a:ext cx="80152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with more than one argument can also be defined using recursion.  For example:</a:t>
            </a:r>
          </a:p>
        </p:txBody>
      </p: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520700" y="3138488"/>
            <a:ext cx="80549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Zipping the elements of two lists:</a:t>
            </a: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984250" y="4254500"/>
            <a:ext cx="7046913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[b]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[(a,b)]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[]     _ 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_     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zip (x:xs) (y:ys) = (x,y) : zip xs 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AE4A03-5943-774D-9D6F-590E3D985DE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525588" y="1495425"/>
            <a:ext cx="5562600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0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     =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_ []    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drop n (_: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) = drop (n-1)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347663" y="477838"/>
            <a:ext cx="82518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1525588" y="4851400"/>
            <a:ext cx="5562600" cy="151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(++)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[]     ++ ys = ys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(x:xs) ++ ys = x : (xs ++ ys)</a:t>
            </a: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347663" y="3806825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Appending two lists: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7F05BD-1F34-B04E-8C88-39F5B54933E4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Quicksort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23863" y="1639888"/>
            <a:ext cx="82867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</a:t>
            </a:r>
            <a:r>
              <a:rPr lang="en-US" u="sng">
                <a:cs typeface="+mn-cs"/>
              </a:rPr>
              <a:t>quicksort</a:t>
            </a:r>
            <a:r>
              <a:rPr lang="en-US">
                <a:cs typeface="+mn-cs"/>
              </a:rPr>
              <a:t> algorithm for sorting a list of values can be specified by the following two rules: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63563" y="3135313"/>
            <a:ext cx="80454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empty list is already sorted;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Non-empty lists can be sorted by sorting the tail values </a:t>
            </a:r>
            <a:r>
              <a:rPr kumimoji="1" lang="en-US">
                <a:sym typeface="Symbol" charset="0"/>
              </a:rPr>
              <a:t></a:t>
            </a:r>
            <a:r>
              <a:rPr kumimoji="1" lang="en-US"/>
              <a:t> the head, sorting the tail values </a:t>
            </a:r>
            <a:r>
              <a:rPr kumimoji="1" lang="en-US">
                <a:sym typeface="Symbol" charset="0"/>
              </a:rPr>
              <a:t> the head, and then appending the resulting lists on either side of the head value.</a:t>
            </a:r>
            <a:endParaRPr kumimoji="1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ED91F8-87C7-2149-8010-5C86312072F3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338138" y="476250"/>
            <a:ext cx="82645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this specification can be translated directly into an implementation: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270000" y="1684338"/>
            <a:ext cx="6815138" cy="272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qsort :: Ord a </a:t>
            </a:r>
            <a:r>
              <a:rPr lang="en-US" sz="20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 </a:t>
            </a:r>
            <a:r>
              <a:rPr lang="en-US" sz="2200">
                <a:latin typeface="Lucida Sans Typewriter" charset="0"/>
                <a:cs typeface="+mn-cs"/>
              </a:rPr>
              <a:t>[a] </a:t>
            </a:r>
            <a:r>
              <a:rPr lang="en-US" sz="22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20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qsort []     = []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qsort (x:xs) =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qsort smaller ++ [x] ++ qsort larger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   smaller = [a | a </a:t>
            </a:r>
            <a:r>
              <a:rPr lang="en-US" sz="22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>
                <a:latin typeface="Lucida Sans Typewriter" charset="0"/>
                <a:cs typeface="+mn-cs"/>
              </a:rPr>
              <a:t> xs, a </a:t>
            </a:r>
            <a:r>
              <a:rPr lang="en-US" sz="2200">
                <a:latin typeface="Times New Roman" charset="0"/>
                <a:cs typeface="+mn-cs"/>
                <a:sym typeface="Symbol" charset="0"/>
              </a:rPr>
              <a:t></a:t>
            </a:r>
            <a:r>
              <a:rPr lang="en-US" sz="22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10000"/>
              </a:lnSpc>
              <a:defRPr/>
            </a:pPr>
            <a:r>
              <a:rPr lang="en-US" sz="2200">
                <a:latin typeface="Lucida Sans Typewriter" charset="0"/>
                <a:cs typeface="+mn-cs"/>
              </a:rPr>
              <a:t>      larger  = [b | b </a:t>
            </a:r>
            <a:r>
              <a:rPr lang="en-US" sz="22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200">
                <a:latin typeface="Lucida Sans Typewriter" charset="0"/>
                <a:cs typeface="+mn-cs"/>
              </a:rPr>
              <a:t> xs, b </a:t>
            </a:r>
            <a:r>
              <a:rPr lang="en-US" sz="2200">
                <a:latin typeface="Times New Roman" charset="0"/>
                <a:cs typeface="+mn-cs"/>
                <a:sym typeface="Symbol" charset="0"/>
              </a:rPr>
              <a:t></a:t>
            </a:r>
            <a:r>
              <a:rPr lang="en-US" sz="2200">
                <a:latin typeface="Lucida Sans Typewriter" charset="0"/>
                <a:cs typeface="+mn-cs"/>
              </a:rPr>
              <a:t> x]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95300" y="5483225"/>
            <a:ext cx="79930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This is probably the </a:t>
            </a:r>
            <a:r>
              <a:rPr kumimoji="1" lang="en-US" u="sng"/>
              <a:t>simplest</a:t>
            </a:r>
            <a:r>
              <a:rPr kumimoji="1" lang="en-US"/>
              <a:t> implementation of quicksort in any programming language!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414338" y="4673600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968D6B-8E9F-B04F-A3A7-19087C7A8AB4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339725" y="495300"/>
            <a:ext cx="83153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 (abbreviating qsort as q):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3281363" y="1552575"/>
            <a:ext cx="25781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q [3,2,4,1,5]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136775" y="2176463"/>
            <a:ext cx="4870450" cy="1149350"/>
            <a:chOff x="1346" y="1371"/>
            <a:chExt cx="3068" cy="724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134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[2,1]</a:t>
              </a:r>
            </a:p>
          </p:txBody>
        </p:sp>
        <p:sp>
          <p:nvSpPr>
            <p:cNvPr id="348189" name="Text Box 29"/>
            <p:cNvSpPr txBox="1">
              <a:spLocks noChangeArrowheads="1"/>
            </p:cNvSpPr>
            <p:nvPr/>
          </p:nvSpPr>
          <p:spPr bwMode="auto">
            <a:xfrm>
              <a:off x="2300" y="1830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[3] ++</a:t>
              </a:r>
            </a:p>
          </p:txBody>
        </p:sp>
        <p:sp>
          <p:nvSpPr>
            <p:cNvPr id="348190" name="Text Box 30"/>
            <p:cNvSpPr txBox="1">
              <a:spLocks noChangeArrowheads="1"/>
            </p:cNvSpPr>
            <p:nvPr/>
          </p:nvSpPr>
          <p:spPr bwMode="auto">
            <a:xfrm>
              <a:off x="348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[4,5]</a:t>
              </a:r>
            </a:p>
          </p:txBody>
        </p:sp>
        <p:sp>
          <p:nvSpPr>
            <p:cNvPr id="348200" name="AutoShape 40"/>
            <p:cNvSpPr>
              <a:spLocks noChangeArrowheads="1"/>
            </p:cNvSpPr>
            <p:nvPr/>
          </p:nvSpPr>
          <p:spPr bwMode="auto">
            <a:xfrm>
              <a:off x="2778" y="1371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20688" y="3546475"/>
            <a:ext cx="3944937" cy="1158875"/>
            <a:chOff x="265" y="2234"/>
            <a:chExt cx="2485" cy="730"/>
          </a:xfrm>
        </p:grpSpPr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265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[1]</a:t>
              </a:r>
            </a:p>
          </p:txBody>
        </p:sp>
        <p:sp>
          <p:nvSpPr>
            <p:cNvPr id="348192" name="Text Box 32"/>
            <p:cNvSpPr txBox="1">
              <a:spLocks noChangeArrowheads="1"/>
            </p:cNvSpPr>
            <p:nvPr/>
          </p:nvSpPr>
          <p:spPr bwMode="auto">
            <a:xfrm>
              <a:off x="2170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3" name="Text Box 33"/>
            <p:cNvSpPr txBox="1">
              <a:spLocks noChangeArrowheads="1"/>
            </p:cNvSpPr>
            <p:nvPr/>
          </p:nvSpPr>
          <p:spPr bwMode="auto">
            <a:xfrm>
              <a:off x="98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[2] ++</a:t>
              </a:r>
            </a:p>
          </p:txBody>
        </p:sp>
        <p:sp>
          <p:nvSpPr>
            <p:cNvPr id="348214" name="AutoShape 54"/>
            <p:cNvSpPr>
              <a:spLocks noChangeArrowheads="1"/>
            </p:cNvSpPr>
            <p:nvPr/>
          </p:nvSpPr>
          <p:spPr bwMode="auto">
            <a:xfrm>
              <a:off x="1695" y="2234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51400" y="3546475"/>
            <a:ext cx="3946525" cy="1158875"/>
            <a:chOff x="3056" y="2234"/>
            <a:chExt cx="2486" cy="730"/>
          </a:xfrm>
        </p:grpSpPr>
        <p:sp>
          <p:nvSpPr>
            <p:cNvPr id="348194" name="Text Box 34"/>
            <p:cNvSpPr txBox="1">
              <a:spLocks noChangeArrowheads="1"/>
            </p:cNvSpPr>
            <p:nvPr/>
          </p:nvSpPr>
          <p:spPr bwMode="auto">
            <a:xfrm>
              <a:off x="3056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[]</a:t>
              </a:r>
            </a:p>
          </p:txBody>
        </p:sp>
        <p:sp>
          <p:nvSpPr>
            <p:cNvPr id="348195" name="Text Box 35"/>
            <p:cNvSpPr txBox="1">
              <a:spLocks noChangeArrowheads="1"/>
            </p:cNvSpPr>
            <p:nvPr/>
          </p:nvSpPr>
          <p:spPr bwMode="auto">
            <a:xfrm>
              <a:off x="4846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q [5]</a:t>
              </a:r>
            </a:p>
          </p:txBody>
        </p:sp>
        <p:sp>
          <p:nvSpPr>
            <p:cNvPr id="348196" name="Text Box 36"/>
            <p:cNvSpPr txBox="1">
              <a:spLocks noChangeArrowheads="1"/>
            </p:cNvSpPr>
            <p:nvPr/>
          </p:nvSpPr>
          <p:spPr bwMode="auto">
            <a:xfrm>
              <a:off x="366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++ [4] ++</a:t>
              </a:r>
            </a:p>
          </p:txBody>
        </p:sp>
        <p:sp>
          <p:nvSpPr>
            <p:cNvPr id="348215" name="AutoShape 55"/>
            <p:cNvSpPr>
              <a:spLocks noChangeArrowheads="1"/>
            </p:cNvSpPr>
            <p:nvPr/>
          </p:nvSpPr>
          <p:spPr bwMode="auto">
            <a:xfrm>
              <a:off x="3849" y="2234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04838" y="4960938"/>
            <a:ext cx="736600" cy="1135062"/>
            <a:chOff x="381" y="3125"/>
            <a:chExt cx="464" cy="715"/>
          </a:xfrm>
        </p:grpSpPr>
        <p:sp>
          <p:nvSpPr>
            <p:cNvPr id="348171" name="Text Box 11"/>
            <p:cNvSpPr txBox="1">
              <a:spLocks noChangeArrowheads="1"/>
            </p:cNvSpPr>
            <p:nvPr/>
          </p:nvSpPr>
          <p:spPr bwMode="auto">
            <a:xfrm>
              <a:off x="381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[1]</a:t>
              </a:r>
            </a:p>
          </p:txBody>
        </p:sp>
        <p:sp>
          <p:nvSpPr>
            <p:cNvPr id="348216" name="AutoShape 56"/>
            <p:cNvSpPr>
              <a:spLocks noChangeArrowheads="1"/>
            </p:cNvSpPr>
            <p:nvPr/>
          </p:nvSpPr>
          <p:spPr bwMode="auto">
            <a:xfrm>
              <a:off x="512" y="3125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3629025" y="4954588"/>
            <a:ext cx="552450" cy="1128712"/>
            <a:chOff x="2286" y="3121"/>
            <a:chExt cx="348" cy="711"/>
          </a:xfrm>
        </p:grpSpPr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2286" y="3567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7" name="AutoShape 57"/>
            <p:cNvSpPr>
              <a:spLocks noChangeArrowheads="1"/>
            </p:cNvSpPr>
            <p:nvPr/>
          </p:nvSpPr>
          <p:spPr bwMode="auto">
            <a:xfrm>
              <a:off x="2359" y="3121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035550" y="4933950"/>
            <a:ext cx="552450" cy="1162050"/>
            <a:chOff x="3172" y="3108"/>
            <a:chExt cx="348" cy="732"/>
          </a:xfrm>
        </p:grpSpPr>
        <p:sp>
          <p:nvSpPr>
            <p:cNvPr id="348183" name="Text Box 23"/>
            <p:cNvSpPr txBox="1">
              <a:spLocks noChangeArrowheads="1"/>
            </p:cNvSpPr>
            <p:nvPr/>
          </p:nvSpPr>
          <p:spPr bwMode="auto">
            <a:xfrm>
              <a:off x="3172" y="3575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[]</a:t>
              </a:r>
            </a:p>
          </p:txBody>
        </p:sp>
        <p:sp>
          <p:nvSpPr>
            <p:cNvPr id="348218" name="AutoShape 58"/>
            <p:cNvSpPr>
              <a:spLocks noChangeArrowheads="1"/>
            </p:cNvSpPr>
            <p:nvPr/>
          </p:nvSpPr>
          <p:spPr bwMode="auto">
            <a:xfrm>
              <a:off x="3245" y="3108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7877175" y="4949825"/>
            <a:ext cx="736600" cy="1146175"/>
            <a:chOff x="4962" y="3118"/>
            <a:chExt cx="464" cy="722"/>
          </a:xfrm>
        </p:grpSpPr>
        <p:sp>
          <p:nvSpPr>
            <p:cNvPr id="348177" name="Text Box 17"/>
            <p:cNvSpPr txBox="1">
              <a:spLocks noChangeArrowheads="1"/>
            </p:cNvSpPr>
            <p:nvPr/>
          </p:nvSpPr>
          <p:spPr bwMode="auto">
            <a:xfrm>
              <a:off x="4962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[5]</a:t>
              </a:r>
            </a:p>
          </p:txBody>
        </p:sp>
        <p:sp>
          <p:nvSpPr>
            <p:cNvPr id="348219" name="AutoShape 59"/>
            <p:cNvSpPr>
              <a:spLocks noChangeArrowheads="1"/>
            </p:cNvSpPr>
            <p:nvPr/>
          </p:nvSpPr>
          <p:spPr bwMode="auto">
            <a:xfrm>
              <a:off x="5093" y="3118"/>
              <a:ext cx="202" cy="328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CF4E9B1-E6E2-1246-995C-5DDD1DAC93D8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Exercises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66713" y="1479550"/>
            <a:ext cx="6508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(1)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1058863" y="1479550"/>
            <a:ext cx="771683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Without looking at the standard prelude, define the following library functions using recursion: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981200" y="3851275"/>
            <a:ext cx="39830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and :: [Bool]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Bool</a:t>
            </a:r>
          </a:p>
        </p:txBody>
      </p:sp>
      <p:sp>
        <p:nvSpPr>
          <p:cNvPr id="33798" name="Rectangle 17"/>
          <p:cNvSpPr>
            <a:spLocks noChangeArrowheads="1"/>
          </p:cNvSpPr>
          <p:nvPr/>
        </p:nvSpPr>
        <p:spPr bwMode="auto">
          <a:xfrm>
            <a:off x="1058863" y="2857500"/>
            <a:ext cx="74136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Decide if all logical values in a list are true: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1973263" y="5734050"/>
            <a:ext cx="41671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concat :: [[a]]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</p:txBody>
      </p:sp>
      <p:sp>
        <p:nvSpPr>
          <p:cNvPr id="33800" name="Rectangle 19"/>
          <p:cNvSpPr>
            <a:spLocks noChangeArrowheads="1"/>
          </p:cNvSpPr>
          <p:nvPr/>
        </p:nvSpPr>
        <p:spPr bwMode="auto">
          <a:xfrm>
            <a:off x="1058863" y="4740275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Concatenate a list of lists: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Introduction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387350" y="1601788"/>
            <a:ext cx="83708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 we have seen, many functions can naturally be defined in terms of other functions.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581150" y="3219450"/>
            <a:ext cx="426402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n = product [1..n]</a:t>
            </a:r>
          </a:p>
        </p:txBody>
      </p:sp>
      <p:sp>
        <p:nvSpPr>
          <p:cNvPr id="281621" name="AutoShape 21"/>
          <p:cNvSpPr>
            <a:spLocks noChangeArrowheads="1"/>
          </p:cNvSpPr>
          <p:nvPr/>
        </p:nvSpPr>
        <p:spPr bwMode="auto">
          <a:xfrm>
            <a:off x="1141413" y="5184775"/>
            <a:ext cx="6470650" cy="1055688"/>
          </a:xfrm>
          <a:prstGeom prst="wedgeRoundRectCallout">
            <a:avLst>
              <a:gd name="adj1" fmla="val -22597"/>
              <a:gd name="adj2" fmla="val -93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fac maps any integer n to the product of the integers between 1 and 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C0CB44A-FDCE-F742-BE2B-F5C6F0331369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1973263" y="3722688"/>
            <a:ext cx="4283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(!!) ::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1017588" y="2724150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1973263" y="5616575"/>
            <a:ext cx="587216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elem :: Eq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Bool</a:t>
            </a:r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1017588" y="4618038"/>
            <a:ext cx="79930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Decide if a value is an element of a list: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1973263" y="1828800"/>
            <a:ext cx="5203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replicate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1017588" y="830263"/>
            <a:ext cx="79930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Produce a list with n identical elements: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85D8EAE-E876-F445-988E-7A96A2543D96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354013" y="446088"/>
            <a:ext cx="6508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(2)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1057275" y="446088"/>
            <a:ext cx="43894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Define a recursive function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652588" y="1657350"/>
            <a:ext cx="6473825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merge :: Ord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[a]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 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 [a]</a:t>
            </a:r>
            <a:endParaRPr lang="en-US" sz="2400">
              <a:latin typeface="Lucida Sans Typewriter" charset="0"/>
              <a:cs typeface="+mn-cs"/>
            </a:endParaRP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1057275" y="2809875"/>
            <a:ext cx="74422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that merges two sorted lists of values to give a single sorted list.  For example: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1616075" y="4449763"/>
            <a:ext cx="44196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&gt; merge [2,5,6] [1,3,4]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[1,2,3,4,5,6]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442E71-27CB-1A41-8639-9DAE87FE512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354013" y="441325"/>
            <a:ext cx="6508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(3)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1071563" y="441325"/>
            <a:ext cx="75580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Define a recursive function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182688" y="4156075"/>
            <a:ext cx="7523162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Lists of length </a:t>
            </a:r>
            <a:r>
              <a:rPr kumimoji="1" lang="en-US">
                <a:sym typeface="Symbol" charset="0"/>
              </a:rPr>
              <a:t></a:t>
            </a:r>
            <a:r>
              <a:rPr kumimoji="1" lang="en-US"/>
              <a:t> 1 are already sorted;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Other lists can be sorted by sorting the two halves and merging the resulting lists. 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1839913" y="1555750"/>
            <a:ext cx="5243512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msort :: 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Ord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 [a] 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ＭＳ Ｐゴシック" pitchFamily="-1" charset="-128"/>
              </a:rPr>
              <a:t> [a]</a:t>
            </a:r>
            <a:endParaRPr lang="en-US" sz="2400">
              <a:latin typeface="Lucida Sans Typewriter" charset="0"/>
              <a:cs typeface="+mn-cs"/>
            </a:endParaRP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1071563" y="2611438"/>
            <a:ext cx="74771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that implements </a:t>
            </a:r>
            <a:r>
              <a:rPr lang="en-US" u="sng">
                <a:cs typeface="+mn-cs"/>
              </a:rPr>
              <a:t>merge sort</a:t>
            </a:r>
            <a:r>
              <a:rPr lang="en-US">
                <a:cs typeface="+mn-cs"/>
              </a:rPr>
              <a:t>, which can be specified by the following two rules: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330200" y="481013"/>
            <a:ext cx="8391525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Expressions are </a:t>
            </a:r>
            <a:r>
              <a:rPr lang="en-US" u="sng">
                <a:cs typeface="+mn-cs"/>
              </a:rPr>
              <a:t>evaluated</a:t>
            </a:r>
            <a:r>
              <a:rPr lang="en-US">
                <a:cs typeface="+mn-cs"/>
              </a:rPr>
              <a:t> by a stepwise process of applying functions to their arguments.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595438" y="2768600"/>
            <a:ext cx="1111250" cy="430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4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55688" y="3094038"/>
            <a:ext cx="3302000" cy="898525"/>
            <a:chOff x="665" y="1949"/>
            <a:chExt cx="2080" cy="566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174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[1..4]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55688" y="3895725"/>
            <a:ext cx="3854450" cy="896938"/>
            <a:chOff x="665" y="2454"/>
            <a:chExt cx="2428" cy="56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5" y="275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product [1,2,3,4]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55688" y="4699000"/>
            <a:ext cx="2012950" cy="892175"/>
            <a:chOff x="665" y="2960"/>
            <a:chExt cx="1268" cy="562"/>
          </a:xfrm>
        </p:grpSpPr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1*2*3*4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55688" y="5502275"/>
            <a:ext cx="1092200" cy="889000"/>
            <a:chOff x="665" y="3466"/>
            <a:chExt cx="688" cy="560"/>
          </a:xfrm>
        </p:grpSpPr>
        <p:sp>
          <p:nvSpPr>
            <p:cNvPr id="322567" name="Text Box 7"/>
            <p:cNvSpPr txBox="1">
              <a:spLocks noChangeArrowheads="1"/>
            </p:cNvSpPr>
            <p:nvPr/>
          </p:nvSpPr>
          <p:spPr bwMode="auto">
            <a:xfrm>
              <a:off x="1005" y="3761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322571" name="Text Box 11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1207523-48C9-8C42-A928-0D916FBB234B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Recursive Functions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01638" y="1631950"/>
            <a:ext cx="84518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Haskell, functions can also be defined in terms of themselves.  Such functions are called </a:t>
            </a:r>
            <a:r>
              <a:rPr lang="en-US" u="sng">
                <a:cs typeface="+mn-cs"/>
              </a:rPr>
              <a:t>recursive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096963" y="3109913"/>
            <a:ext cx="4078287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0 = 1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fac n = n * fac (n-1)</a:t>
            </a:r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844550" y="4859338"/>
            <a:ext cx="6032500" cy="1531937"/>
          </a:xfrm>
          <a:prstGeom prst="wedgeRoundRectCallout">
            <a:avLst>
              <a:gd name="adj1" fmla="val -23731"/>
              <a:gd name="adj2" fmla="val -7581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fac maps 0 to 1, and any other integer to the product of itself and the factorial of its predecessor.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A7DF93-FD3E-9844-80F9-C96F7CA47FE4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39725" y="458788"/>
            <a:ext cx="2243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806575" y="1287463"/>
            <a:ext cx="1111250" cy="430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fac 3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36663" y="1562100"/>
            <a:ext cx="2424112" cy="819150"/>
            <a:chOff x="779" y="984"/>
            <a:chExt cx="1527" cy="516"/>
          </a:xfrm>
        </p:grpSpPr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1138" y="1229"/>
              <a:ext cx="1168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fac 2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779" y="9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36663" y="2225675"/>
            <a:ext cx="3536950" cy="820738"/>
            <a:chOff x="779" y="1402"/>
            <a:chExt cx="2228" cy="517"/>
          </a:xfrm>
        </p:grpSpPr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1138" y="1648"/>
              <a:ext cx="18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fac 1)</a:t>
              </a:r>
            </a:p>
          </p:txBody>
        </p:sp>
        <p:sp>
          <p:nvSpPr>
            <p:cNvPr id="285706" name="Text Box 10"/>
            <p:cNvSpPr txBox="1">
              <a:spLocks noChangeArrowheads="1"/>
            </p:cNvSpPr>
            <p:nvPr/>
          </p:nvSpPr>
          <p:spPr bwMode="auto">
            <a:xfrm>
              <a:off x="779" y="140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36663" y="2889250"/>
            <a:ext cx="4648200" cy="820738"/>
            <a:chOff x="779" y="1820"/>
            <a:chExt cx="2928" cy="517"/>
          </a:xfrm>
        </p:grpSpPr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1138" y="2066"/>
              <a:ext cx="2569" cy="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fac 0))</a:t>
              </a:r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779" y="182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36663" y="3552825"/>
            <a:ext cx="3884612" cy="817563"/>
            <a:chOff x="779" y="2238"/>
            <a:chExt cx="2447" cy="515"/>
          </a:xfrm>
        </p:grpSpPr>
        <p:sp>
          <p:nvSpPr>
            <p:cNvPr id="285704" name="Text Box 8"/>
            <p:cNvSpPr txBox="1">
              <a:spLocks noChangeArrowheads="1"/>
            </p:cNvSpPr>
            <p:nvPr/>
          </p:nvSpPr>
          <p:spPr bwMode="auto">
            <a:xfrm>
              <a:off x="1138" y="2488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(1 * 1))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779" y="223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236663" y="4216400"/>
            <a:ext cx="2779712" cy="817563"/>
            <a:chOff x="779" y="2656"/>
            <a:chExt cx="1751" cy="515"/>
          </a:xfrm>
        </p:grpSpPr>
        <p:sp>
          <p:nvSpPr>
            <p:cNvPr id="285709" name="Text Box 13"/>
            <p:cNvSpPr txBox="1">
              <a:spLocks noChangeArrowheads="1"/>
            </p:cNvSpPr>
            <p:nvPr/>
          </p:nvSpPr>
          <p:spPr bwMode="auto">
            <a:xfrm>
              <a:off x="1138" y="2906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(2 * 1)</a:t>
              </a: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779" y="265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236663" y="5543550"/>
            <a:ext cx="938212" cy="820738"/>
            <a:chOff x="779" y="3492"/>
            <a:chExt cx="591" cy="517"/>
          </a:xfrm>
        </p:grpSpPr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779" y="349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  <p:sp>
          <p:nvSpPr>
            <p:cNvPr id="285713" name="Text Box 17"/>
            <p:cNvSpPr txBox="1">
              <a:spLocks noChangeArrowheads="1"/>
            </p:cNvSpPr>
            <p:nvPr/>
          </p:nvSpPr>
          <p:spPr bwMode="auto">
            <a:xfrm>
              <a:off x="1138" y="3744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6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236663" y="4879975"/>
            <a:ext cx="1674812" cy="819150"/>
            <a:chOff x="779" y="3074"/>
            <a:chExt cx="1055" cy="516"/>
          </a:xfrm>
        </p:grpSpPr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1138" y="3325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 * 2</a:t>
              </a:r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779" y="307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AE03FC-75E5-FE41-983A-E09A83040FE7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314325" y="485775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39738" y="1290638"/>
            <a:ext cx="817880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fac 0 = 1 is appropriate because 1 is the identity for multiplication: 1</a:t>
            </a:r>
            <a:r>
              <a:rPr lang="en-US" sz="2400">
                <a:latin typeface="Lucida Sans Typewriter" charset="0"/>
              </a:rPr>
              <a:t>*</a:t>
            </a:r>
            <a:r>
              <a:rPr kumimoji="1" lang="en-US"/>
              <a:t>x = x = x</a:t>
            </a:r>
            <a:r>
              <a:rPr lang="en-US" sz="2400">
                <a:latin typeface="Lucida Sans Typewriter" charset="0"/>
              </a:rPr>
              <a:t>*</a:t>
            </a:r>
            <a:r>
              <a:rPr kumimoji="1" lang="en-US"/>
              <a:t>1.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recursive definition </a:t>
            </a:r>
            <a:r>
              <a:rPr kumimoji="1" lang="en-US" u="sng"/>
              <a:t>diverges</a:t>
            </a:r>
            <a:r>
              <a:rPr kumimoji="1" lang="en-US"/>
              <a:t> on integers </a:t>
            </a:r>
            <a:r>
              <a:rPr kumimoji="1" lang="en-US">
                <a:sym typeface="Symbol" charset="0"/>
              </a:rPr>
              <a:t></a:t>
            </a:r>
            <a:r>
              <a:rPr kumimoji="1" lang="en-US"/>
              <a:t> 0 because the base case is never reached: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558925" y="4471988"/>
            <a:ext cx="55626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</a:rPr>
              <a:t>&gt; fac (-1)</a:t>
            </a:r>
          </a:p>
          <a:p>
            <a:pPr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</a:rPr>
              <a:t>*** Exception: stack overflow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F2964F5-1747-7B49-84C4-9E8320BF56B6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Why is Recursion Useful?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609725"/>
            <a:ext cx="8178800" cy="42862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Some functions, such as factorial, are </a:t>
            </a:r>
            <a:r>
              <a:rPr lang="en-US" u="sng">
                <a:latin typeface="Tahoma" charset="0"/>
                <a:ea typeface="ＭＳ Ｐゴシック" charset="0"/>
              </a:rPr>
              <a:t>simpler</a:t>
            </a:r>
            <a:r>
              <a:rPr lang="en-US">
                <a:latin typeface="Tahoma" charset="0"/>
                <a:ea typeface="ＭＳ Ｐゴシック" charset="0"/>
              </a:rPr>
              <a:t> to define in terms of other functions.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As we shall see, however, many functions can </a:t>
            </a:r>
            <a:r>
              <a:rPr lang="en-US" u="sng">
                <a:latin typeface="Tahoma" charset="0"/>
                <a:ea typeface="ＭＳ Ｐゴシック" charset="0"/>
              </a:rPr>
              <a:t>naturally</a:t>
            </a:r>
            <a:r>
              <a:rPr lang="en-US">
                <a:latin typeface="Tahoma" charset="0"/>
                <a:ea typeface="ＭＳ Ｐゴシック" charset="0"/>
              </a:rPr>
              <a:t> be defined in terms of themselves.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Properties of functions defined using recursion can be proved using the simple but powerful mathematical technique of </a:t>
            </a:r>
            <a:r>
              <a:rPr lang="en-US" u="sng">
                <a:latin typeface="Tahoma" charset="0"/>
                <a:ea typeface="ＭＳ Ｐゴシック" charset="0"/>
              </a:rPr>
              <a:t>induction</a:t>
            </a:r>
            <a:r>
              <a:rPr lang="en-US">
                <a:latin typeface="Tahoma" charset="0"/>
                <a:ea typeface="ＭＳ Ｐゴシック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A2EB82-3177-934B-9DBE-0C527C118B18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Recursion on Lists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688" y="1624013"/>
            <a:ext cx="829627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Recursion is not restricted to numbers, but can also be used to define functions on </a:t>
            </a:r>
            <a:r>
              <a:rPr lang="en-US" u="sng">
                <a:cs typeface="+mn-cs"/>
              </a:rPr>
              <a:t>lists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1355725" y="3079750"/>
            <a:ext cx="593407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:: Num a </a:t>
            </a:r>
            <a:r>
              <a:rPr lang="en-US" sz="240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>
                <a:latin typeface="Lucida Sans Typewriter" charset="0"/>
                <a:cs typeface="+mn-cs"/>
              </a:rPr>
              <a:t> [a] </a:t>
            </a:r>
            <a:r>
              <a:rPr lang="en-US" sz="2400">
                <a:latin typeface="Lucida Sans Typewriter" charset="0"/>
                <a:cs typeface="ＭＳ Ｐゴシック" pitchFamily="-1" charset="-128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[]     = 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(n:ns) = n * product ns</a:t>
            </a:r>
          </a:p>
        </p:txBody>
      </p:sp>
      <p:sp>
        <p:nvSpPr>
          <p:cNvPr id="287753" name="AutoShape 9"/>
          <p:cNvSpPr>
            <a:spLocks noChangeArrowheads="1"/>
          </p:cNvSpPr>
          <p:nvPr/>
        </p:nvSpPr>
        <p:spPr bwMode="auto">
          <a:xfrm>
            <a:off x="1176338" y="4921250"/>
            <a:ext cx="6210300" cy="1487488"/>
          </a:xfrm>
          <a:prstGeom prst="wedgeRoundRectCallout">
            <a:avLst>
              <a:gd name="adj1" fmla="val -22213"/>
              <a:gd name="adj2" fmla="val -6600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product maps the empty list to 1, and any non-empty list to its head multiplied by the product of its tail.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54E7AD-6A91-F742-9EB4-37CB2602D6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806575" y="15970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product [2,3,4]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62063" y="1916113"/>
            <a:ext cx="3859212" cy="858837"/>
            <a:chOff x="795" y="1054"/>
            <a:chExt cx="2431" cy="541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product [3,4]</a:t>
              </a:r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62063" y="2671763"/>
            <a:ext cx="4595812" cy="862012"/>
            <a:chOff x="795" y="1530"/>
            <a:chExt cx="2895" cy="543"/>
          </a:xfrm>
        </p:grpSpPr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1138" y="1808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product [4])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62063" y="3427413"/>
            <a:ext cx="5516562" cy="865187"/>
            <a:chOff x="795" y="2006"/>
            <a:chExt cx="3475" cy="545"/>
          </a:xfrm>
        </p:grpSpPr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1138" y="2286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product []))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262063" y="4183063"/>
            <a:ext cx="3859212" cy="868362"/>
            <a:chOff x="795" y="2482"/>
            <a:chExt cx="2431" cy="547"/>
          </a:xfrm>
        </p:grpSpPr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 * (3 * (4 * 1))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262063" y="4938713"/>
            <a:ext cx="1096962" cy="871537"/>
            <a:chOff x="795" y="2958"/>
            <a:chExt cx="691" cy="549"/>
          </a:xfrm>
        </p:grpSpPr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1138" y="3242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24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6569</TotalTime>
  <Words>1267</Words>
  <Application>Microsoft Office PowerPoint</Application>
  <PresentationFormat>On-screen Show (4:3)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Introduction</vt:lpstr>
      <vt:lpstr>PowerPoint Presentation</vt:lpstr>
      <vt:lpstr>Recursive Functions</vt:lpstr>
      <vt:lpstr>PowerPoint Presentation</vt:lpstr>
      <vt:lpstr>PowerPoint Presentation</vt:lpstr>
      <vt:lpstr>Why is Recursion Useful?</vt:lpstr>
      <vt:lpstr>Recursion on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Arguments</vt:lpstr>
      <vt:lpstr>PowerPoint Presentation</vt:lpstr>
      <vt:lpstr>Quicksort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O'Reilly, James</cp:lastModifiedBy>
  <cp:revision>398</cp:revision>
  <cp:lastPrinted>2022-10-26T18:40:34Z</cp:lastPrinted>
  <dcterms:created xsi:type="dcterms:W3CDTF">2000-11-20T11:40:19Z</dcterms:created>
  <dcterms:modified xsi:type="dcterms:W3CDTF">2022-10-26T18:40:38Z</dcterms:modified>
</cp:coreProperties>
</file>