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45" r:id="rId2"/>
    <p:sldId id="313" r:id="rId3"/>
    <p:sldId id="322" r:id="rId4"/>
    <p:sldId id="310" r:id="rId5"/>
    <p:sldId id="316" r:id="rId6"/>
    <p:sldId id="281" r:id="rId7"/>
    <p:sldId id="319" r:id="rId8"/>
    <p:sldId id="336" r:id="rId9"/>
    <p:sldId id="328" r:id="rId10"/>
    <p:sldId id="325" r:id="rId11"/>
    <p:sldId id="331" r:id="rId12"/>
    <p:sldId id="329" r:id="rId13"/>
    <p:sldId id="332" r:id="rId14"/>
    <p:sldId id="335" r:id="rId15"/>
    <p:sldId id="296" r:id="rId16"/>
    <p:sldId id="338" r:id="rId17"/>
    <p:sldId id="342" r:id="rId18"/>
    <p:sldId id="340" r:id="rId19"/>
    <p:sldId id="283" r:id="rId20"/>
    <p:sldId id="284" r:id="rId21"/>
    <p:sldId id="300" r:id="rId22"/>
    <p:sldId id="301" r:id="rId23"/>
    <p:sldId id="344" r:id="rId24"/>
    <p:sldId id="299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421" cy="465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979" y="1"/>
            <a:ext cx="3037421" cy="465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749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365"/>
            <a:ext cx="3037421" cy="465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979" y="8831365"/>
            <a:ext cx="3037421" cy="465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749">
              <a:defRPr sz="12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3876" cy="4852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93385" y="1"/>
            <a:ext cx="3013876" cy="4852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0313" y="692150"/>
            <a:ext cx="4622800" cy="3467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163" y="4436624"/>
            <a:ext cx="5198935" cy="415933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3924"/>
            <a:ext cx="3013876" cy="4852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3385" y="8803924"/>
            <a:ext cx="3013876" cy="4852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699933" indent="-269205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76820" indent="-215364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07548" indent="-215364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38277" indent="-215364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69005" indent="-21536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799733" indent="-21536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30461" indent="-21536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61189" indent="-21536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A28E64E-B077-A843-ABC8-E59F1EE1AD6F}" type="slidenum">
              <a:rPr lang="en-US" sz="1100"/>
              <a:pPr/>
              <a:t>14</a:t>
            </a:fld>
            <a:endParaRPr lang="en-US" sz="11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8D1DE4-9942-B54F-8DCA-B57518E927E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7 - Higher-Order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3973E8-CE77-2E49-8486-26282FB4513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2425" y="442913"/>
            <a:ext cx="83248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foldr</a:t>
            </a:r>
            <a:r>
              <a:rPr lang="en-US"/>
              <a:t> (fold right) encapsulates this simple pattern of recursion, with the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and the value v as arguments.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98613" y="3217863"/>
            <a:ext cx="4078287" cy="2928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sum = foldr (+) 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or = foldr (||) False 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and = foldr (&amp;&amp;) True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DB2C6B-6869-8A49-BCF3-00BB63527CD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9413" y="482600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Foldr itself can be defined using recursion: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182880" anchor="ctr"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(x:xs) = f x (foldr f v xs)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79413" y="4648200"/>
            <a:ext cx="83137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it is best to think of foldr </a:t>
            </a:r>
            <a:r>
              <a:rPr lang="en-US" u="sng"/>
              <a:t>non-recursively</a:t>
            </a:r>
            <a:r>
              <a:rPr lang="en-US"/>
              <a:t>, as simultaneously replacing each (:) in a list by a given function, and [] by a given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15B31E-D7A4-3B4D-8BFD-F40AEB2EFF4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sum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[1,2,3]</a:t>
              </a: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(1:(2:(3:[])))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1+(2+(3+0))</a:t>
              </a: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6634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(+) and [] by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8CE1A5-8608-5D43-93FD-84A633074E5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product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7663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[1,2,3]</a:t>
              </a:r>
            </a:p>
          </p:txBody>
        </p:sp>
        <p:sp>
          <p:nvSpPr>
            <p:cNvPr id="27664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7661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(1:(2:(3:[])))</a:t>
              </a:r>
            </a:p>
          </p:txBody>
        </p:sp>
        <p:sp>
          <p:nvSpPr>
            <p:cNvPr id="27662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1*(2*(3*1))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(*) and [] by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FABFE-F829-F34E-8C7D-C74D6D22864B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Foldr Examples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30213" y="1673225"/>
            <a:ext cx="80994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Even though foldr encapsulates a simple pattern of recursion, it can be used to define many more functions than might first be expected.</a:t>
            </a:r>
          </a:p>
          <a:p>
            <a:endParaRPr lang="en-US"/>
          </a:p>
          <a:p>
            <a:r>
              <a:rPr lang="en-US"/>
              <a:t>Recall the length function: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36725" y="4589463"/>
            <a:ext cx="5524500" cy="15160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(_:xs) = 1 + length xs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9C03AA9-71B9-4148-A459-C4FF4C90DA0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668463" y="14493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length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8713" y="1770063"/>
            <a:ext cx="4591050" cy="898525"/>
            <a:chOff x="665" y="1949"/>
            <a:chExt cx="2892" cy="566"/>
          </a:xfrm>
        </p:grpSpPr>
        <p:sp>
          <p:nvSpPr>
            <p:cNvPr id="29711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length (1:(2:(3:[])))</a:t>
              </a:r>
            </a:p>
          </p:txBody>
        </p:sp>
        <p:sp>
          <p:nvSpPr>
            <p:cNvPr id="29712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28713" y="2571750"/>
            <a:ext cx="2749550" cy="896938"/>
            <a:chOff x="665" y="2454"/>
            <a:chExt cx="1732" cy="565"/>
          </a:xfrm>
        </p:grpSpPr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1+(1+(1+0))</a:t>
              </a:r>
            </a:p>
          </p:txBody>
        </p:sp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28713" y="3375025"/>
            <a:ext cx="908050" cy="892175"/>
            <a:chOff x="665" y="2960"/>
            <a:chExt cx="572" cy="562"/>
          </a:xfrm>
        </p:grpSpPr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3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77825" y="4794250"/>
            <a:ext cx="6921500" cy="1470025"/>
            <a:chOff x="238" y="3020"/>
            <a:chExt cx="4360" cy="926"/>
          </a:xfrm>
        </p:grpSpPr>
        <p:sp>
          <p:nvSpPr>
            <p:cNvPr id="29705" name="Text Box 16"/>
            <p:cNvSpPr txBox="1">
              <a:spLocks noChangeArrowheads="1"/>
            </p:cNvSpPr>
            <p:nvPr/>
          </p:nvSpPr>
          <p:spPr bwMode="auto">
            <a:xfrm>
              <a:off x="238" y="3020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Hence, we have:</a:t>
              </a:r>
            </a:p>
          </p:txBody>
        </p: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1056" y="3658"/>
              <a:ext cx="35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Lucida Sans Typewriter" charset="0"/>
                </a:rPr>
                <a:t>length = foldr (</a:t>
              </a:r>
              <a:r>
                <a:rPr lang="en-US" sz="2400">
                  <a:latin typeface="Lucida Sans Typewriter" charset="0"/>
                  <a:sym typeface="Symbol" charset="0"/>
                </a:rPr>
                <a:t></a:t>
              </a:r>
              <a:r>
                <a:rPr lang="en-US" sz="2400">
                  <a:latin typeface="Lucida Sans Typewriter" charset="0"/>
                </a:rPr>
                <a:t>_ n </a:t>
              </a:r>
              <a:r>
                <a:rPr lang="en-US" sz="2400">
                  <a:latin typeface="Lucida Sans Typewriter" charset="0"/>
                  <a:sym typeface="Symbol" charset="0"/>
                </a:rPr>
                <a:t></a:t>
              </a:r>
              <a:r>
                <a:rPr lang="en-US" sz="2400">
                  <a:latin typeface="Lucida Sans Typewriter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4597400" y="3721100"/>
            <a:ext cx="3049588" cy="1487488"/>
          </a:xfrm>
          <a:prstGeom prst="wedgeRoundRectCallout">
            <a:avLst>
              <a:gd name="adj1" fmla="val -52134"/>
              <a:gd name="adj2" fmla="val -956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</a:t>
            </a:r>
            <a:r>
              <a:rPr lang="en-US"/>
              <a:t>_ n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1+n and [] by 0.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377825" y="3587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43929B-28EC-1647-8C0D-A4770C63E8A1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3213" y="350838"/>
            <a:ext cx="819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recall the reverse function: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06500" y="1260475"/>
            <a:ext cx="64452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(x:xs) = reverse xs ++ [x]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25550" y="3530600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reverse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3851275"/>
            <a:ext cx="4775200" cy="898525"/>
            <a:chOff x="665" y="1949"/>
            <a:chExt cx="3008" cy="566"/>
          </a:xfrm>
        </p:grpSpPr>
        <p:sp>
          <p:nvSpPr>
            <p:cNvPr id="31758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reverse (1:(2:(3:[])))</a:t>
              </a:r>
            </a:p>
          </p:txBody>
        </p:sp>
        <p:sp>
          <p:nvSpPr>
            <p:cNvPr id="31759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4652963"/>
            <a:ext cx="5695950" cy="896937"/>
            <a:chOff x="665" y="2454"/>
            <a:chExt cx="3588" cy="565"/>
          </a:xfrm>
        </p:grpSpPr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(([] ++ [3]) ++ [2]) ++ [1]</a:t>
              </a:r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5800" y="5456238"/>
            <a:ext cx="2012950" cy="892175"/>
            <a:chOff x="665" y="2960"/>
            <a:chExt cx="1268" cy="562"/>
          </a:xfrm>
        </p:grpSpPr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[3,2,1]</a:t>
              </a:r>
            </a:p>
          </p:txBody>
        </p:sp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303213" y="2619375"/>
            <a:ext cx="2243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5635625" y="2828925"/>
            <a:ext cx="3036888" cy="1289050"/>
          </a:xfrm>
          <a:prstGeom prst="wedgeRoundRectCallout">
            <a:avLst>
              <a:gd name="adj1" fmla="val -36616"/>
              <a:gd name="adj2" fmla="val 98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/>
              <a:t>Replace each (:) by </a:t>
            </a:r>
            <a:r>
              <a:rPr lang="en-US" sz="2400">
                <a:sym typeface="Symbol" charset="0"/>
              </a:rPr>
              <a:t></a:t>
            </a:r>
            <a:r>
              <a:rPr lang="en-US" sz="2400"/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/>
              <a:t> xs </a:t>
            </a:r>
            <a:r>
              <a:rPr lang="en-US" sz="2400">
                <a:latin typeface="Lucida Sans Typewriter" charset="0"/>
              </a:rPr>
              <a:t>++</a:t>
            </a:r>
            <a:r>
              <a:rPr lang="en-US" sz="2400"/>
              <a:t> [x] and [] by [].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6CDEAF-32EA-3446-9667-9784F1EEF266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63538" y="431800"/>
            <a:ext cx="281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Hence, we have: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19188" y="1838325"/>
            <a:ext cx="7332662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reverse = foldr (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xs ++ [x]) []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3538" y="3219450"/>
            <a:ext cx="8474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Finally, we note that the append function (</a:t>
            </a:r>
            <a:r>
              <a:rPr lang="en-US">
                <a:latin typeface="Lucida Sans Typewriter" charset="0"/>
              </a:rPr>
              <a:t>++</a:t>
            </a:r>
            <a:r>
              <a:rPr lang="en-US"/>
              <a:t>) has a particularly compact definition using foldr: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144588" y="5053013"/>
            <a:ext cx="4235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(++ ys) = foldr (:) ys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6202363" y="4681538"/>
            <a:ext cx="2455862" cy="1487487"/>
          </a:xfrm>
          <a:prstGeom prst="wedgeRoundRectCallout">
            <a:avLst>
              <a:gd name="adj1" fmla="val -72301"/>
              <a:gd name="adj2" fmla="val -1094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(:)</a:t>
            </a:r>
            <a:r>
              <a:rPr lang="en-US"/>
              <a:t> and [] by 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FA7D73-CF66-4A4E-B7CF-6880DE1F22D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Why Is Foldr Useful?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7675" y="1609725"/>
            <a:ext cx="82026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Some recursive functions on lists, such as sum, are </a:t>
            </a:r>
            <a:r>
              <a:rPr kumimoji="1" lang="en-US" u="sng" dirty="0"/>
              <a:t>simpler</a:t>
            </a:r>
            <a:r>
              <a:rPr kumimoji="1" lang="en-US" dirty="0"/>
              <a:t> to define using </a:t>
            </a:r>
            <a:r>
              <a:rPr kumimoji="1" lang="en-US" dirty="0" err="1"/>
              <a:t>foldr</a:t>
            </a:r>
            <a:r>
              <a:rPr kumimoji="1" lang="en-US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Properties of functions defined using </a:t>
            </a:r>
            <a:r>
              <a:rPr kumimoji="1" lang="en-US" dirty="0" err="1"/>
              <a:t>foldr</a:t>
            </a:r>
            <a:r>
              <a:rPr kumimoji="1" lang="en-US" dirty="0"/>
              <a:t> can be proved using algebraic properties of </a:t>
            </a:r>
            <a:r>
              <a:rPr kumimoji="1" lang="en-US" dirty="0" err="1"/>
              <a:t>foldr</a:t>
            </a:r>
            <a:r>
              <a:rPr kumimoji="1" lang="en-US" dirty="0"/>
              <a:t>, such as </a:t>
            </a:r>
            <a:r>
              <a:rPr kumimoji="1" lang="en-US" u="sng" dirty="0"/>
              <a:t>fusion</a:t>
            </a:r>
            <a:r>
              <a:rPr kumimoji="1" lang="en-US" dirty="0"/>
              <a:t> and the </a:t>
            </a:r>
            <a:r>
              <a:rPr kumimoji="1" lang="en-US" u="sng" dirty="0"/>
              <a:t>banana split</a:t>
            </a:r>
            <a:r>
              <a:rPr kumimoji="1" lang="en-US" dirty="0"/>
              <a:t> rule.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Advanced program </a:t>
            </a:r>
            <a:r>
              <a:rPr kumimoji="1" lang="en-US" u="sng" dirty="0"/>
              <a:t>optimizations</a:t>
            </a:r>
            <a:r>
              <a:rPr kumimoji="1" lang="en-US" dirty="0"/>
              <a:t> can be simpler if </a:t>
            </a:r>
            <a:r>
              <a:rPr kumimoji="1" lang="en-US" dirty="0" err="1"/>
              <a:t>foldr</a:t>
            </a:r>
            <a:r>
              <a:rPr kumimoji="1" lang="en-US" dirty="0"/>
              <a:t> is used in place of explicit recursion.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87D2C-76AB-C642-8F66-2B103E433CB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Library Functions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2438" y="1597025"/>
            <a:ext cx="8348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(.) returns the </a:t>
            </a:r>
            <a:r>
              <a:rPr lang="en-US" u="sng"/>
              <a:t>composition</a:t>
            </a:r>
            <a:r>
              <a:rPr lang="en-US"/>
              <a:t> of two functions as a single function.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92213" y="2992438"/>
            <a:ext cx="708183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(.) :: (b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. g = 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f (g x)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52438" y="4408488"/>
            <a:ext cx="8139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192213" y="5376863"/>
            <a:ext cx="3430587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= not . even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DB9F8B5-5DD7-6D4A-BC28-F52CC01B886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153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1638" y="1612900"/>
            <a:ext cx="8447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higher-order</a:t>
            </a:r>
            <a:r>
              <a:rPr lang="en-US"/>
              <a:t> if it takes a function as an argument or returns a function as a result.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73213" y="3178175"/>
            <a:ext cx="4989512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::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(a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a)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f x = f (f x)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012825" y="5248275"/>
            <a:ext cx="6575425" cy="1028700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twice is higher-order because it</a:t>
            </a:r>
          </a:p>
          <a:p>
            <a:pPr algn="ctr"/>
            <a:r>
              <a:rPr lang="en-US"/>
              <a:t>takes a function as its first argument.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8C0ECA-B27A-8B4E-A994-F32B1F92715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77825" y="496888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all</a:t>
            </a:r>
            <a:r>
              <a:rPr lang="en-US"/>
              <a:t> decides if every element of a list satisfies a given predicate.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498600" y="2124075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p xs = and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77825" y="377031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498600" y="4968875"/>
            <a:ext cx="4419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all even [2,4,6,8,10]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B6291D-317F-E543-B1F8-826EC2698DE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327025" y="447675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library function </a:t>
            </a:r>
            <a:r>
              <a:rPr lang="en-US" u="sng"/>
              <a:t>any</a:t>
            </a:r>
            <a:r>
              <a:rPr lang="en-US"/>
              <a:t> decides if at least</a:t>
            </a:r>
          </a:p>
          <a:p>
            <a:r>
              <a:rPr lang="en-US"/>
              <a:t>one element of a list satisfies a predicate.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427163" y="2078038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p xs = or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327025" y="3778250"/>
            <a:ext cx="830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427163" y="4951413"/>
            <a:ext cx="46355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any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EE33B03-BF70-C44A-8BE6-A7184E8A38CB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15913" y="473075"/>
            <a:ext cx="8470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takeWhile</a:t>
            </a:r>
            <a:r>
              <a:rPr lang="en-US"/>
              <a:t> selects elements from a list while a predicate holds of all the elements.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85863" y="1825625"/>
            <a:ext cx="7029450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p []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p x       = x : takeWhile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otherwise = []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15913" y="434816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9675" y="5272088"/>
            <a:ext cx="5748338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takeWhile (/=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5913" y="447675"/>
            <a:ext cx="8308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function </a:t>
            </a:r>
            <a:r>
              <a:rPr lang="en-US" u="sng"/>
              <a:t>dropWhile</a:t>
            </a:r>
            <a:r>
              <a:rPr lang="en-US"/>
              <a:t> removes elements while a predicate holds of all the elements.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211263" y="1816100"/>
            <a:ext cx="6977062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p []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p x       = dropWhile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otherwise = x:xs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54013" y="4338638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09675" y="5272088"/>
            <a:ext cx="5562600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dropWhile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   abc"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746B9-3BD1-F947-9E15-12B0502B0538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Exercises</a:t>
            </a: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363538" y="5067300"/>
            <a:ext cx="8189912" cy="519113"/>
            <a:chOff x="263" y="3464"/>
            <a:chExt cx="5159" cy="327"/>
          </a:xfrm>
        </p:grpSpPr>
        <p:sp>
          <p:nvSpPr>
            <p:cNvPr id="39946" name="Text Box 3"/>
            <p:cNvSpPr txBox="1">
              <a:spLocks noChangeArrowheads="1"/>
            </p:cNvSpPr>
            <p:nvPr/>
          </p:nvSpPr>
          <p:spPr bwMode="auto">
            <a:xfrm>
              <a:off x="263" y="346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688" y="3464"/>
              <a:ext cx="47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Redefine map f and filter p using foldr.</a:t>
              </a:r>
            </a:p>
          </p:txBody>
        </p:sp>
      </p:grpSp>
      <p:grpSp>
        <p:nvGrpSpPr>
          <p:cNvPr id="39940" name="Group 14"/>
          <p:cNvGrpSpPr>
            <a:grpSpLocks/>
          </p:cNvGrpSpPr>
          <p:nvPr/>
        </p:nvGrpSpPr>
        <p:grpSpPr bwMode="auto">
          <a:xfrm>
            <a:off x="363538" y="3403600"/>
            <a:ext cx="8245475" cy="946150"/>
            <a:chOff x="228" y="2280"/>
            <a:chExt cx="5194" cy="596"/>
          </a:xfrm>
        </p:grpSpPr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228" y="228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688" y="2280"/>
              <a:ext cx="47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Express the comprehension [f x | x </a:t>
              </a:r>
              <a:r>
                <a:rPr lang="en-US">
                  <a:sym typeface="Symbol" charset="0"/>
                </a:rPr>
                <a:t></a:t>
              </a:r>
              <a:r>
                <a:rPr lang="en-US"/>
                <a:t> xs, p x] using the functions map and filter.</a:t>
              </a:r>
            </a:p>
          </p:txBody>
        </p:sp>
      </p:grpSp>
      <p:grpSp>
        <p:nvGrpSpPr>
          <p:cNvPr id="39941" name="Group 13"/>
          <p:cNvGrpSpPr>
            <a:grpSpLocks/>
          </p:cNvGrpSpPr>
          <p:nvPr/>
        </p:nvGrpSpPr>
        <p:grpSpPr bwMode="auto">
          <a:xfrm>
            <a:off x="363538" y="1741488"/>
            <a:ext cx="8243887" cy="946150"/>
            <a:chOff x="229" y="1097"/>
            <a:chExt cx="5193" cy="596"/>
          </a:xfrm>
        </p:grpSpPr>
        <p:sp>
          <p:nvSpPr>
            <p:cNvPr id="39942" name="Text Box 11"/>
            <p:cNvSpPr txBox="1">
              <a:spLocks noChangeArrowheads="1"/>
            </p:cNvSpPr>
            <p:nvPr/>
          </p:nvSpPr>
          <p:spPr bwMode="auto">
            <a:xfrm>
              <a:off x="229" y="1097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39943" name="Text Box 12"/>
            <p:cNvSpPr txBox="1">
              <a:spLocks noChangeArrowheads="1"/>
            </p:cNvSpPr>
            <p:nvPr/>
          </p:nvSpPr>
          <p:spPr bwMode="auto">
            <a:xfrm>
              <a:off x="688" y="1097"/>
              <a:ext cx="47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higher-order functions that return functions as results better known as?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E6710C-874B-8D48-9963-7D0A0C3DFAE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327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Why Are They Useful?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11175" y="1749425"/>
            <a:ext cx="80470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Common programming idioms</a:t>
            </a:r>
            <a:r>
              <a:rPr kumimoji="1" lang="en-US"/>
              <a:t> can be encoded as functions within the language itself.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Domain specific languages</a:t>
            </a:r>
            <a:r>
              <a:rPr kumimoji="1" lang="en-US"/>
              <a:t> can be defined as collections of higher-order functions.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Algebraic properties</a:t>
            </a:r>
            <a:r>
              <a:rPr kumimoji="1" lang="en-US"/>
              <a:t> of higher-order functions can be used to reason about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3225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called </a:t>
            </a:r>
            <a:r>
              <a:rPr lang="en-US" u="sng"/>
              <a:t>map</a:t>
            </a:r>
            <a:r>
              <a:rPr lang="en-US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89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3225" y="4117975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89088" y="5159375"/>
            <a:ext cx="38671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map (+1) [1,3,5,7]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9413" y="3406775"/>
            <a:ext cx="8404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for the purposes of proofs, the map function can also be defined using recursion: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79413" y="465138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map function can be defined in a particularly simple manner using a list comprehension: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12888" y="2179638"/>
            <a:ext cx="4903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map f xs = [f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12888" y="5121275"/>
            <a:ext cx="5524500" cy="1114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(x:xs) = f x : map f xs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14A7A6-B85E-FD4E-9ACB-A03DA51B34A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Filter Function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1635125"/>
            <a:ext cx="8416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filter</a:t>
            </a:r>
            <a:r>
              <a:rPr lang="en-US"/>
              <a:t> selects every element from a list that satisfies a predicate.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06538" y="3101975"/>
            <a:ext cx="64246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15925" y="40798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17650" y="5121275"/>
            <a:ext cx="40513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filter even [1..10]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[2,4,6,8,10]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D12C72-FCFC-834B-BA63-9DF23E39175A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6713" y="2967038"/>
            <a:ext cx="7773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it can be defined using recursion: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6713" y="504825"/>
            <a:ext cx="8447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Filter can be defined using a list comprehension: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66850" y="1766888"/>
            <a:ext cx="60086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p xs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xs, p x]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66850" y="4230688"/>
            <a:ext cx="6261100" cy="199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[] = []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p x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otherwise = filter p xs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FE8F0-42F1-9741-A5E2-02706A612CEB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Foldr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9738" y="1622425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number of functions on lists can be defined using the following simple pattern of recursion: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89075" y="3157538"/>
            <a:ext cx="37322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(x:xs) = x </a:t>
            </a:r>
            <a:r>
              <a:rPr lang="en-US" sz="2400">
                <a:latin typeface="Lucida Sans Typewriter" charset="0"/>
                <a:sym typeface="Symbol" charset="0"/>
              </a:rPr>
              <a:t> </a:t>
            </a:r>
            <a:r>
              <a:rPr lang="en-US" sz="2400">
                <a:latin typeface="Lucida Sans Typewriter" charset="0"/>
              </a:rPr>
              <a:t>f xs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42963" y="4933950"/>
            <a:ext cx="7108825" cy="153193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 maps the empty list to some value v, and any non-empty list to some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applied to its head and f of its tail.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F9F7A5-AC31-5E49-B0DC-A9B3C738CDA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33425" y="1649413"/>
            <a:ext cx="44196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(x:xs) = x + sum xs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3425" y="5191125"/>
            <a:ext cx="46037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(x:xs) = x &amp;&amp; and xs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3425" y="3427413"/>
            <a:ext cx="58928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(x:xs) = x * product xs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915025" y="1617663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0</a:t>
            </a:r>
          </a:p>
          <a:p>
            <a:pPr algn="ctr"/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+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7315200" y="3403600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1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</a:t>
            </a:r>
            <a:r>
              <a:rPr lang="en-US" sz="2400">
                <a:latin typeface="Lucida Sans Typewriter" charset="0"/>
              </a:rPr>
              <a:t>*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6021388" y="5141913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True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&amp;&amp;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7756</TotalTime>
  <Words>1376</Words>
  <Application>Microsoft Office PowerPoint</Application>
  <PresentationFormat>On-screen Show (4:3)</PresentationFormat>
  <Paragraphs>213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Why Are They Useful?</vt:lpstr>
      <vt:lpstr>The Map Function</vt:lpstr>
      <vt:lpstr>PowerPoint Presentation</vt:lpstr>
      <vt:lpstr>The Filter Function</vt:lpstr>
      <vt:lpstr>PowerPoint Presentation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Foldr Examples</vt:lpstr>
      <vt:lpstr>PowerPoint Presentation</vt:lpstr>
      <vt:lpstr>PowerPoint Presentation</vt:lpstr>
      <vt:lpstr>PowerPoint Presentation</vt:lpstr>
      <vt:lpstr>Why Is Foldr Useful?</vt:lpstr>
      <vt:lpstr>Other Library Functions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O'Reilly, James</cp:lastModifiedBy>
  <cp:revision>537</cp:revision>
  <cp:lastPrinted>2022-10-26T18:41:08Z</cp:lastPrinted>
  <dcterms:created xsi:type="dcterms:W3CDTF">2000-11-20T11:40:19Z</dcterms:created>
  <dcterms:modified xsi:type="dcterms:W3CDTF">2022-10-26T18:41:19Z</dcterms:modified>
</cp:coreProperties>
</file>