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23"/>
  </p:notesMasterIdLst>
  <p:handoutMasterIdLst>
    <p:handoutMasterId r:id="rId24"/>
  </p:handoutMasterIdLst>
  <p:sldIdLst>
    <p:sldId id="354" r:id="rId2"/>
    <p:sldId id="327" r:id="rId3"/>
    <p:sldId id="328" r:id="rId4"/>
    <p:sldId id="338" r:id="rId5"/>
    <p:sldId id="337" r:id="rId6"/>
    <p:sldId id="333" r:id="rId7"/>
    <p:sldId id="342" r:id="rId8"/>
    <p:sldId id="343" r:id="rId9"/>
    <p:sldId id="348" r:id="rId10"/>
    <p:sldId id="311" r:id="rId11"/>
    <p:sldId id="314" r:id="rId12"/>
    <p:sldId id="315" r:id="rId13"/>
    <p:sldId id="316" r:id="rId14"/>
    <p:sldId id="350" r:id="rId15"/>
    <p:sldId id="351" r:id="rId16"/>
    <p:sldId id="352" r:id="rId17"/>
    <p:sldId id="353" r:id="rId18"/>
    <p:sldId id="321" r:id="rId19"/>
    <p:sldId id="322" r:id="rId20"/>
    <p:sldId id="345" r:id="rId21"/>
    <p:sldId id="346" r:id="rId22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2208"/>
        <p:guide pos="29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7885" cy="35068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defTabSz="931749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8516" y="0"/>
            <a:ext cx="4027884" cy="35068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algn="r" defTabSz="931749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659717"/>
            <a:ext cx="4027885" cy="35068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defTabSz="931749">
              <a:defRPr sz="12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8516" y="6659717"/>
            <a:ext cx="4027884" cy="35068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algn="r" defTabSz="931749">
              <a:defRPr sz="1200" smtClean="0"/>
            </a:lvl1pPr>
          </a:lstStyle>
          <a:p>
            <a:pPr>
              <a:defRPr/>
            </a:pPr>
            <a:fld id="{2B96062C-6FD5-BF45-B17E-A7A77D6F1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13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09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96661" cy="3659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6146" tIns="43073" rIns="86146" bIns="43073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4099"/>
          <p:cNvSpPr>
            <a:spLocks noGrp="1" noChangeArrowheads="1"/>
          </p:cNvSpPr>
          <p:nvPr>
            <p:ph type="dt" idx="1"/>
          </p:nvPr>
        </p:nvSpPr>
        <p:spPr bwMode="auto">
          <a:xfrm>
            <a:off x="5295576" y="0"/>
            <a:ext cx="3996661" cy="3659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6146" tIns="43073" rIns="86146" bIns="43073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10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54338" y="522288"/>
            <a:ext cx="3484562" cy="2614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65" name="Rectangle 410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98999" y="3345650"/>
            <a:ext cx="6894240" cy="313654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6146" tIns="43073" rIns="86146" bIns="430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166" name="Rectangle 410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9024"/>
            <a:ext cx="3996661" cy="3659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6146" tIns="43073" rIns="86146" bIns="43073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Tahoma" pitchFamily="-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410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95576" y="6639024"/>
            <a:ext cx="3996661" cy="3659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6146" tIns="43073" rIns="86146" bIns="43073" numCol="1" anchor="b" anchorCtr="0" compatLnSpc="1">
            <a:prstTxWarp prst="textNoShape">
              <a:avLst/>
            </a:prstTxWarp>
          </a:bodyPr>
          <a:lstStyle>
            <a:lvl1pPr algn="r">
              <a:defRPr sz="1100" smtClean="0"/>
            </a:lvl1pPr>
          </a:lstStyle>
          <a:p>
            <a:pPr>
              <a:defRPr/>
            </a:pPr>
            <a:fld id="{2CEFF46E-BE6E-E84D-A0FB-FF6E504D2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57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715963" y="1039813"/>
            <a:ext cx="7843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3" name="Rectangle 11"/>
          <p:cNvSpPr>
            <a:spLocks noGrp="1" noChangeArrowheads="1"/>
          </p:cNvSpPr>
          <p:nvPr userDrawn="1"/>
        </p:nvSpPr>
        <p:spPr bwMode="auto">
          <a:xfrm>
            <a:off x="561975" y="508793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/>
              <a:t>Chapter 10 - Interactive Programs</a:t>
            </a:r>
          </a:p>
        </p:txBody>
      </p:sp>
      <p:pic>
        <p:nvPicPr>
          <p:cNvPr id="4" name="Picture 12" descr="C:\Documents and Settings\gmh.POLIHALE\Desktop\HaskellLogo_2.jpg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2266950"/>
            <a:ext cx="2349500" cy="223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52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3D00-20FA-D747-B7C9-651F6E9242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82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960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1CDBB-874E-CC4A-974F-C00CBE20F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6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2D23C-94D8-CF43-9B90-90974AB02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7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F7847-0AB9-DB41-87E5-37C6A9E25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0"/>
            <a:ext cx="4013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3E62A-5B6C-F94C-82F8-672741789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EF2ED-381C-D546-AC07-027B99FBC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5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D2931-D0F9-484F-947F-B6390F753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3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ABF29-9BD6-6D4E-B3F8-96E69563A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4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FF7A8-4DA3-3646-97AF-7DBAD9445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5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004FD-D8C0-C04A-AC40-020A4358C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3AE60F9-A131-F94E-A98C-7558761703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6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  <a:ea typeface="ＭＳ Ｐゴシック" pitchFamily="-1" charset="-128"/>
          <a:cs typeface="ＭＳ Ｐゴシック" pitchFamily="-1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ＭＳ Ｐゴシック" pitchFamily="-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ＭＳ Ｐゴシック" pitchFamily="-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ＭＳ Ｐゴシック" pitchFamily="-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ＭＳ Ｐゴシック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ED357BA-8B88-4D40-A6E0-C4C7405B7B93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5888" y="1001713"/>
            <a:ext cx="8910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/>
            <a:r>
              <a:rPr lang="en-US" sz="3600" b="1">
                <a:solidFill>
                  <a:schemeClr val="tx2"/>
                </a:solidFill>
                <a:latin typeface="Arial Black" charset="0"/>
              </a:rPr>
              <a:t>PROGRAMMING IN HASKELL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1" lang="en-US" sz="3200"/>
              <a:t>Chapter 10 - Interactive Programming</a:t>
            </a:r>
          </a:p>
        </p:txBody>
      </p:sp>
      <p:pic>
        <p:nvPicPr>
          <p:cNvPr id="15364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4257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FC55945-77D7-F847-8BFA-ADE012065D1A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Derived Primitives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1682750" y="2886075"/>
            <a:ext cx="6261100" cy="3159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getLine :: IO String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getLine = do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getChar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if x == '\n' then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return []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else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do xs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getLine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   return (x:xs)</a:t>
            </a: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504825" y="1768475"/>
            <a:ext cx="79565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Reading a string from the keyboard: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79CAA88-FC16-C34B-A624-F0F041EAAD7A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1670050" y="1581150"/>
            <a:ext cx="5376863" cy="185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putStr :: String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IO ()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putStr []     = return ()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putStr (x:xs) = do putChar x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   putStr xs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415925" y="531813"/>
            <a:ext cx="795655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Writing a string to the screen:</a:t>
            </a: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415925" y="3863975"/>
            <a:ext cx="79565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Writing a string and moving to a new line:</a:t>
            </a:r>
          </a:p>
        </p:txBody>
      </p:sp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1670050" y="4892675"/>
            <a:ext cx="5524500" cy="1406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putStrLn :: String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IO ()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putStrLn xs = do putStr xs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 putChar '\n'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5F27B0B-DD9F-444B-A645-35ABBCBC0A62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Example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41325" y="1755775"/>
            <a:ext cx="83772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We can now define an action that prompts for a string to be entered and displays its length: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008063" y="3252788"/>
            <a:ext cx="7181850" cy="29400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strlen :: IO ()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strlen = do putStr "Enter a string: "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            xs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getLine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            putStr "The string has "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            putStr (show (length xs))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            putStrLn " characters"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5C578E7-2DC7-AB4D-A57D-6A51E633026B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368300" y="446088"/>
            <a:ext cx="8377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1725613" y="1595438"/>
            <a:ext cx="5156200" cy="1844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&gt; strlen</a:t>
            </a:r>
          </a:p>
          <a:p>
            <a:pPr>
              <a:lnSpc>
                <a:spcPct val="120000"/>
              </a:lnSpc>
            </a:pPr>
            <a:endParaRPr lang="en-US" sz="2400">
              <a:latin typeface="Lucida Sans Typewriter" charset="0"/>
            </a:endParaRP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Enter a string: Haskell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The string has 7 characters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579438" y="5260975"/>
            <a:ext cx="79565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Evaluating an action </a:t>
            </a:r>
            <a:r>
              <a:rPr kumimoji="1" lang="en-US" u="sng"/>
              <a:t>executes</a:t>
            </a:r>
            <a:r>
              <a:rPr kumimoji="1" lang="en-US"/>
              <a:t> its side effects, with the final result value being discarded.</a:t>
            </a:r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368300" y="4097338"/>
            <a:ext cx="107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822E155-3DF9-6549-8ED8-81D6CE58CEC8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Hangman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41325" y="1582738"/>
            <a:ext cx="8377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Consider the following version of </a:t>
            </a:r>
            <a:r>
              <a:rPr lang="en-US" u="sng"/>
              <a:t>hangman</a:t>
            </a:r>
            <a:r>
              <a:rPr lang="en-US"/>
              <a:t>: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88963" y="2563813"/>
            <a:ext cx="7956550" cy="349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One player secretly types in a word.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other player tries to deduce the word, by entering a sequence of guesses.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For each guess, the computer indicates which letters in the secret word occur in the guess.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A99D6B86-1DA5-8E45-9AF2-3059515D3437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477838" y="635000"/>
            <a:ext cx="79565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game ends when the guess is correct.</a:t>
            </a:r>
          </a:p>
        </p:txBody>
      </p:sp>
      <p:sp>
        <p:nvSpPr>
          <p:cNvPr id="29699" name="Text Box 6"/>
          <p:cNvSpPr txBox="1">
            <a:spLocks noChangeArrowheads="1"/>
          </p:cNvSpPr>
          <p:nvPr/>
        </p:nvSpPr>
        <p:spPr bwMode="auto">
          <a:xfrm>
            <a:off x="801688" y="3505200"/>
            <a:ext cx="7885112" cy="2295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hangman :: IO ()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hangman = do putStrLn "Think of a word: "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word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sgetLine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putStrLn "Try to guess it:"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play word</a:t>
            </a:r>
          </a:p>
        </p:txBody>
      </p:sp>
      <p:sp>
        <p:nvSpPr>
          <p:cNvPr id="29700" name="Text Box 7"/>
          <p:cNvSpPr txBox="1">
            <a:spLocks noChangeArrowheads="1"/>
          </p:cNvSpPr>
          <p:nvPr/>
        </p:nvSpPr>
        <p:spPr bwMode="auto">
          <a:xfrm>
            <a:off x="373063" y="1778000"/>
            <a:ext cx="81264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We adopt a </a:t>
            </a:r>
            <a:r>
              <a:rPr lang="en-US" u="sng"/>
              <a:t>top down</a:t>
            </a:r>
            <a:r>
              <a:rPr lang="en-US"/>
              <a:t> approach to implementing hangman in Haskell, starting as follows: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423CB76D-4783-8449-A350-582F19C88EC5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93688" y="481013"/>
            <a:ext cx="83772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action </a:t>
            </a:r>
            <a:r>
              <a:rPr lang="en-US" u="sng"/>
              <a:t>sgetLine</a:t>
            </a:r>
            <a:r>
              <a:rPr lang="en-US"/>
              <a:t> reads a line of text from the keyboard, echoing each character as a dash: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303338" y="2039938"/>
            <a:ext cx="6561137" cy="40354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sgetLine :: IO String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sgetLine = do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getCh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if x == '\n' then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 do putChar x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    return []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else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 do putChar '-'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    xs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sgetLine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        return (x:xs)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94CD8AFF-BD4B-C14D-BB1F-E22C4525A439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1746" name="Text Box 3"/>
          <p:cNvSpPr txBox="1">
            <a:spLocks noChangeArrowheads="1"/>
          </p:cNvSpPr>
          <p:nvPr/>
        </p:nvSpPr>
        <p:spPr bwMode="auto">
          <a:xfrm>
            <a:off x="1446213" y="2241550"/>
            <a:ext cx="5934075" cy="3495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>
                <a:latin typeface="Lucida Sans Typewriter" charset="0"/>
              </a:rPr>
              <a:t>import System.IO   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1600">
              <a:latin typeface="Lucida Sans Typewriter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>
                <a:latin typeface="Lucida Sans Typewriter" charset="0"/>
              </a:rPr>
              <a:t>getCh :: IO Char 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>
                <a:latin typeface="Lucida Sans Typewriter" charset="0"/>
              </a:rPr>
              <a:t>getCh = do hSetEcho stdin False              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>
                <a:latin typeface="Lucida Sans Typewriter" charset="0"/>
              </a:rPr>
              <a:t>          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getChar             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>
                <a:latin typeface="Lucida Sans Typewriter" charset="0"/>
              </a:rPr>
              <a:t>           hSetEcho stdin True             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>
                <a:latin typeface="Lucida Sans Typewriter" charset="0"/>
              </a:rPr>
              <a:t>           return x</a:t>
            </a:r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615950" y="1635125"/>
            <a:ext cx="7786688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endParaRPr kumimoji="1" lang="en-US"/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293688" y="481013"/>
            <a:ext cx="84518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action </a:t>
            </a:r>
            <a:r>
              <a:rPr lang="en-US" u="sng"/>
              <a:t>getCh</a:t>
            </a:r>
            <a:r>
              <a:rPr lang="en-US"/>
              <a:t> reads a single character from the keyboard, without echoing it to the screen: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154C78A-9B63-684B-8E0A-B93E9ABA807E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93688" y="481013"/>
            <a:ext cx="8462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function </a:t>
            </a:r>
            <a:r>
              <a:rPr lang="en-US" u="sng"/>
              <a:t>play</a:t>
            </a:r>
            <a:r>
              <a:rPr lang="en-US"/>
              <a:t> is the main loop, which requests and processes guesses until the game ends.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209675" y="2025650"/>
            <a:ext cx="7416800" cy="4070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play :: String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IO ()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play word =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do putStr "? "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guess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getLine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if guess == word then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putStrLn "You got it!"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else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do putStrLn (match word guess)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   play word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CB4906D-6E00-7646-9553-1CCDA587F390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33794" name="Text Box 1026"/>
          <p:cNvSpPr txBox="1">
            <a:spLocks noChangeArrowheads="1"/>
          </p:cNvSpPr>
          <p:nvPr/>
        </p:nvSpPr>
        <p:spPr bwMode="auto">
          <a:xfrm>
            <a:off x="293688" y="481013"/>
            <a:ext cx="83772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function </a:t>
            </a:r>
            <a:r>
              <a:rPr lang="en-US" u="sng"/>
              <a:t>match</a:t>
            </a:r>
            <a:r>
              <a:rPr lang="en-US"/>
              <a:t> indicates which characters in one string occur in a second string:</a:t>
            </a:r>
          </a:p>
        </p:txBody>
      </p:sp>
      <p:sp>
        <p:nvSpPr>
          <p:cNvPr id="33795" name="Text Box 1028"/>
          <p:cNvSpPr txBox="1">
            <a:spLocks noChangeArrowheads="1"/>
          </p:cNvSpPr>
          <p:nvPr/>
        </p:nvSpPr>
        <p:spPr bwMode="auto">
          <a:xfrm>
            <a:off x="320675" y="4110038"/>
            <a:ext cx="2279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33796" name="Text Box 1029"/>
          <p:cNvSpPr txBox="1">
            <a:spLocks noChangeArrowheads="1"/>
          </p:cNvSpPr>
          <p:nvPr/>
        </p:nvSpPr>
        <p:spPr bwMode="auto">
          <a:xfrm>
            <a:off x="1054100" y="5135563"/>
            <a:ext cx="5006975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2400">
                <a:latin typeface="Lucida Sans Typewriter" charset="0"/>
              </a:rPr>
              <a:t>&gt; match "haskell" "pascal"</a:t>
            </a:r>
          </a:p>
          <a:p>
            <a:r>
              <a:rPr lang="en-US" sz="2400">
                <a:latin typeface="Lucida Sans Typewriter" charset="0"/>
              </a:rPr>
              <a:t>  </a:t>
            </a:r>
          </a:p>
          <a:p>
            <a:r>
              <a:rPr lang="en-US" sz="2400">
                <a:latin typeface="Lucida Sans Typewriter" charset="0"/>
              </a:rPr>
              <a:t>"-as--ll"</a:t>
            </a:r>
          </a:p>
        </p:txBody>
      </p:sp>
      <p:sp>
        <p:nvSpPr>
          <p:cNvPr id="33797" name="Text Box 1031"/>
          <p:cNvSpPr txBox="1">
            <a:spLocks noChangeArrowheads="1"/>
          </p:cNvSpPr>
          <p:nvPr/>
        </p:nvSpPr>
        <p:spPr bwMode="auto">
          <a:xfrm>
            <a:off x="650875" y="2066925"/>
            <a:ext cx="8034338" cy="15160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match :: String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String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String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match xs ys =</a:t>
            </a:r>
          </a:p>
          <a:p>
            <a:pPr>
              <a:lnSpc>
                <a:spcPct val="130000"/>
              </a:lnSpc>
            </a:pPr>
            <a:r>
              <a:rPr lang="en-US" sz="2400">
                <a:latin typeface="Lucida Sans Typewriter" charset="0"/>
              </a:rPr>
              <a:t>   [if elem x ys then x else '-' |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xs]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407B516-095F-554E-893F-BCCB72B8AE9A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Introduction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27038" y="1638300"/>
            <a:ext cx="83947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To date, we have seen how Haskell can be used to write </a:t>
            </a:r>
            <a:r>
              <a:rPr lang="en-US" u="sng"/>
              <a:t>batch</a:t>
            </a:r>
            <a:r>
              <a:rPr lang="en-US"/>
              <a:t> programs that take all their inputs at the start and give all their outputs at the end.</a:t>
            </a:r>
          </a:p>
        </p:txBody>
      </p:sp>
      <p:grpSp>
        <p:nvGrpSpPr>
          <p:cNvPr id="16388" name="Group 51"/>
          <p:cNvGrpSpPr>
            <a:grpSpLocks/>
          </p:cNvGrpSpPr>
          <p:nvPr/>
        </p:nvGrpSpPr>
        <p:grpSpPr bwMode="auto">
          <a:xfrm>
            <a:off x="1316038" y="4230688"/>
            <a:ext cx="6199187" cy="1150937"/>
            <a:chOff x="829" y="2665"/>
            <a:chExt cx="3905" cy="725"/>
          </a:xfrm>
        </p:grpSpPr>
        <p:grpSp>
          <p:nvGrpSpPr>
            <p:cNvPr id="16389" name="Group 42"/>
            <p:cNvGrpSpPr>
              <a:grpSpLocks/>
            </p:cNvGrpSpPr>
            <p:nvPr/>
          </p:nvGrpSpPr>
          <p:grpSpPr bwMode="auto">
            <a:xfrm>
              <a:off x="2247" y="2665"/>
              <a:ext cx="1068" cy="725"/>
              <a:chOff x="2205" y="2665"/>
              <a:chExt cx="1068" cy="725"/>
            </a:xfrm>
          </p:grpSpPr>
          <p:sp>
            <p:nvSpPr>
              <p:cNvPr id="16394" name="Rectangle 29"/>
              <p:cNvSpPr>
                <a:spLocks noChangeArrowheads="1"/>
              </p:cNvSpPr>
              <p:nvPr/>
            </p:nvSpPr>
            <p:spPr bwMode="auto">
              <a:xfrm>
                <a:off x="2205" y="2665"/>
                <a:ext cx="1068" cy="725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395" name="Text Box 26"/>
              <p:cNvSpPr txBox="1">
                <a:spLocks noChangeArrowheads="1"/>
              </p:cNvSpPr>
              <p:nvPr/>
            </p:nvSpPr>
            <p:spPr bwMode="auto">
              <a:xfrm>
                <a:off x="2262" y="2710"/>
                <a:ext cx="954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batch</a:t>
                </a:r>
              </a:p>
              <a:p>
                <a:pPr algn="ctr"/>
                <a:r>
                  <a:rPr lang="en-US"/>
                  <a:t>program</a:t>
                </a:r>
              </a:p>
            </p:txBody>
          </p:sp>
        </p:grpSp>
        <p:sp>
          <p:nvSpPr>
            <p:cNvPr id="16390" name="Text Box 27"/>
            <p:cNvSpPr txBox="1">
              <a:spLocks noChangeArrowheads="1"/>
            </p:cNvSpPr>
            <p:nvPr/>
          </p:nvSpPr>
          <p:spPr bwMode="auto">
            <a:xfrm>
              <a:off x="1035" y="2763"/>
              <a:ext cx="7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/>
                <a:t>inputs</a:t>
              </a:r>
              <a:endParaRPr lang="en-US"/>
            </a:p>
          </p:txBody>
        </p:sp>
        <p:sp>
          <p:nvSpPr>
            <p:cNvPr id="16391" name="AutoShape 30"/>
            <p:cNvSpPr>
              <a:spLocks noChangeArrowheads="1"/>
            </p:cNvSpPr>
            <p:nvPr/>
          </p:nvSpPr>
          <p:spPr bwMode="auto">
            <a:xfrm>
              <a:off x="829" y="3121"/>
              <a:ext cx="1168" cy="171"/>
            </a:xfrm>
            <a:prstGeom prst="rightArrow">
              <a:avLst>
                <a:gd name="adj1" fmla="val 47370"/>
                <a:gd name="adj2" fmla="val 63055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392" name="Text Box 45"/>
            <p:cNvSpPr txBox="1">
              <a:spLocks noChangeArrowheads="1"/>
            </p:cNvSpPr>
            <p:nvPr/>
          </p:nvSpPr>
          <p:spPr bwMode="auto">
            <a:xfrm>
              <a:off x="3696" y="2763"/>
              <a:ext cx="9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/>
                <a:t>outputs</a:t>
              </a:r>
              <a:endParaRPr lang="en-US"/>
            </a:p>
          </p:txBody>
        </p:sp>
        <p:sp>
          <p:nvSpPr>
            <p:cNvPr id="16393" name="AutoShape 46"/>
            <p:cNvSpPr>
              <a:spLocks noChangeArrowheads="1"/>
            </p:cNvSpPr>
            <p:nvPr/>
          </p:nvSpPr>
          <p:spPr bwMode="auto">
            <a:xfrm>
              <a:off x="3566" y="3121"/>
              <a:ext cx="1168" cy="171"/>
            </a:xfrm>
            <a:prstGeom prst="rightArrow">
              <a:avLst>
                <a:gd name="adj1" fmla="val 47370"/>
                <a:gd name="adj2" fmla="val 63055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E8764709-D311-FB46-9AEA-A4800D3701D3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Exercise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401638" y="1682750"/>
            <a:ext cx="82835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Implement the game of </a:t>
            </a:r>
            <a:r>
              <a:rPr lang="en-US" u="sng"/>
              <a:t>nim</a:t>
            </a:r>
            <a:r>
              <a:rPr lang="en-US"/>
              <a:t> in Haskell, where the rules of the game are as follows:</a:t>
            </a: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565150" y="3144838"/>
            <a:ext cx="6818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board comprises five rows of stars:</a:t>
            </a:r>
          </a:p>
        </p:txBody>
      </p:sp>
      <p:sp>
        <p:nvSpPr>
          <p:cNvPr id="34821" name="Text Box 7"/>
          <p:cNvSpPr txBox="1">
            <a:spLocks noChangeArrowheads="1"/>
          </p:cNvSpPr>
          <p:nvPr/>
        </p:nvSpPr>
        <p:spPr bwMode="auto">
          <a:xfrm>
            <a:off x="1776413" y="4246563"/>
            <a:ext cx="2393950" cy="2100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1: * * * * *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2: * * * *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3: * * *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4: * *</a:t>
            </a:r>
          </a:p>
          <a:p>
            <a:pPr>
              <a:lnSpc>
                <a:spcPct val="110000"/>
              </a:lnSpc>
            </a:pPr>
            <a:r>
              <a:rPr lang="en-US" sz="2400">
                <a:latin typeface="Lucida Sans Typewriter" charset="0"/>
              </a:rPr>
              <a:t>5: *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059C58ED-3E1A-614F-B635-5C1E3DE4EB98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01663" y="533400"/>
            <a:ext cx="7956550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Two players take it turn about to remove one or more stars from the end of a single row.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winner is the player who removes the last star or stars from the board.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388938" y="3756025"/>
            <a:ext cx="8126412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Hint:</a:t>
            </a:r>
          </a:p>
          <a:p>
            <a:endParaRPr lang="en-US"/>
          </a:p>
          <a:p>
            <a:r>
              <a:rPr lang="en-US"/>
              <a:t>Represent the board as a list of five integers that give the number of stars remaining on each row. For example, the initial board is [5,4,3,2,1].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849ABA13-77B5-DD45-B86F-64192E25535D}" type="slidenum">
              <a:rPr lang="en-US" sz="1400"/>
              <a:pPr/>
              <a:t>2</a:t>
            </a:fld>
            <a:endParaRPr lang="en-US" sz="1400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17500" y="425450"/>
            <a:ext cx="861695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However, we would also like to use Haskell to write </a:t>
            </a:r>
            <a:r>
              <a:rPr lang="en-US" u="sng"/>
              <a:t>interactive</a:t>
            </a:r>
            <a:r>
              <a:rPr lang="en-US"/>
              <a:t> programs that read from the keyboard and write to the screen, as they are running.</a:t>
            </a:r>
          </a:p>
        </p:txBody>
      </p:sp>
      <p:grpSp>
        <p:nvGrpSpPr>
          <p:cNvPr id="17411" name="Group 90"/>
          <p:cNvGrpSpPr>
            <a:grpSpLocks/>
          </p:cNvGrpSpPr>
          <p:nvPr/>
        </p:nvGrpSpPr>
        <p:grpSpPr bwMode="auto">
          <a:xfrm>
            <a:off x="1350963" y="2389188"/>
            <a:ext cx="6186487" cy="4024312"/>
            <a:chOff x="851" y="1505"/>
            <a:chExt cx="3897" cy="2535"/>
          </a:xfrm>
        </p:grpSpPr>
        <p:sp>
          <p:nvSpPr>
            <p:cNvPr id="17412" name="Rectangle 54"/>
            <p:cNvSpPr>
              <a:spLocks noChangeArrowheads="1"/>
            </p:cNvSpPr>
            <p:nvPr/>
          </p:nvSpPr>
          <p:spPr bwMode="auto">
            <a:xfrm>
              <a:off x="2168" y="2406"/>
              <a:ext cx="1255" cy="725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13" name="Text Box 55"/>
            <p:cNvSpPr txBox="1">
              <a:spLocks noChangeArrowheads="1"/>
            </p:cNvSpPr>
            <p:nvPr/>
          </p:nvSpPr>
          <p:spPr bwMode="auto">
            <a:xfrm>
              <a:off x="2224" y="2451"/>
              <a:ext cx="1143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/>
                <a:t>interactive</a:t>
              </a:r>
            </a:p>
            <a:p>
              <a:pPr algn="ctr"/>
              <a:r>
                <a:rPr lang="en-US"/>
                <a:t>program</a:t>
              </a:r>
            </a:p>
          </p:txBody>
        </p:sp>
        <p:sp>
          <p:nvSpPr>
            <p:cNvPr id="17414" name="Text Box 57"/>
            <p:cNvSpPr txBox="1">
              <a:spLocks noChangeArrowheads="1"/>
            </p:cNvSpPr>
            <p:nvPr/>
          </p:nvSpPr>
          <p:spPr bwMode="auto">
            <a:xfrm>
              <a:off x="1077" y="2504"/>
              <a:ext cx="7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/>
                <a:t>inputs</a:t>
              </a:r>
              <a:endParaRPr lang="en-US"/>
            </a:p>
          </p:txBody>
        </p:sp>
        <p:sp>
          <p:nvSpPr>
            <p:cNvPr id="17415" name="AutoShape 58"/>
            <p:cNvSpPr>
              <a:spLocks noChangeArrowheads="1"/>
            </p:cNvSpPr>
            <p:nvPr/>
          </p:nvSpPr>
          <p:spPr bwMode="auto">
            <a:xfrm>
              <a:off x="851" y="2862"/>
              <a:ext cx="1168" cy="171"/>
            </a:xfrm>
            <a:prstGeom prst="rightArrow">
              <a:avLst>
                <a:gd name="adj1" fmla="val 47370"/>
                <a:gd name="adj2" fmla="val 63055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16" name="Text Box 60"/>
            <p:cNvSpPr txBox="1">
              <a:spLocks noChangeArrowheads="1"/>
            </p:cNvSpPr>
            <p:nvPr/>
          </p:nvSpPr>
          <p:spPr bwMode="auto">
            <a:xfrm>
              <a:off x="3733" y="2504"/>
              <a:ext cx="8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/>
                <a:t>outputs</a:t>
              </a:r>
              <a:endParaRPr lang="en-US"/>
            </a:p>
          </p:txBody>
        </p:sp>
        <p:sp>
          <p:nvSpPr>
            <p:cNvPr id="17417" name="AutoShape 61"/>
            <p:cNvSpPr>
              <a:spLocks noChangeArrowheads="1"/>
            </p:cNvSpPr>
            <p:nvPr/>
          </p:nvSpPr>
          <p:spPr bwMode="auto">
            <a:xfrm>
              <a:off x="3580" y="2862"/>
              <a:ext cx="1168" cy="171"/>
            </a:xfrm>
            <a:prstGeom prst="rightArrow">
              <a:avLst>
                <a:gd name="adj1" fmla="val 47370"/>
                <a:gd name="adj2" fmla="val 63055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18" name="Text Box 65"/>
            <p:cNvSpPr txBox="1">
              <a:spLocks noChangeArrowheads="1"/>
            </p:cNvSpPr>
            <p:nvPr/>
          </p:nvSpPr>
          <p:spPr bwMode="auto">
            <a:xfrm>
              <a:off x="2282" y="1505"/>
              <a:ext cx="10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/>
                <a:t>keyboard</a:t>
              </a:r>
              <a:endParaRPr lang="en-US"/>
            </a:p>
          </p:txBody>
        </p:sp>
        <p:sp>
          <p:nvSpPr>
            <p:cNvPr id="17419" name="Text Box 66"/>
            <p:cNvSpPr txBox="1">
              <a:spLocks noChangeArrowheads="1"/>
            </p:cNvSpPr>
            <p:nvPr/>
          </p:nvSpPr>
          <p:spPr bwMode="auto">
            <a:xfrm>
              <a:off x="2415" y="3713"/>
              <a:ext cx="7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/>
                <a:t>screen</a:t>
              </a:r>
              <a:endParaRPr lang="en-US"/>
            </a:p>
          </p:txBody>
        </p:sp>
        <p:sp>
          <p:nvSpPr>
            <p:cNvPr id="17420" name="AutoShape 82"/>
            <p:cNvSpPr>
              <a:spLocks noChangeArrowheads="1"/>
            </p:cNvSpPr>
            <p:nvPr/>
          </p:nvSpPr>
          <p:spPr bwMode="auto">
            <a:xfrm>
              <a:off x="2702" y="1903"/>
              <a:ext cx="187" cy="349"/>
            </a:xfrm>
            <a:prstGeom prst="downArrow">
              <a:avLst>
                <a:gd name="adj1" fmla="val 41176"/>
                <a:gd name="adj2" fmla="val 60966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421" name="AutoShape 88"/>
            <p:cNvSpPr>
              <a:spLocks noChangeArrowheads="1"/>
            </p:cNvSpPr>
            <p:nvPr/>
          </p:nvSpPr>
          <p:spPr bwMode="auto">
            <a:xfrm>
              <a:off x="2702" y="3308"/>
              <a:ext cx="187" cy="349"/>
            </a:xfrm>
            <a:prstGeom prst="downArrow">
              <a:avLst>
                <a:gd name="adj1" fmla="val 41176"/>
                <a:gd name="adj2" fmla="val 60966"/>
              </a:avLst>
            </a:prstGeom>
            <a:solidFill>
              <a:srgbClr val="008000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F65A6C2-99CD-844B-8EFA-262C7BCC8C3E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The Problem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04813" y="1673225"/>
            <a:ext cx="8283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Haskell programs are pure mathematical functions: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04813" y="3997325"/>
            <a:ext cx="81994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However, reading from the keyboard and writing to the screen are side effects: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112838" y="2814638"/>
            <a:ext cx="66167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Haskell programs </a:t>
            </a:r>
            <a:r>
              <a:rPr kumimoji="1" lang="en-US" u="sng"/>
              <a:t>have no side effects</a:t>
            </a:r>
            <a:r>
              <a:rPr kumimoji="1" lang="en-US"/>
              <a:t>.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125538" y="5565775"/>
            <a:ext cx="6815137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Interactive programs </a:t>
            </a:r>
            <a:r>
              <a:rPr kumimoji="1" lang="en-US" u="sng"/>
              <a:t>have side effects</a:t>
            </a:r>
            <a:r>
              <a:rPr kumimoji="1" lang="en-US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355CA6B1-4C28-784E-A251-3215F91FDBCA}" type="slidenum">
              <a:rPr lang="en-US" sz="1400"/>
              <a:pPr/>
              <a:t>4</a:t>
            </a:fld>
            <a:endParaRPr lang="en-US" sz="140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The Solution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79425" y="1693863"/>
            <a:ext cx="814228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Interactive programs can be written in Haskell by using types to distinguish pure expressions from impure </a:t>
            </a:r>
            <a:r>
              <a:rPr lang="en-US" u="sng"/>
              <a:t>actions</a:t>
            </a:r>
            <a:r>
              <a:rPr lang="en-US"/>
              <a:t> that may involve side effects.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105025" y="3840163"/>
            <a:ext cx="928688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IO a</a:t>
            </a: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1304925" y="5226050"/>
            <a:ext cx="4418013" cy="1028700"/>
          </a:xfrm>
          <a:prstGeom prst="wedgeRoundRectCallout">
            <a:avLst>
              <a:gd name="adj1" fmla="val -22333"/>
              <a:gd name="adj2" fmla="val -9674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type of actions that return a value of type 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7E4D554D-D519-594E-9A56-7CDA59068B69}" type="slidenum">
              <a:rPr lang="en-US" sz="1400"/>
              <a:pPr/>
              <a:t>5</a:t>
            </a:fld>
            <a:endParaRPr lang="en-US" sz="1400"/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03225" y="471488"/>
            <a:ext cx="2243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For example: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579563" y="1638300"/>
            <a:ext cx="1473200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IO Char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947863" y="3582988"/>
            <a:ext cx="1104900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IO ()</a:t>
            </a:r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4124325" y="1408113"/>
            <a:ext cx="4183063" cy="1028700"/>
          </a:xfrm>
          <a:prstGeom prst="wedgeRoundRectCallout">
            <a:avLst>
              <a:gd name="adj1" fmla="val -67042"/>
              <a:gd name="adj2" fmla="val 15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type of actions that return a character.</a:t>
            </a: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4124325" y="3175000"/>
            <a:ext cx="4144963" cy="1487488"/>
          </a:xfrm>
          <a:prstGeom prst="wedgeRoundRectCallout">
            <a:avLst>
              <a:gd name="adj1" fmla="val -68653"/>
              <a:gd name="adj2" fmla="val 48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/>
              <a:t>The type of purely side effecting actions that return </a:t>
            </a:r>
            <a:r>
              <a:rPr lang="en-US" u="sng"/>
              <a:t>no</a:t>
            </a:r>
            <a:r>
              <a:rPr lang="en-US"/>
              <a:t> result value.</a:t>
            </a:r>
          </a:p>
        </p:txBody>
      </p:sp>
      <p:sp>
        <p:nvSpPr>
          <p:cNvPr id="20487" name="Rectangle 15"/>
          <p:cNvSpPr>
            <a:spLocks noChangeArrowheads="1"/>
          </p:cNvSpPr>
          <p:nvPr/>
        </p:nvSpPr>
        <p:spPr bwMode="auto">
          <a:xfrm>
            <a:off x="568325" y="5745163"/>
            <a:ext cx="75612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() is the type of tuples with no components.</a:t>
            </a:r>
          </a:p>
        </p:txBody>
      </p:sp>
      <p:sp>
        <p:nvSpPr>
          <p:cNvPr id="20488" name="Text Box 16"/>
          <p:cNvSpPr txBox="1">
            <a:spLocks noChangeArrowheads="1"/>
          </p:cNvSpPr>
          <p:nvPr/>
        </p:nvSpPr>
        <p:spPr bwMode="auto">
          <a:xfrm>
            <a:off x="403225" y="4587875"/>
            <a:ext cx="104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Note: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1FC060E6-B893-5446-A370-7E0EEC8D970F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Basic Actions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27038" y="1692275"/>
            <a:ext cx="8270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standard library provides a number of actions, including the following three primitives: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843088" y="5378450"/>
            <a:ext cx="3498850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getChar :: IO Char</a:t>
            </a:r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539750" y="3282950"/>
            <a:ext cx="795655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action </a:t>
            </a:r>
            <a:r>
              <a:rPr kumimoji="1" lang="en-US" u="sng"/>
              <a:t>getChar</a:t>
            </a:r>
            <a:r>
              <a:rPr kumimoji="1" lang="en-US"/>
              <a:t> reads a character from the keyboard, echoes it to the screen, and returns the character as its result value: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6E4C39AE-4016-BA41-B3F8-53D129CACA83}" type="slidenum">
              <a:rPr lang="en-US" sz="1400"/>
              <a:pPr/>
              <a:t>7</a:t>
            </a:fld>
            <a:endParaRPr lang="en-US" sz="1400"/>
          </a:p>
        </p:txBody>
      </p:sp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433388" y="509588"/>
            <a:ext cx="79819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action </a:t>
            </a:r>
            <a:r>
              <a:rPr kumimoji="1" lang="en-US" u="sng"/>
              <a:t>putChar c</a:t>
            </a:r>
            <a:r>
              <a:rPr kumimoji="1" lang="en-US"/>
              <a:t> writes the character c to the screen, and returns no result value:</a:t>
            </a:r>
          </a:p>
        </p:txBody>
      </p:sp>
      <p:sp>
        <p:nvSpPr>
          <p:cNvPr id="22531" name="Text Box 7"/>
          <p:cNvSpPr txBox="1">
            <a:spLocks noChangeArrowheads="1"/>
          </p:cNvSpPr>
          <p:nvPr/>
        </p:nvSpPr>
        <p:spPr bwMode="auto">
          <a:xfrm>
            <a:off x="1801813" y="2219325"/>
            <a:ext cx="4535487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putChar :: Char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IO ()</a:t>
            </a: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433388" y="3636963"/>
            <a:ext cx="8056562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/>
              <a:t>The action </a:t>
            </a:r>
            <a:r>
              <a:rPr kumimoji="1" lang="en-US" u="sng"/>
              <a:t>return v</a:t>
            </a:r>
            <a:r>
              <a:rPr kumimoji="1" lang="en-US"/>
              <a:t> simply returns the value v, without performing any interaction:</a:t>
            </a:r>
          </a:p>
        </p:txBody>
      </p:sp>
      <p:sp>
        <p:nvSpPr>
          <p:cNvPr id="22533" name="Text Box 9"/>
          <p:cNvSpPr txBox="1">
            <a:spLocks noChangeArrowheads="1"/>
          </p:cNvSpPr>
          <p:nvPr/>
        </p:nvSpPr>
        <p:spPr bwMode="auto">
          <a:xfrm>
            <a:off x="1801813" y="5432425"/>
            <a:ext cx="3614737" cy="530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return :: a </a:t>
            </a:r>
            <a:r>
              <a:rPr lang="en-US" sz="2400"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latin typeface="Lucida Sans Typewriter" charset="0"/>
              </a:rPr>
              <a:t> IO 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F87D49D2-0A99-B746-9E04-650A5E5A5605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14338" y="1701800"/>
            <a:ext cx="84613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 sequence of actions can be combined as a single composite action using the keyword </a:t>
            </a:r>
            <a:r>
              <a:rPr lang="en-US" u="sng"/>
              <a:t>do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For example: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  <a:cs typeface="ＭＳ Ｐゴシック" charset="0"/>
              </a:rPr>
              <a:t>Sequencing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838325" y="3856038"/>
            <a:ext cx="4078288" cy="2590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en-US" sz="2400">
                <a:latin typeface="Lucida Sans Typewriter" charset="0"/>
              </a:rPr>
              <a:t>act :: IO (Char,Char)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Lucida Sans Typewriter" charset="0"/>
              </a:rPr>
              <a:t>act = do x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getChar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Lucida Sans Typewriter" charset="0"/>
              </a:rPr>
              <a:t>         getChar</a:t>
            </a:r>
          </a:p>
          <a:p>
            <a:pPr>
              <a:lnSpc>
                <a:spcPct val="140000"/>
              </a:lnSpc>
            </a:pPr>
            <a:r>
              <a:rPr lang="en-US" sz="2400">
                <a:latin typeface="Lucida Sans Typewriter" charset="0"/>
              </a:rPr>
              <a:t>         y </a:t>
            </a:r>
            <a:r>
              <a:rPr lang="en-US" sz="2400"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</a:rPr>
              <a:t> getChar</a:t>
            </a:r>
          </a:p>
          <a:p>
            <a:pPr>
              <a:lnSpc>
                <a:spcPct val="120000"/>
              </a:lnSpc>
            </a:pPr>
            <a:r>
              <a:rPr lang="en-US" sz="2400">
                <a:latin typeface="Lucida Sans Typewriter" charset="0"/>
              </a:rPr>
              <a:t>         return (x,y)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8567</TotalTime>
  <Words>999</Words>
  <Application>Microsoft Office PowerPoint</Application>
  <PresentationFormat>On-screen Show (4:3)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Black</vt:lpstr>
      <vt:lpstr>Lucida Sans Typewriter</vt:lpstr>
      <vt:lpstr>Monotype Sorts</vt:lpstr>
      <vt:lpstr>Tahoma</vt:lpstr>
      <vt:lpstr>Times New Roman</vt:lpstr>
      <vt:lpstr>FUN Template</vt:lpstr>
      <vt:lpstr>PowerPoint Presentation</vt:lpstr>
      <vt:lpstr>Introduction</vt:lpstr>
      <vt:lpstr>PowerPoint Presentation</vt:lpstr>
      <vt:lpstr>The Problem</vt:lpstr>
      <vt:lpstr>The Solution</vt:lpstr>
      <vt:lpstr>PowerPoint Presentation</vt:lpstr>
      <vt:lpstr>Basic Actions</vt:lpstr>
      <vt:lpstr>PowerPoint Presentation</vt:lpstr>
      <vt:lpstr>Sequencing</vt:lpstr>
      <vt:lpstr>Derived Primitives</vt:lpstr>
      <vt:lpstr>PowerPoint Presentation</vt:lpstr>
      <vt:lpstr>Example</vt:lpstr>
      <vt:lpstr>PowerPoint Presentation</vt:lpstr>
      <vt:lpstr>Hangman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O'Reilly, James</cp:lastModifiedBy>
  <cp:revision>647</cp:revision>
  <cp:lastPrinted>2022-11-16T19:47:08Z</cp:lastPrinted>
  <dcterms:created xsi:type="dcterms:W3CDTF">2000-11-20T11:40:19Z</dcterms:created>
  <dcterms:modified xsi:type="dcterms:W3CDTF">2022-11-16T19:54:56Z</dcterms:modified>
</cp:coreProperties>
</file>