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5"/>
  </p:notesMasterIdLst>
  <p:handoutMasterIdLst>
    <p:handoutMasterId r:id="rId26"/>
  </p:handoutMasterIdLst>
  <p:sldIdLst>
    <p:sldId id="367" r:id="rId2"/>
    <p:sldId id="327" r:id="rId3"/>
    <p:sldId id="328" r:id="rId4"/>
    <p:sldId id="330" r:id="rId5"/>
    <p:sldId id="331" r:id="rId6"/>
    <p:sldId id="332" r:id="rId7"/>
    <p:sldId id="340" r:id="rId8"/>
    <p:sldId id="339" r:id="rId9"/>
    <p:sldId id="342" r:id="rId10"/>
    <p:sldId id="343" r:id="rId11"/>
    <p:sldId id="345" r:id="rId12"/>
    <p:sldId id="347" r:id="rId13"/>
    <p:sldId id="346" r:id="rId14"/>
    <p:sldId id="350" r:id="rId15"/>
    <p:sldId id="358" r:id="rId16"/>
    <p:sldId id="353" r:id="rId17"/>
    <p:sldId id="322" r:id="rId18"/>
    <p:sldId id="323" r:id="rId19"/>
    <p:sldId id="365" r:id="rId20"/>
    <p:sldId id="359" r:id="rId21"/>
    <p:sldId id="324" r:id="rId22"/>
    <p:sldId id="364" r:id="rId23"/>
    <p:sldId id="366" r:id="rId2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2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890" y="-96"/>
      </p:cViewPr>
      <p:guideLst>
        <p:guide orient="horz" pos="2927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486" tIns="47243" rIns="94486" bIns="47243" numCol="1" anchor="t" anchorCtr="0" compatLnSpc="1">
            <a:prstTxWarp prst="textNoShape">
              <a:avLst/>
            </a:prstTxWarp>
          </a:bodyPr>
          <a:lstStyle>
            <a:lvl1pPr defTabSz="944563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486" tIns="47243" rIns="94486" bIns="4724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486" tIns="47243" rIns="94486" bIns="47243" numCol="1" anchor="b" anchorCtr="0" compatLnSpc="1">
            <a:prstTxWarp prst="textNoShape">
              <a:avLst/>
            </a:prstTxWarp>
          </a:bodyPr>
          <a:lstStyle>
            <a:lvl1pPr defTabSz="944563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486" tIns="47243" rIns="94486" bIns="4724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200">
                <a:latin typeface="Tahoma" charset="0"/>
              </a:defRPr>
            </a:lvl1pPr>
          </a:lstStyle>
          <a:p>
            <a:pPr>
              <a:defRPr/>
            </a:pPr>
            <a:fld id="{0E779386-4A03-FC45-AF97-06C77FD87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70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4663" cy="485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7357" tIns="43679" rIns="87357" bIns="43679" numCol="1" anchor="t" anchorCtr="0" compatLnSpc="1">
            <a:prstTxWarp prst="textNoShape">
              <a:avLst/>
            </a:prstTxWarp>
          </a:bodyPr>
          <a:lstStyle>
            <a:lvl1pPr defTabSz="874713">
              <a:defRPr sz="11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3992563" y="0"/>
            <a:ext cx="3014662" cy="485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7357" tIns="43679" rIns="87357" bIns="43679" numCol="1" anchor="t" anchorCtr="0" compatLnSpc="1">
            <a:prstTxWarp prst="textNoShape">
              <a:avLst/>
            </a:prstTxWarp>
          </a:bodyPr>
          <a:lstStyle>
            <a:lvl1pPr algn="r" defTabSz="874713">
              <a:defRPr sz="11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1900" y="693738"/>
            <a:ext cx="4621213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435475"/>
            <a:ext cx="5200650" cy="41608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7357" tIns="43679" rIns="87357" bIns="436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14663" cy="484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7357" tIns="43679" rIns="87357" bIns="43679" numCol="1" anchor="b" anchorCtr="0" compatLnSpc="1">
            <a:prstTxWarp prst="textNoShape">
              <a:avLst/>
            </a:prstTxWarp>
          </a:bodyPr>
          <a:lstStyle>
            <a:lvl1pPr defTabSz="874713">
              <a:defRPr sz="11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2563" y="8804275"/>
            <a:ext cx="3014662" cy="484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7357" tIns="43679" rIns="87357" bIns="43679" numCol="1" anchor="b" anchorCtr="0" compatLnSpc="1">
            <a:prstTxWarp prst="textNoShape">
              <a:avLst/>
            </a:prstTxWarp>
          </a:bodyPr>
          <a:lstStyle>
            <a:lvl1pPr algn="r" defTabSz="874713">
              <a:defRPr sz="1100">
                <a:latin typeface="Tahoma" charset="0"/>
              </a:defRPr>
            </a:lvl1pPr>
          </a:lstStyle>
          <a:p>
            <a:pPr>
              <a:defRPr/>
            </a:pPr>
            <a:fld id="{F9E15011-A3FC-D446-968D-AB62D7322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06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(1+50)(25 – 7-3)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E15011-A3FC-D446-968D-AB62D7322ED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9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6B7C2022-8340-2F47-857F-C234305C973D}" type="slidenum">
              <a:rPr lang="en-US" sz="1100">
                <a:latin typeface="Tahoma" charset="0"/>
              </a:rPr>
              <a:pPr/>
              <a:t>16</a:t>
            </a:fld>
            <a:endParaRPr lang="en-US" sz="1100">
              <a:latin typeface="Tahoma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372E9DBD-66BC-C54B-A038-7D6E13F02E7E}" type="slidenum">
              <a:rPr lang="en-US" sz="1100">
                <a:latin typeface="Tahoma" charset="0"/>
              </a:rPr>
              <a:pPr/>
              <a:t>22</a:t>
            </a:fld>
            <a:endParaRPr lang="en-US" sz="1100">
              <a:latin typeface="Tahoma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4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>
                <a:latin typeface="Tahoma" charset="0"/>
              </a:rPr>
              <a:t>Chapter 12 - The Countdown Problem</a:t>
            </a:r>
          </a:p>
        </p:txBody>
      </p:sp>
      <p:pic>
        <p:nvPicPr>
          <p:cNvPr id="4" name="Picture 15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88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F5332-6151-DD4E-98B5-7B4C39D5A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6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1383B-CBAC-A04C-B064-3EE16D99A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54B8B-3151-404B-89A2-127FA915B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9FF01-9C5B-A74A-8C4D-37C863E81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4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248E8-4A7A-EC47-9A5F-4182FB6A5A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9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B061B-007E-DE40-BE6F-BE3FD98CB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2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BD9A2-B1D4-3346-AE28-14FACC3BB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2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D1263-3F3F-E54D-A640-6F9CC0060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6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93A6C-F230-DE49-AB1D-B17446BFA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2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2CB46-AAF4-DF47-BCD8-B0A64B037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7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charset="0"/>
              </a:defRPr>
            </a:lvl1pPr>
          </a:lstStyle>
          <a:p>
            <a:pPr>
              <a:defRPr/>
            </a:pPr>
            <a:fld id="{C7821171-CD8D-9743-B5A5-2E0F961E1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8DE0F4F8-31B1-9447-9A22-2E3444A23F31}" type="slidenum">
              <a:rPr lang="en-US" sz="1400">
                <a:latin typeface="Tahoma" charset="0"/>
              </a:rPr>
              <a:pPr/>
              <a:t>0</a:t>
            </a:fld>
            <a:endParaRPr lang="en-US" sz="1400">
              <a:latin typeface="Tahoma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>
                <a:latin typeface="Tahoma" charset="0"/>
              </a:rPr>
              <a:t>Chapter 9 - The Countdown Problem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EF036B02-02A5-8944-8B3E-BB44DD41893F}" type="slidenum">
              <a:rPr lang="en-US" sz="1400">
                <a:latin typeface="Tahoma" charset="0"/>
              </a:rPr>
              <a:pPr/>
              <a:t>9</a:t>
            </a:fld>
            <a:endParaRPr lang="en-US" sz="1400">
              <a:latin typeface="Tahoma" charset="0"/>
            </a:endParaRPr>
          </a:p>
        </p:txBody>
      </p:sp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306388" y="444500"/>
            <a:ext cx="8086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Return a list of all the values in an expression: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436563" y="1584325"/>
            <a:ext cx="7788275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values :: Expr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[Int]</a:t>
            </a:r>
          </a:p>
          <a:p>
            <a:r>
              <a:rPr lang="en-US"/>
              <a:t>values (Val n)     = [n]</a:t>
            </a:r>
          </a:p>
          <a:p>
            <a:r>
              <a:rPr lang="en-US"/>
              <a:t>values (App _ l r) = values l ++ values r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306388" y="3405188"/>
            <a:ext cx="82343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Decide if an expression is a solution for a given list of source numbers and a target number: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436563" y="4978400"/>
            <a:ext cx="8289925" cy="1144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300"/>
              <a:t>solution :: Expr </a:t>
            </a:r>
            <a:r>
              <a:rPr lang="en-US" sz="2300">
                <a:sym typeface="Symbol" charset="0"/>
              </a:rPr>
              <a:t></a:t>
            </a:r>
            <a:r>
              <a:rPr lang="en-US" sz="2300"/>
              <a:t> [Int] </a:t>
            </a:r>
            <a:r>
              <a:rPr lang="en-US" sz="2300">
                <a:sym typeface="Symbol" charset="0"/>
              </a:rPr>
              <a:t></a:t>
            </a:r>
            <a:r>
              <a:rPr lang="en-US" sz="2300"/>
              <a:t> Int </a:t>
            </a:r>
            <a:r>
              <a:rPr lang="en-US" sz="2300">
                <a:sym typeface="Symbol" charset="0"/>
              </a:rPr>
              <a:t></a:t>
            </a:r>
            <a:r>
              <a:rPr lang="en-US" sz="2300"/>
              <a:t> Bool</a:t>
            </a:r>
          </a:p>
          <a:p>
            <a:r>
              <a:rPr lang="en-US" sz="2300"/>
              <a:t>solution e ns n = elem (values e) (choices ns)</a:t>
            </a:r>
          </a:p>
          <a:p>
            <a:r>
              <a:rPr lang="en-US" sz="2300"/>
              <a:t>                  &amp;&amp; eval e == [n]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08E3E547-9FBD-0D4A-A6DA-FA67B93FAD61}" type="slidenum">
              <a:rPr lang="en-US" sz="1400">
                <a:latin typeface="Tahoma" charset="0"/>
              </a:rPr>
              <a:pPr/>
              <a:t>10</a:t>
            </a:fld>
            <a:endParaRPr lang="en-US" sz="1400">
              <a:latin typeface="Tahoma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Brute Force Solution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81000" y="1579563"/>
            <a:ext cx="8086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Return a list of all possible ways of splitting a list into two non-empty parts: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876300" y="3028950"/>
            <a:ext cx="508793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split :: [a]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[([a],[a])]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81000" y="3989388"/>
            <a:ext cx="8086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For example: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876300" y="5011738"/>
            <a:ext cx="7761288" cy="11445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300"/>
              <a:t>&gt; split [1,2,3,4]</a:t>
            </a:r>
          </a:p>
          <a:p>
            <a:endParaRPr lang="en-US" sz="2300"/>
          </a:p>
          <a:p>
            <a:r>
              <a:rPr lang="en-US" sz="2300"/>
              <a:t>[([1],[2,3,4]),([1,2],[3,4]),([1,2,3],[4])]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60942128-1608-4841-840B-73D3AF002139}" type="slidenum">
              <a:rPr lang="en-US" sz="1400">
                <a:latin typeface="Tahoma" charset="0"/>
              </a:rPr>
              <a:pPr/>
              <a:t>11</a:t>
            </a:fld>
            <a:endParaRPr lang="en-US" sz="1400">
              <a:latin typeface="Tahoma" charset="0"/>
            </a:endParaRPr>
          </a:p>
        </p:txBody>
      </p:sp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333375" y="479425"/>
            <a:ext cx="85312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Return a list of all possible expressions whose values are precisely a given list of numbers:</a:t>
            </a: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830263" y="2030413"/>
            <a:ext cx="7535862" cy="2676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exprs :: [Int]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[Expr]</a:t>
            </a:r>
          </a:p>
          <a:p>
            <a:r>
              <a:rPr lang="en-US"/>
              <a:t>exprs []  = []</a:t>
            </a:r>
          </a:p>
          <a:p>
            <a:r>
              <a:rPr lang="en-US"/>
              <a:t>exprs [n] = [Val n]</a:t>
            </a:r>
          </a:p>
          <a:p>
            <a:r>
              <a:rPr lang="en-US"/>
              <a:t>exprs ns  = [e | (ls,rs)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split ns</a:t>
            </a:r>
          </a:p>
          <a:p>
            <a:r>
              <a:rPr lang="en-US"/>
              <a:t>               , l    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exprs ls</a:t>
            </a:r>
          </a:p>
          <a:p>
            <a:r>
              <a:rPr lang="en-US"/>
              <a:t>               , r    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exprs rs</a:t>
            </a:r>
          </a:p>
          <a:p>
            <a:r>
              <a:rPr lang="en-US"/>
              <a:t>               , e    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combine l r]</a:t>
            </a:r>
          </a:p>
        </p:txBody>
      </p:sp>
      <p:sp>
        <p:nvSpPr>
          <p:cNvPr id="26628" name="AutoShape 8"/>
          <p:cNvSpPr>
            <a:spLocks noChangeArrowheads="1"/>
          </p:cNvSpPr>
          <p:nvPr/>
        </p:nvSpPr>
        <p:spPr bwMode="auto">
          <a:xfrm>
            <a:off x="1781175" y="5683250"/>
            <a:ext cx="5581650" cy="566738"/>
          </a:xfrm>
          <a:prstGeom prst="wedgeRoundRectCallout">
            <a:avLst>
              <a:gd name="adj1" fmla="val -22727"/>
              <a:gd name="adj2" fmla="val -13151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The key function in this lecture.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59FDF941-79FC-E944-874E-94193C20DB67}" type="slidenum">
              <a:rPr lang="en-US" sz="1400">
                <a:latin typeface="Tahoma" charset="0"/>
              </a:rPr>
              <a:pPr/>
              <a:t>12</a:t>
            </a:fld>
            <a:endParaRPr lang="en-US" sz="1400">
              <a:latin typeface="Tahoma" charset="0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138238" y="1498600"/>
            <a:ext cx="7337425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combine :: Expr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Expr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[Expr]</a:t>
            </a:r>
          </a:p>
          <a:p>
            <a:r>
              <a:rPr lang="en-US"/>
              <a:t>combine l r =</a:t>
            </a:r>
          </a:p>
          <a:p>
            <a:r>
              <a:rPr lang="en-US"/>
              <a:t>   [App o l r | o </a:t>
            </a:r>
            <a:r>
              <a:rPr lang="en-US" sz="2300">
                <a:sym typeface="Symbol" charset="0"/>
              </a:rPr>
              <a:t></a:t>
            </a:r>
            <a:r>
              <a:rPr lang="en-US"/>
              <a:t> [Add,Sub,Mul,Div]]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20675" y="457200"/>
            <a:ext cx="8285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Combine two expressions using each operator: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1138238" y="4689475"/>
            <a:ext cx="7350125" cy="1568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solutions :: [Int]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[Expr]</a:t>
            </a:r>
          </a:p>
          <a:p>
            <a:r>
              <a:rPr lang="en-US"/>
              <a:t>solutions ns n = [e | ns'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choices ns</a:t>
            </a:r>
          </a:p>
          <a:p>
            <a:r>
              <a:rPr lang="en-US"/>
              <a:t>                    , e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exprs ns'</a:t>
            </a:r>
          </a:p>
          <a:p>
            <a:r>
              <a:rPr lang="en-US"/>
              <a:t>                    , eval e == [n]]</a:t>
            </a:r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320675" y="3221038"/>
            <a:ext cx="84455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Return a list of all possible expressions that solve an instance of the countdown problem: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C6E0E37D-FCD8-BB40-86C1-199582338E5F}" type="slidenum">
              <a:rPr lang="en-US" sz="1400">
                <a:latin typeface="Tahoma" charset="0"/>
              </a:rPr>
              <a:pPr/>
              <a:t>13</a:t>
            </a:fld>
            <a:endParaRPr lang="en-US" sz="1400">
              <a:latin typeface="Tahoma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How Fast Is It?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81000" y="1797050"/>
            <a:ext cx="2435225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System: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Compiler: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Example:	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One solution: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All solutions: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60700" y="3556000"/>
            <a:ext cx="5470525" cy="4429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300"/>
              <a:t>solutions [1,3,7,10,25,50] 765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924175" y="1779588"/>
            <a:ext cx="5700713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2.8GHz Core 2 Duo, 4GB RAM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GHC version 7.10.2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		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0.108 seconds   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12.224 seconds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C6055D16-A18C-D644-86AB-EE9E76B7F288}" type="slidenum">
              <a:rPr lang="en-US" sz="1400">
                <a:latin typeface="Tahoma" charset="0"/>
              </a:rPr>
              <a:pPr/>
              <a:t>14</a:t>
            </a:fld>
            <a:endParaRPr lang="en-US" sz="1400">
              <a:latin typeface="Tahoma" charset="0"/>
            </a:endParaRPr>
          </a:p>
        </p:txBody>
      </p:sp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530225" y="1793875"/>
            <a:ext cx="790575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Many of the expressions that are considered will typically be </a:t>
            </a:r>
            <a:r>
              <a:rPr kumimoji="1" lang="en-US" sz="2800" u="sng">
                <a:latin typeface="Tahoma" charset="0"/>
              </a:rPr>
              <a:t>invalid</a:t>
            </a:r>
            <a:r>
              <a:rPr kumimoji="1" lang="en-US" sz="2800">
                <a:latin typeface="Tahoma" charset="0"/>
              </a:rPr>
              <a:t> - fail to evaluate.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For our example, only around </a:t>
            </a:r>
            <a:r>
              <a:rPr kumimoji="1" lang="en-US" sz="2800" u="sng">
                <a:latin typeface="Tahoma" charset="0"/>
              </a:rPr>
              <a:t>5 million</a:t>
            </a:r>
            <a:r>
              <a:rPr kumimoji="1" lang="en-US" sz="2800">
                <a:latin typeface="Tahoma" charset="0"/>
              </a:rPr>
              <a:t> of the 33 million possible expressions are valid.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Combining generation with evaluation would allow </a:t>
            </a:r>
            <a:r>
              <a:rPr kumimoji="1" lang="en-US" sz="2800" u="sng">
                <a:latin typeface="Tahoma" charset="0"/>
              </a:rPr>
              <a:t>earlier rejection</a:t>
            </a:r>
            <a:r>
              <a:rPr kumimoji="1" lang="en-US" sz="2800">
                <a:latin typeface="Tahoma" charset="0"/>
              </a:rPr>
              <a:t> of invalid expressions.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Arial Black" charset="0"/>
              </a:rPr>
              <a:t>Can We Do Better?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B20600C7-C467-2343-9F8E-2637B8B2F808}" type="slidenum">
              <a:rPr lang="en-US" sz="1400">
                <a:latin typeface="Tahoma" charset="0"/>
              </a:rPr>
              <a:pPr/>
              <a:t>15</a:t>
            </a:fld>
            <a:endParaRPr lang="en-US" sz="1400">
              <a:latin typeface="Tahoma" charset="0"/>
            </a:endParaRPr>
          </a:p>
        </p:txBody>
      </p:sp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1308100" y="5060950"/>
            <a:ext cx="6608763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results :: [Int]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[Result]</a:t>
            </a:r>
          </a:p>
          <a:p>
            <a:r>
              <a:rPr lang="en-US"/>
              <a:t>results ns = [(e,n) | e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exprs ns</a:t>
            </a:r>
          </a:p>
          <a:p>
            <a:r>
              <a:rPr lang="en-US"/>
              <a:t>                    , n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eval e]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308100" y="2670175"/>
            <a:ext cx="4603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type Result = (Expr,Int)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381000" y="1671638"/>
            <a:ext cx="796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Valid expressions and their values: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381000" y="3629025"/>
            <a:ext cx="82851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We seek to define a function that fuses together the generation and evaluation of expressions:</a:t>
            </a:r>
          </a:p>
        </p:txBody>
      </p:sp>
      <p:sp>
        <p:nvSpPr>
          <p:cNvPr id="30726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61363" cy="685800"/>
          </a:xfrm>
          <a:noFill/>
        </p:spPr>
        <p:txBody>
          <a:bodyPr/>
          <a:lstStyle/>
          <a:p>
            <a:r>
              <a:rPr lang="en-US">
                <a:latin typeface="Arial Black" charset="0"/>
              </a:rPr>
              <a:t>Fusing Two Functions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8671E78D-42D4-DC42-9A13-617E72D9CBD4}" type="slidenum">
              <a:rPr lang="en-US" sz="1400">
                <a:latin typeface="Tahoma" charset="0"/>
              </a:rPr>
              <a:pPr/>
              <a:t>16</a:t>
            </a:fld>
            <a:endParaRPr lang="en-US" sz="1400">
              <a:latin typeface="Tahoma" charset="0"/>
            </a:endParaRPr>
          </a:p>
        </p:txBody>
      </p:sp>
      <p:sp>
        <p:nvSpPr>
          <p:cNvPr id="31746" name="Text Box 8"/>
          <p:cNvSpPr txBox="1">
            <a:spLocks noChangeArrowheads="1"/>
          </p:cNvSpPr>
          <p:nvPr/>
        </p:nvSpPr>
        <p:spPr bwMode="auto">
          <a:xfrm>
            <a:off x="1006475" y="1484313"/>
            <a:ext cx="6745288" cy="2647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results []  = []</a:t>
            </a:r>
          </a:p>
          <a:p>
            <a:r>
              <a:rPr lang="en-US"/>
              <a:t>results [n] = [(Val n,n) | n &gt; 0]</a:t>
            </a:r>
          </a:p>
          <a:p>
            <a:r>
              <a:rPr lang="en-US"/>
              <a:t>results ns  =</a:t>
            </a:r>
          </a:p>
          <a:p>
            <a:r>
              <a:rPr lang="en-US"/>
              <a:t>   [res | (ls,rs)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split ns</a:t>
            </a:r>
          </a:p>
          <a:p>
            <a:r>
              <a:rPr lang="en-US"/>
              <a:t>        , lx   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results ls</a:t>
            </a:r>
          </a:p>
          <a:p>
            <a:r>
              <a:rPr lang="en-US"/>
              <a:t>        , ry   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results rs</a:t>
            </a:r>
          </a:p>
          <a:p>
            <a:r>
              <a:rPr lang="en-US"/>
              <a:t>        , res  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combine' lx ry]</a:t>
            </a:r>
          </a:p>
        </p:txBody>
      </p:sp>
      <p:sp>
        <p:nvSpPr>
          <p:cNvPr id="31747" name="Text Box 10"/>
          <p:cNvSpPr txBox="1">
            <a:spLocks noChangeArrowheads="1"/>
          </p:cNvSpPr>
          <p:nvPr/>
        </p:nvSpPr>
        <p:spPr bwMode="auto">
          <a:xfrm>
            <a:off x="296863" y="490538"/>
            <a:ext cx="8420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This behaviour is achieved by defining</a:t>
            </a:r>
          </a:p>
        </p:txBody>
      </p:sp>
      <p:sp>
        <p:nvSpPr>
          <p:cNvPr id="31748" name="Text Box 18"/>
          <p:cNvSpPr txBox="1">
            <a:spLocks noChangeArrowheads="1"/>
          </p:cNvSpPr>
          <p:nvPr/>
        </p:nvSpPr>
        <p:spPr bwMode="auto">
          <a:xfrm>
            <a:off x="1006475" y="5602288"/>
            <a:ext cx="74136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combine' :: Result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Result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[Result]</a:t>
            </a:r>
          </a:p>
        </p:txBody>
      </p:sp>
      <p:sp>
        <p:nvSpPr>
          <p:cNvPr id="31749" name="Text Box 19"/>
          <p:cNvSpPr txBox="1">
            <a:spLocks noChangeArrowheads="1"/>
          </p:cNvSpPr>
          <p:nvPr/>
        </p:nvSpPr>
        <p:spPr bwMode="auto">
          <a:xfrm>
            <a:off x="296863" y="4606925"/>
            <a:ext cx="8221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where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2C6045A0-1B80-1C4C-9DC0-A2217A94CAF7}" type="slidenum">
              <a:rPr lang="en-US" sz="1400">
                <a:latin typeface="Tahoma" charset="0"/>
              </a:rPr>
              <a:pPr/>
              <a:t>17</a:t>
            </a:fld>
            <a:endParaRPr lang="en-US" sz="1400">
              <a:latin typeface="Tahoma" charset="0"/>
            </a:endParaRPr>
          </a:p>
        </p:txBody>
      </p:sp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1095375" y="4181475"/>
            <a:ext cx="6726238" cy="21161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/>
              <a:t>solutions' :: [Int]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[Expr]</a:t>
            </a:r>
          </a:p>
          <a:p>
            <a:pPr>
              <a:lnSpc>
                <a:spcPct val="110000"/>
              </a:lnSpc>
            </a:pPr>
            <a:r>
              <a:rPr lang="en-US"/>
              <a:t>solutions' ns n =</a:t>
            </a:r>
          </a:p>
          <a:p>
            <a:pPr>
              <a:lnSpc>
                <a:spcPct val="110000"/>
              </a:lnSpc>
            </a:pPr>
            <a:r>
              <a:rPr lang="en-US"/>
              <a:t>   [e | ns'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choices ns</a:t>
            </a:r>
          </a:p>
          <a:p>
            <a:pPr>
              <a:lnSpc>
                <a:spcPct val="110000"/>
              </a:lnSpc>
            </a:pPr>
            <a:r>
              <a:rPr lang="en-US"/>
              <a:t>      , (e,m)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results ns'</a:t>
            </a:r>
          </a:p>
          <a:p>
            <a:pPr>
              <a:lnSpc>
                <a:spcPct val="110000"/>
              </a:lnSpc>
            </a:pPr>
            <a:r>
              <a:rPr lang="en-US"/>
              <a:t>      , m == n]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404813" y="3300413"/>
            <a:ext cx="8221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New function that solves countdown problems:</a:t>
            </a:r>
          </a:p>
        </p:txBody>
      </p:sp>
      <p:sp>
        <p:nvSpPr>
          <p:cNvPr id="33796" name="Text Box 15"/>
          <p:cNvSpPr txBox="1">
            <a:spLocks noChangeArrowheads="1"/>
          </p:cNvSpPr>
          <p:nvPr/>
        </p:nvSpPr>
        <p:spPr bwMode="auto">
          <a:xfrm>
            <a:off x="1041400" y="1233488"/>
            <a:ext cx="5640388" cy="1698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/>
              <a:t>combine</a:t>
            </a:r>
            <a:r>
              <a:rPr lang="ja-JP" altLang="en-US"/>
              <a:t>’</a:t>
            </a:r>
            <a:r>
              <a:rPr lang="en-US" altLang="ja-JP"/>
              <a:t> (l,x) (r,y) =</a:t>
            </a:r>
          </a:p>
          <a:p>
            <a:pPr>
              <a:lnSpc>
                <a:spcPct val="110000"/>
              </a:lnSpc>
            </a:pPr>
            <a:r>
              <a:rPr lang="en-US"/>
              <a:t>   [(App o l r, apply o x y)</a:t>
            </a:r>
          </a:p>
          <a:p>
            <a:pPr>
              <a:lnSpc>
                <a:spcPct val="110000"/>
              </a:lnSpc>
            </a:pPr>
            <a:r>
              <a:rPr lang="en-US"/>
              <a:t>      | o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[Add,Sub,Mul,Div]</a:t>
            </a:r>
          </a:p>
          <a:p>
            <a:pPr>
              <a:lnSpc>
                <a:spcPct val="110000"/>
              </a:lnSpc>
            </a:pPr>
            <a:r>
              <a:rPr lang="en-US"/>
              <a:t>      , valid o x y]</a:t>
            </a:r>
          </a:p>
        </p:txBody>
      </p:sp>
      <p:sp>
        <p:nvSpPr>
          <p:cNvPr id="33797" name="Text Box 18"/>
          <p:cNvSpPr txBox="1">
            <a:spLocks noChangeArrowheads="1"/>
          </p:cNvSpPr>
          <p:nvPr/>
        </p:nvSpPr>
        <p:spPr bwMode="auto">
          <a:xfrm>
            <a:off x="404813" y="346075"/>
            <a:ext cx="8221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Combining results: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02574107-4DD4-9D42-B029-90CBD509B368}" type="slidenum">
              <a:rPr lang="en-US" sz="1400">
                <a:latin typeface="Tahoma" charset="0"/>
              </a:rPr>
              <a:pPr/>
              <a:t>18</a:t>
            </a:fld>
            <a:endParaRPr lang="en-US" sz="1400">
              <a:latin typeface="Tahoma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How Fast Is It Now?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789113"/>
            <a:ext cx="2435225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Example:	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One solution: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All solutions: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973388" y="1820863"/>
            <a:ext cx="5646737" cy="4429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300"/>
              <a:t>solutions' [1,3,7,10,25,50] 765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852738" y="3514725"/>
            <a:ext cx="432435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0.014 seconds   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1.312 seconds</a:t>
            </a: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5880100" y="3910013"/>
            <a:ext cx="2625725" cy="1487487"/>
          </a:xfrm>
          <a:prstGeom prst="wedgeRoundRectCallout">
            <a:avLst>
              <a:gd name="adj1" fmla="val -68741"/>
              <a:gd name="adj2" fmla="val 5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Around 10 times faster in both cases.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1892E3ED-CF58-C34E-ADFB-D3A84D09332E}" type="slidenum">
              <a:rPr lang="en-US" sz="1400">
                <a:latin typeface="Tahoma" charset="0"/>
              </a:rPr>
              <a:pPr/>
              <a:t>1</a:t>
            </a:fld>
            <a:endParaRPr lang="en-US" sz="1400">
              <a:latin typeface="Tahoma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What Is Countdown?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508000" y="1658938"/>
            <a:ext cx="7956550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A popular </a:t>
            </a:r>
            <a:r>
              <a:rPr kumimoji="1" lang="en-US" sz="2800" u="sng">
                <a:latin typeface="Tahoma" charset="0"/>
              </a:rPr>
              <a:t>quiz programme</a:t>
            </a:r>
            <a:r>
              <a:rPr kumimoji="1" lang="en-US" sz="2800">
                <a:latin typeface="Tahoma" charset="0"/>
              </a:rPr>
              <a:t> on British television that has been running since 1982.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Based upon an original </a:t>
            </a:r>
            <a:r>
              <a:rPr kumimoji="1" lang="en-US" sz="2800" u="sng">
                <a:latin typeface="Tahoma" charset="0"/>
              </a:rPr>
              <a:t>French</a:t>
            </a:r>
            <a:r>
              <a:rPr kumimoji="1" lang="en-US" sz="2800">
                <a:latin typeface="Tahoma" charset="0"/>
              </a:rPr>
              <a:t> version called "Des Chiffres et Des Lettres".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Includes a numbers game that we shall refer to as the </a:t>
            </a:r>
            <a:r>
              <a:rPr kumimoji="1" lang="en-US" sz="2800" u="sng">
                <a:latin typeface="Tahoma" charset="0"/>
              </a:rPr>
              <a:t>countdown problem</a:t>
            </a:r>
            <a:r>
              <a:rPr kumimoji="1" lang="en-US" sz="2800">
                <a:latin typeface="Tahoma" charset="0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4BA7F761-832A-344F-8DBF-9B5F08AE6618}" type="slidenum">
              <a:rPr lang="en-US" sz="1400">
                <a:latin typeface="Tahoma" charset="0"/>
              </a:rPr>
              <a:pPr/>
              <a:t>19</a:t>
            </a:fld>
            <a:endParaRPr lang="en-US" sz="1400">
              <a:latin typeface="Tahoma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93713" y="1746250"/>
            <a:ext cx="8104187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Many expressions will be </a:t>
            </a:r>
            <a:r>
              <a:rPr kumimoji="1" lang="en-US" sz="2800" u="sng">
                <a:latin typeface="Tahoma" charset="0"/>
              </a:rPr>
              <a:t>essentially the same</a:t>
            </a:r>
            <a:r>
              <a:rPr kumimoji="1" lang="en-US" sz="2800">
                <a:latin typeface="Tahoma" charset="0"/>
              </a:rPr>
              <a:t> using simple arithmetic properties, such as:</a:t>
            </a:r>
          </a:p>
        </p:txBody>
      </p:sp>
      <p:sp>
        <p:nvSpPr>
          <p:cNvPr id="35843" name="Rectangle 7"/>
          <p:cNvSpPr>
            <a:spLocks noChangeArrowheads="1"/>
          </p:cNvSpPr>
          <p:nvPr/>
        </p:nvSpPr>
        <p:spPr bwMode="auto">
          <a:xfrm>
            <a:off x="493713" y="5213350"/>
            <a:ext cx="80168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Exploiting such properties would considerably </a:t>
            </a:r>
            <a:r>
              <a:rPr kumimoji="1" lang="en-US" sz="2800" u="sng">
                <a:latin typeface="Tahoma" charset="0"/>
              </a:rPr>
              <a:t>reduce</a:t>
            </a:r>
            <a:r>
              <a:rPr kumimoji="1" lang="en-US" sz="2800">
                <a:latin typeface="Tahoma" charset="0"/>
              </a:rPr>
              <a:t> the search and solution spaces.</a:t>
            </a:r>
          </a:p>
        </p:txBody>
      </p:sp>
      <p:sp>
        <p:nvSpPr>
          <p:cNvPr id="35844" name="Rectangle 1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Arial Black" charset="0"/>
              </a:rPr>
              <a:t>Can We Do Better?</a:t>
            </a:r>
          </a:p>
        </p:txBody>
      </p:sp>
      <p:grpSp>
        <p:nvGrpSpPr>
          <p:cNvPr id="35845" name="Group 21"/>
          <p:cNvGrpSpPr>
            <a:grpSpLocks/>
          </p:cNvGrpSpPr>
          <p:nvPr/>
        </p:nvGrpSpPr>
        <p:grpSpPr bwMode="auto">
          <a:xfrm>
            <a:off x="1958975" y="3238500"/>
            <a:ext cx="3013075" cy="1511300"/>
            <a:chOff x="1156" y="1966"/>
            <a:chExt cx="1898" cy="952"/>
          </a:xfrm>
        </p:grpSpPr>
        <p:sp>
          <p:nvSpPr>
            <p:cNvPr id="35846" name="Text Box 4"/>
            <p:cNvSpPr txBox="1">
              <a:spLocks noChangeArrowheads="1"/>
            </p:cNvSpPr>
            <p:nvPr/>
          </p:nvSpPr>
          <p:spPr bwMode="auto">
            <a:xfrm>
              <a:off x="1156" y="1985"/>
              <a:ext cx="67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x </a:t>
              </a:r>
              <a:r>
                <a:rPr lang="en-US">
                  <a:sym typeface="Symbol" charset="0"/>
                </a:rPr>
                <a:t></a:t>
              </a:r>
              <a:r>
                <a:rPr lang="en-US"/>
                <a:t> y</a:t>
              </a:r>
            </a:p>
          </p:txBody>
        </p:sp>
        <p:sp>
          <p:nvSpPr>
            <p:cNvPr id="35847" name="Text Box 5"/>
            <p:cNvSpPr txBox="1">
              <a:spLocks noChangeArrowheads="1"/>
            </p:cNvSpPr>
            <p:nvPr/>
          </p:nvSpPr>
          <p:spPr bwMode="auto">
            <a:xfrm>
              <a:off x="2378" y="1985"/>
              <a:ext cx="67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y </a:t>
              </a:r>
              <a:r>
                <a:rPr lang="en-US">
                  <a:sym typeface="Symbol" charset="0"/>
                </a:rPr>
                <a:t></a:t>
              </a:r>
              <a:r>
                <a:rPr lang="en-US"/>
                <a:t> x</a:t>
              </a:r>
            </a:p>
          </p:txBody>
        </p:sp>
        <p:sp>
          <p:nvSpPr>
            <p:cNvPr id="35848" name="Text Box 8"/>
            <p:cNvSpPr txBox="1">
              <a:spLocks noChangeArrowheads="1"/>
            </p:cNvSpPr>
            <p:nvPr/>
          </p:nvSpPr>
          <p:spPr bwMode="auto">
            <a:xfrm>
              <a:off x="1156" y="2611"/>
              <a:ext cx="67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x </a:t>
              </a:r>
              <a:r>
                <a:rPr lang="en-US">
                  <a:sym typeface="Symbol" charset="0"/>
                </a:rPr>
                <a:t></a:t>
              </a:r>
              <a:r>
                <a:rPr lang="en-US"/>
                <a:t> 1</a:t>
              </a:r>
            </a:p>
          </p:txBody>
        </p:sp>
        <p:sp>
          <p:nvSpPr>
            <p:cNvPr id="35849" name="Text Box 9"/>
            <p:cNvSpPr txBox="1">
              <a:spLocks noChangeArrowheads="1"/>
            </p:cNvSpPr>
            <p:nvPr/>
          </p:nvSpPr>
          <p:spPr bwMode="auto">
            <a:xfrm>
              <a:off x="2378" y="2611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35850" name="Text Box 19"/>
            <p:cNvSpPr txBox="1">
              <a:spLocks noChangeArrowheads="1"/>
            </p:cNvSpPr>
            <p:nvPr/>
          </p:nvSpPr>
          <p:spPr bwMode="auto">
            <a:xfrm>
              <a:off x="1947" y="1966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 sz="2800">
                  <a:latin typeface="Tahoma" charset="0"/>
                </a:rPr>
                <a:t>=</a:t>
              </a:r>
            </a:p>
          </p:txBody>
        </p:sp>
        <p:sp>
          <p:nvSpPr>
            <p:cNvPr id="35851" name="Text Box 20"/>
            <p:cNvSpPr txBox="1">
              <a:spLocks noChangeArrowheads="1"/>
            </p:cNvSpPr>
            <p:nvPr/>
          </p:nvSpPr>
          <p:spPr bwMode="auto">
            <a:xfrm>
              <a:off x="1947" y="2591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 sz="2800">
                  <a:latin typeface="Tahoma" charset="0"/>
                </a:rPr>
                <a:t>=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8FFB5849-EE66-8240-A12C-1814AAB5506A}" type="slidenum">
              <a:rPr lang="en-US" sz="1400">
                <a:latin typeface="Tahoma" charset="0"/>
              </a:rPr>
              <a:pPr/>
              <a:t>20</a:t>
            </a:fld>
            <a:endParaRPr lang="en-US" sz="1400">
              <a:latin typeface="Tahoma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872413" cy="685800"/>
          </a:xfrm>
        </p:spPr>
        <p:txBody>
          <a:bodyPr/>
          <a:lstStyle/>
          <a:p>
            <a:r>
              <a:rPr lang="en-US">
                <a:latin typeface="Arial Black" charset="0"/>
              </a:rPr>
              <a:t>Exploiting Properties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381000" y="1693863"/>
            <a:ext cx="79629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Strengthening the valid predicate to take account of commutativity and identity properties: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798513" y="3194050"/>
            <a:ext cx="7618412" cy="3094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pPr>
              <a:lnSpc>
                <a:spcPct val="160000"/>
              </a:lnSpc>
            </a:pPr>
            <a:r>
              <a:rPr lang="en-US"/>
              <a:t>valid :: Op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Bool</a:t>
            </a:r>
          </a:p>
          <a:p>
            <a:pPr>
              <a:lnSpc>
                <a:spcPct val="160000"/>
              </a:lnSpc>
            </a:pPr>
            <a:r>
              <a:rPr lang="en-US"/>
              <a:t>valid Add x y  = True</a:t>
            </a:r>
          </a:p>
          <a:p>
            <a:pPr>
              <a:lnSpc>
                <a:spcPct val="160000"/>
              </a:lnSpc>
            </a:pPr>
            <a:r>
              <a:rPr lang="en-US"/>
              <a:t>valid Sub x y  = x &gt; y</a:t>
            </a:r>
          </a:p>
          <a:p>
            <a:pPr>
              <a:lnSpc>
                <a:spcPct val="160000"/>
              </a:lnSpc>
            </a:pPr>
            <a:r>
              <a:rPr lang="en-US"/>
              <a:t>valid Mul x y  = True</a:t>
            </a:r>
          </a:p>
          <a:p>
            <a:pPr>
              <a:lnSpc>
                <a:spcPct val="160000"/>
              </a:lnSpc>
            </a:pPr>
            <a:r>
              <a:rPr lang="en-US"/>
              <a:t>valid Div x y  = x `mod` y == 0</a:t>
            </a:r>
          </a:p>
        </p:txBody>
      </p:sp>
      <p:sp>
        <p:nvSpPr>
          <p:cNvPr id="733192" name="Text Box 8"/>
          <p:cNvSpPr txBox="1">
            <a:spLocks noChangeArrowheads="1"/>
          </p:cNvSpPr>
          <p:nvPr/>
        </p:nvSpPr>
        <p:spPr bwMode="auto">
          <a:xfrm>
            <a:off x="3925888" y="5157788"/>
            <a:ext cx="1101725" cy="4699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x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</a:t>
            </a:r>
            <a:r>
              <a:rPr lang="en-US">
                <a:solidFill>
                  <a:schemeClr val="tx2"/>
                </a:solidFill>
              </a:rPr>
              <a:t> y</a:t>
            </a:r>
          </a:p>
        </p:txBody>
      </p:sp>
      <p:sp>
        <p:nvSpPr>
          <p:cNvPr id="733195" name="Text Box 11"/>
          <p:cNvSpPr txBox="1">
            <a:spLocks noChangeArrowheads="1"/>
          </p:cNvSpPr>
          <p:nvPr/>
        </p:nvSpPr>
        <p:spPr bwMode="auto">
          <a:xfrm>
            <a:off x="3914775" y="5154613"/>
            <a:ext cx="2746375" cy="4699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x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</a:t>
            </a:r>
            <a:r>
              <a:rPr lang="en-US">
                <a:solidFill>
                  <a:schemeClr val="tx2"/>
                </a:solidFill>
              </a:rPr>
              <a:t> y &amp;&amp; x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</a:t>
            </a:r>
            <a:r>
              <a:rPr lang="en-US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733196" name="Text Box 12"/>
          <p:cNvSpPr txBox="1">
            <a:spLocks noChangeArrowheads="1"/>
          </p:cNvSpPr>
          <p:nvPr/>
        </p:nvSpPr>
        <p:spPr bwMode="auto">
          <a:xfrm>
            <a:off x="3913188" y="5156200"/>
            <a:ext cx="4389437" cy="4699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x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</a:t>
            </a:r>
            <a:r>
              <a:rPr lang="en-US">
                <a:solidFill>
                  <a:schemeClr val="tx2"/>
                </a:solidFill>
              </a:rPr>
              <a:t> y &amp;&amp; x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</a:t>
            </a:r>
            <a:r>
              <a:rPr lang="en-US">
                <a:solidFill>
                  <a:schemeClr val="tx2"/>
                </a:solidFill>
              </a:rPr>
              <a:t> 1 &amp;&amp; y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 1</a:t>
            </a:r>
          </a:p>
        </p:txBody>
      </p:sp>
      <p:sp>
        <p:nvSpPr>
          <p:cNvPr id="733191" name="Text Box 7"/>
          <p:cNvSpPr txBox="1">
            <a:spLocks noChangeArrowheads="1"/>
          </p:cNvSpPr>
          <p:nvPr/>
        </p:nvSpPr>
        <p:spPr bwMode="auto">
          <a:xfrm>
            <a:off x="3933825" y="3970338"/>
            <a:ext cx="1112838" cy="4699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x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</a:t>
            </a:r>
            <a:r>
              <a:rPr lang="en-US">
                <a:solidFill>
                  <a:schemeClr val="tx2"/>
                </a:solidFill>
              </a:rPr>
              <a:t> y</a:t>
            </a:r>
          </a:p>
        </p:txBody>
      </p:sp>
      <p:sp>
        <p:nvSpPr>
          <p:cNvPr id="733193" name="Text Box 9"/>
          <p:cNvSpPr txBox="1">
            <a:spLocks noChangeArrowheads="1"/>
          </p:cNvSpPr>
          <p:nvPr/>
        </p:nvSpPr>
        <p:spPr bwMode="auto">
          <a:xfrm>
            <a:off x="6638925" y="5726113"/>
            <a:ext cx="1657350" cy="4699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&amp;&amp; y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</a:t>
            </a:r>
            <a:r>
              <a:rPr lang="en-US">
                <a:solidFill>
                  <a:schemeClr val="tx2"/>
                </a:solidFill>
              </a:rPr>
              <a:t>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92" grpId="0" animBg="1" autoUpdateAnimBg="0"/>
      <p:bldP spid="733195" grpId="0" animBg="1" autoUpdateAnimBg="0"/>
      <p:bldP spid="733196" grpId="0" animBg="1" autoUpdateAnimBg="0"/>
      <p:bldP spid="733191" grpId="0" animBg="1" autoUpdateAnimBg="0"/>
      <p:bldP spid="73319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061EDD27-B7CF-5A43-8BB5-96C303E0F20B}" type="slidenum">
              <a:rPr lang="en-US" sz="1400">
                <a:latin typeface="Tahoma" charset="0"/>
              </a:rPr>
              <a:pPr/>
              <a:t>21</a:t>
            </a:fld>
            <a:endParaRPr lang="en-US" sz="1400">
              <a:latin typeface="Tahoma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How Fast Is It Now?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81000" y="1789113"/>
            <a:ext cx="2473325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Example:	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Valid: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Solutions: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443163" y="1846263"/>
            <a:ext cx="5822950" cy="4429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300"/>
              <a:t>solutions'' [1,3,7,10,25,50] 765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319338" y="3500438"/>
            <a:ext cx="342265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250,000 expressions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49 expressions</a:t>
            </a: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6502400" y="3211513"/>
            <a:ext cx="1979613" cy="1028700"/>
          </a:xfrm>
          <a:prstGeom prst="wedgeRoundRectCallout">
            <a:avLst>
              <a:gd name="adj1" fmla="val -77264"/>
              <a:gd name="adj2" fmla="val -987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Around 20 times less.</a:t>
            </a:r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6478588" y="4959350"/>
            <a:ext cx="2005012" cy="1028700"/>
          </a:xfrm>
          <a:prstGeom prst="wedgeRoundRectCallout">
            <a:avLst>
              <a:gd name="adj1" fmla="val -117301"/>
              <a:gd name="adj2" fmla="val -617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Around 16 times less.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6C79DBAE-87E2-EB4B-95F8-61C0C53CEB1F}" type="slidenum">
              <a:rPr lang="en-US" sz="1400">
                <a:latin typeface="Tahoma" charset="0"/>
              </a:rPr>
              <a:pPr/>
              <a:t>22</a:t>
            </a:fld>
            <a:endParaRPr lang="en-US" sz="1400">
              <a:latin typeface="Tahoma" charset="0"/>
            </a:endParaRPr>
          </a:p>
        </p:txBody>
      </p:sp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473075" y="841375"/>
            <a:ext cx="2435225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One solution: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All solutions: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2913063" y="841375"/>
            <a:ext cx="43243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0.007 seconds   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0.119 seconds</a:t>
            </a:r>
          </a:p>
        </p:txBody>
      </p:sp>
      <p:sp>
        <p:nvSpPr>
          <p:cNvPr id="38916" name="AutoShape 6"/>
          <p:cNvSpPr>
            <a:spLocks noChangeArrowheads="1"/>
          </p:cNvSpPr>
          <p:nvPr/>
        </p:nvSpPr>
        <p:spPr bwMode="auto">
          <a:xfrm>
            <a:off x="6188075" y="628650"/>
            <a:ext cx="2332038" cy="1028700"/>
          </a:xfrm>
          <a:prstGeom prst="wedgeRoundRectCallout">
            <a:avLst>
              <a:gd name="adj1" fmla="val -74370"/>
              <a:gd name="adj2" fmla="val -632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Around 2 times faster.</a:t>
            </a:r>
          </a:p>
        </p:txBody>
      </p:sp>
      <p:sp>
        <p:nvSpPr>
          <p:cNvPr id="38917" name="AutoShape 7"/>
          <p:cNvSpPr>
            <a:spLocks noChangeArrowheads="1"/>
          </p:cNvSpPr>
          <p:nvPr/>
        </p:nvSpPr>
        <p:spPr bwMode="auto">
          <a:xfrm>
            <a:off x="6213475" y="2671763"/>
            <a:ext cx="2327275" cy="1054100"/>
          </a:xfrm>
          <a:prstGeom prst="wedgeRoundRectCallout">
            <a:avLst>
              <a:gd name="adj1" fmla="val -76056"/>
              <a:gd name="adj2" fmla="val -262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Around 11 times faster.</a:t>
            </a:r>
          </a:p>
        </p:txBody>
      </p:sp>
      <p:sp>
        <p:nvSpPr>
          <p:cNvPr id="38918" name="Text Box 10"/>
          <p:cNvSpPr txBox="1">
            <a:spLocks noChangeArrowheads="1"/>
          </p:cNvSpPr>
          <p:nvPr/>
        </p:nvSpPr>
        <p:spPr bwMode="auto">
          <a:xfrm>
            <a:off x="473075" y="4811713"/>
            <a:ext cx="800417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More generally, our program usually returns all solutions in a fraction of a second, and is around 100 times faster that the original version.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E7BB0677-7B1A-D54F-BCFC-A6E96A5491CE}" type="slidenum">
              <a:rPr lang="en-US" sz="1400">
                <a:latin typeface="Tahoma" charset="0"/>
              </a:rPr>
              <a:pPr/>
              <a:t>2</a:t>
            </a:fld>
            <a:endParaRPr lang="en-US" sz="1400">
              <a:latin typeface="Tahoma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Example</a:t>
            </a:r>
          </a:p>
        </p:txBody>
      </p:sp>
      <p:grpSp>
        <p:nvGrpSpPr>
          <p:cNvPr id="17411" name="Group 35"/>
          <p:cNvGrpSpPr>
            <a:grpSpLocks/>
          </p:cNvGrpSpPr>
          <p:nvPr/>
        </p:nvGrpSpPr>
        <p:grpSpPr bwMode="auto">
          <a:xfrm>
            <a:off x="1452563" y="2622550"/>
            <a:ext cx="4456112" cy="457200"/>
            <a:chOff x="915" y="1597"/>
            <a:chExt cx="2807" cy="288"/>
          </a:xfrm>
        </p:grpSpPr>
        <p:sp>
          <p:nvSpPr>
            <p:cNvPr id="17421" name="Text Box 5"/>
            <p:cNvSpPr txBox="1">
              <a:spLocks noChangeArrowheads="1"/>
            </p:cNvSpPr>
            <p:nvPr/>
          </p:nvSpPr>
          <p:spPr bwMode="auto">
            <a:xfrm>
              <a:off x="915" y="1597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7422" name="Text Box 6"/>
            <p:cNvSpPr txBox="1">
              <a:spLocks noChangeArrowheads="1"/>
            </p:cNvSpPr>
            <p:nvPr/>
          </p:nvSpPr>
          <p:spPr bwMode="auto">
            <a:xfrm>
              <a:off x="1360" y="1597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17423" name="Text Box 7"/>
            <p:cNvSpPr txBox="1">
              <a:spLocks noChangeArrowheads="1"/>
            </p:cNvSpPr>
            <p:nvPr/>
          </p:nvSpPr>
          <p:spPr bwMode="auto">
            <a:xfrm>
              <a:off x="1805" y="1597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7</a:t>
              </a:r>
            </a:p>
          </p:txBody>
        </p:sp>
        <p:sp>
          <p:nvSpPr>
            <p:cNvPr id="17424" name="Text Box 8"/>
            <p:cNvSpPr txBox="1">
              <a:spLocks noChangeArrowheads="1"/>
            </p:cNvSpPr>
            <p:nvPr/>
          </p:nvSpPr>
          <p:spPr bwMode="auto">
            <a:xfrm>
              <a:off x="2251" y="1597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10</a:t>
              </a:r>
            </a:p>
          </p:txBody>
        </p:sp>
        <p:sp>
          <p:nvSpPr>
            <p:cNvPr id="17425" name="Text Box 9"/>
            <p:cNvSpPr txBox="1">
              <a:spLocks noChangeArrowheads="1"/>
            </p:cNvSpPr>
            <p:nvPr/>
          </p:nvSpPr>
          <p:spPr bwMode="auto">
            <a:xfrm>
              <a:off x="2812" y="1597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25</a:t>
              </a:r>
            </a:p>
          </p:txBody>
        </p:sp>
        <p:sp>
          <p:nvSpPr>
            <p:cNvPr id="17426" name="Text Box 10"/>
            <p:cNvSpPr txBox="1">
              <a:spLocks noChangeArrowheads="1"/>
            </p:cNvSpPr>
            <p:nvPr/>
          </p:nvSpPr>
          <p:spPr bwMode="auto">
            <a:xfrm>
              <a:off x="3374" y="1597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50</a:t>
              </a:r>
            </a:p>
          </p:txBody>
        </p:sp>
      </p:grpSp>
      <p:sp>
        <p:nvSpPr>
          <p:cNvPr id="17412" name="Text Box 11"/>
          <p:cNvSpPr txBox="1">
            <a:spLocks noChangeArrowheads="1"/>
          </p:cNvSpPr>
          <p:nvPr/>
        </p:nvSpPr>
        <p:spPr bwMode="auto">
          <a:xfrm>
            <a:off x="381000" y="1631950"/>
            <a:ext cx="7875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Using the numbers</a:t>
            </a:r>
          </a:p>
        </p:txBody>
      </p:sp>
      <p:sp>
        <p:nvSpPr>
          <p:cNvPr id="17413" name="Text Box 18"/>
          <p:cNvSpPr txBox="1">
            <a:spLocks noChangeArrowheads="1"/>
          </p:cNvSpPr>
          <p:nvPr/>
        </p:nvSpPr>
        <p:spPr bwMode="auto">
          <a:xfrm>
            <a:off x="381000" y="3551238"/>
            <a:ext cx="7875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and the arithmetic operators</a:t>
            </a:r>
          </a:p>
        </p:txBody>
      </p:sp>
      <p:sp>
        <p:nvSpPr>
          <p:cNvPr id="17414" name="Text Box 19"/>
          <p:cNvSpPr txBox="1">
            <a:spLocks noChangeArrowheads="1"/>
          </p:cNvSpPr>
          <p:nvPr/>
        </p:nvSpPr>
        <p:spPr bwMode="auto">
          <a:xfrm>
            <a:off x="6900863" y="5513388"/>
            <a:ext cx="736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765</a:t>
            </a:r>
          </a:p>
        </p:txBody>
      </p:sp>
      <p:grpSp>
        <p:nvGrpSpPr>
          <p:cNvPr id="17415" name="Group 36"/>
          <p:cNvGrpSpPr>
            <a:grpSpLocks/>
          </p:cNvGrpSpPr>
          <p:nvPr/>
        </p:nvGrpSpPr>
        <p:grpSpPr bwMode="auto">
          <a:xfrm>
            <a:off x="1452563" y="4541838"/>
            <a:ext cx="2478087" cy="457200"/>
            <a:chOff x="921" y="2824"/>
            <a:chExt cx="1561" cy="288"/>
          </a:xfrm>
        </p:grpSpPr>
        <p:sp>
          <p:nvSpPr>
            <p:cNvPr id="17417" name="Text Box 21"/>
            <p:cNvSpPr txBox="1">
              <a:spLocks noChangeArrowheads="1"/>
            </p:cNvSpPr>
            <p:nvPr/>
          </p:nvSpPr>
          <p:spPr bwMode="auto">
            <a:xfrm>
              <a:off x="921" y="2824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+</a:t>
              </a:r>
            </a:p>
          </p:txBody>
        </p:sp>
        <p:sp>
          <p:nvSpPr>
            <p:cNvPr id="17418" name="Text Box 22"/>
            <p:cNvSpPr txBox="1">
              <a:spLocks noChangeArrowheads="1"/>
            </p:cNvSpPr>
            <p:nvPr/>
          </p:nvSpPr>
          <p:spPr bwMode="auto">
            <a:xfrm>
              <a:off x="1374" y="2824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-</a:t>
              </a:r>
            </a:p>
          </p:txBody>
        </p:sp>
        <p:sp>
          <p:nvSpPr>
            <p:cNvPr id="17419" name="Text Box 23"/>
            <p:cNvSpPr txBox="1">
              <a:spLocks noChangeArrowheads="1"/>
            </p:cNvSpPr>
            <p:nvPr/>
          </p:nvSpPr>
          <p:spPr bwMode="auto">
            <a:xfrm>
              <a:off x="1827" y="2824"/>
              <a:ext cx="2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>
                  <a:sym typeface="Symbol" charset="0"/>
                </a:rPr>
                <a:t></a:t>
              </a:r>
              <a:endParaRPr lang="en-US"/>
            </a:p>
          </p:txBody>
        </p:sp>
        <p:sp>
          <p:nvSpPr>
            <p:cNvPr id="17420" name="Text Box 24"/>
            <p:cNvSpPr txBox="1">
              <a:spLocks noChangeArrowheads="1"/>
            </p:cNvSpPr>
            <p:nvPr/>
          </p:nvSpPr>
          <p:spPr bwMode="auto">
            <a:xfrm>
              <a:off x="2261" y="2824"/>
              <a:ext cx="221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>
                  <a:sym typeface="Symbol" charset="0"/>
                </a:rPr>
                <a:t></a:t>
              </a:r>
              <a:endParaRPr lang="en-US"/>
            </a:p>
          </p:txBody>
        </p:sp>
      </p:grpSp>
      <p:sp>
        <p:nvSpPr>
          <p:cNvPr id="17416" name="Text Box 25"/>
          <p:cNvSpPr txBox="1">
            <a:spLocks noChangeArrowheads="1"/>
          </p:cNvSpPr>
          <p:nvPr/>
        </p:nvSpPr>
        <p:spPr bwMode="auto">
          <a:xfrm>
            <a:off x="381000" y="5481638"/>
            <a:ext cx="6389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construct an expression whose value 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CE1278A8-8079-1B4D-AD3E-BFC140C64F2B}" type="slidenum">
              <a:rPr lang="en-US" sz="1400">
                <a:latin typeface="Tahoma" charset="0"/>
              </a:rPr>
              <a:pPr/>
              <a:t>3</a:t>
            </a:fld>
            <a:endParaRPr lang="en-US" sz="1400">
              <a:latin typeface="Tahoma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Rules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08000" y="1658938"/>
            <a:ext cx="8178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All the numbers, including intermediate results, must be </a:t>
            </a:r>
            <a:r>
              <a:rPr kumimoji="1" lang="en-US" sz="2800" u="sng">
                <a:latin typeface="Tahoma" charset="0"/>
              </a:rPr>
              <a:t>positive naturals</a:t>
            </a:r>
            <a:r>
              <a:rPr kumimoji="1" lang="en-US" sz="2800">
                <a:latin typeface="Tahoma" charset="0"/>
              </a:rPr>
              <a:t> (1,2,3,…).</a:t>
            </a:r>
            <a:endParaRPr kumimoji="1" lang="en-US" sz="2800" u="sng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 u="sng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Each of the source numbers can be used at</a:t>
            </a:r>
            <a:r>
              <a:rPr kumimoji="1" lang="en-US" sz="2800" u="sng">
                <a:latin typeface="Tahoma" charset="0"/>
              </a:rPr>
              <a:t> most once</a:t>
            </a:r>
            <a:r>
              <a:rPr kumimoji="1" lang="en-US" sz="2800">
                <a:latin typeface="Tahoma" charset="0"/>
              </a:rPr>
              <a:t> when constructing the expression.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We </a:t>
            </a:r>
            <a:r>
              <a:rPr kumimoji="1" lang="en-US" sz="2800" u="sng">
                <a:latin typeface="Tahoma" charset="0"/>
              </a:rPr>
              <a:t>abstract</a:t>
            </a:r>
            <a:r>
              <a:rPr kumimoji="1" lang="en-US" sz="2800">
                <a:latin typeface="Tahoma" charset="0"/>
              </a:rPr>
              <a:t> from other rules that are adopted on television for pragmatic reasons.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1384FEC3-E086-7945-B6C5-C18DCE00D819}" type="slidenum">
              <a:rPr lang="en-US" sz="1400">
                <a:latin typeface="Tahoma" charset="0"/>
              </a:rPr>
              <a:pPr/>
              <a:t>4</a:t>
            </a:fld>
            <a:endParaRPr lang="en-US" sz="1400">
              <a:latin typeface="Tahoma" charset="0"/>
            </a:endParaRPr>
          </a:p>
        </p:txBody>
      </p:sp>
      <p:sp>
        <p:nvSpPr>
          <p:cNvPr id="19458" name="Text Box 6"/>
          <p:cNvSpPr txBox="1">
            <a:spLocks noChangeArrowheads="1"/>
          </p:cNvSpPr>
          <p:nvPr/>
        </p:nvSpPr>
        <p:spPr bwMode="auto">
          <a:xfrm>
            <a:off x="323850" y="482600"/>
            <a:ext cx="7875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For our example, one possible solution is</a:t>
            </a:r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471488" y="4095750"/>
            <a:ext cx="7572375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There are </a:t>
            </a:r>
            <a:r>
              <a:rPr kumimoji="1" lang="en-US" sz="2800" u="sng">
                <a:latin typeface="Tahoma" charset="0"/>
              </a:rPr>
              <a:t>780</a:t>
            </a:r>
            <a:r>
              <a:rPr kumimoji="1" lang="en-US" sz="2800">
                <a:latin typeface="Tahoma" charset="0"/>
              </a:rPr>
              <a:t> solutions for this example.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Changing the target number to          gives an example that has </a:t>
            </a:r>
            <a:r>
              <a:rPr kumimoji="1" lang="en-US" sz="2800" u="sng">
                <a:latin typeface="Tahoma" charset="0"/>
              </a:rPr>
              <a:t>no</a:t>
            </a:r>
            <a:r>
              <a:rPr kumimoji="1" lang="en-US" sz="2800">
                <a:latin typeface="Tahoma" charset="0"/>
              </a:rPr>
              <a:t> solutions.</a:t>
            </a:r>
          </a:p>
        </p:txBody>
      </p:sp>
      <p:sp>
        <p:nvSpPr>
          <p:cNvPr id="19460" name="Text Box 12"/>
          <p:cNvSpPr txBox="1">
            <a:spLocks noChangeArrowheads="1"/>
          </p:cNvSpPr>
          <p:nvPr/>
        </p:nvSpPr>
        <p:spPr bwMode="auto">
          <a:xfrm>
            <a:off x="323850" y="2890838"/>
            <a:ext cx="7875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Notes:</a:t>
            </a:r>
          </a:p>
        </p:txBody>
      </p:sp>
      <p:sp>
        <p:nvSpPr>
          <p:cNvPr id="19461" name="Text Box 14"/>
          <p:cNvSpPr txBox="1">
            <a:spLocks noChangeArrowheads="1"/>
          </p:cNvSpPr>
          <p:nvPr/>
        </p:nvSpPr>
        <p:spPr bwMode="auto">
          <a:xfrm>
            <a:off x="5967413" y="5156200"/>
            <a:ext cx="736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831</a:t>
            </a:r>
          </a:p>
        </p:txBody>
      </p:sp>
      <p:grpSp>
        <p:nvGrpSpPr>
          <p:cNvPr id="19462" name="Group 16"/>
          <p:cNvGrpSpPr>
            <a:grpSpLocks/>
          </p:cNvGrpSpPr>
          <p:nvPr/>
        </p:nvGrpSpPr>
        <p:grpSpPr bwMode="auto">
          <a:xfrm>
            <a:off x="1168400" y="1685925"/>
            <a:ext cx="4764088" cy="519113"/>
            <a:chOff x="736" y="971"/>
            <a:chExt cx="3001" cy="327"/>
          </a:xfrm>
        </p:grpSpPr>
        <p:sp>
          <p:nvSpPr>
            <p:cNvPr id="19463" name="Text Box 3"/>
            <p:cNvSpPr txBox="1">
              <a:spLocks noChangeArrowheads="1"/>
            </p:cNvSpPr>
            <p:nvPr/>
          </p:nvSpPr>
          <p:spPr bwMode="auto">
            <a:xfrm>
              <a:off x="736" y="990"/>
              <a:ext cx="195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(25-10) </a:t>
              </a:r>
              <a:r>
                <a:rPr lang="en-US">
                  <a:sym typeface="Symbol" charset="0"/>
                </a:rPr>
                <a:t> </a:t>
              </a:r>
              <a:r>
                <a:rPr lang="en-US"/>
                <a:t>(50+1)</a:t>
              </a:r>
            </a:p>
          </p:txBody>
        </p:sp>
        <p:sp>
          <p:nvSpPr>
            <p:cNvPr id="19464" name="Text Box 4"/>
            <p:cNvSpPr txBox="1">
              <a:spLocks noChangeArrowheads="1"/>
            </p:cNvSpPr>
            <p:nvPr/>
          </p:nvSpPr>
          <p:spPr bwMode="auto">
            <a:xfrm>
              <a:off x="3273" y="990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765</a:t>
              </a:r>
            </a:p>
          </p:txBody>
        </p:sp>
        <p:sp>
          <p:nvSpPr>
            <p:cNvPr id="19465" name="Text Box 15"/>
            <p:cNvSpPr txBox="1">
              <a:spLocks noChangeArrowheads="1"/>
            </p:cNvSpPr>
            <p:nvPr/>
          </p:nvSpPr>
          <p:spPr bwMode="auto">
            <a:xfrm>
              <a:off x="2823" y="971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 sz="2800">
                  <a:latin typeface="Tahoma" charset="0"/>
                </a:rPr>
                <a:t>=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5EF6F0B9-C5AD-6240-B81F-A08E3665C9EF}" type="slidenum">
              <a:rPr lang="en-US" sz="1400">
                <a:latin typeface="Tahoma" charset="0"/>
              </a:rPr>
              <a:pPr/>
              <a:t>5</a:t>
            </a:fld>
            <a:endParaRPr lang="en-US" sz="1400">
              <a:latin typeface="Tahoma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Evaluating Expressions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47675" y="1581150"/>
            <a:ext cx="7875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Operators: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149350" y="2503488"/>
            <a:ext cx="5892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data Op = Add | Sub | Mul | Div</a:t>
            </a: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447675" y="3363913"/>
            <a:ext cx="7875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Apply an operator:</a:t>
            </a:r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1149350" y="4276725"/>
            <a:ext cx="5918200" cy="1939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apply :: Op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</a:t>
            </a:r>
          </a:p>
          <a:p>
            <a:r>
              <a:rPr lang="en-US"/>
              <a:t>apply Add x y = x + y</a:t>
            </a:r>
          </a:p>
          <a:p>
            <a:r>
              <a:rPr lang="en-US"/>
              <a:t>apply Sub x y = x - y</a:t>
            </a:r>
          </a:p>
          <a:p>
            <a:r>
              <a:rPr lang="en-US"/>
              <a:t>apply Mul x y = x * y</a:t>
            </a:r>
          </a:p>
          <a:p>
            <a:r>
              <a:rPr lang="en-US"/>
              <a:t>apply Div x y = x `div` 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F307B565-AA05-EA4D-8D1E-82B3E9AA6A20}" type="slidenum">
              <a:rPr lang="en-US" sz="1400">
                <a:latin typeface="Tahoma" charset="0"/>
              </a:rPr>
              <a:pPr/>
              <a:t>6</a:t>
            </a:fld>
            <a:endParaRPr lang="en-US" sz="1400">
              <a:latin typeface="Tahoma" charset="0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33375" y="487363"/>
            <a:ext cx="82470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Decide if the result of applying an operator to two positive natural numbers is another such: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084263" y="1992313"/>
            <a:ext cx="6288087" cy="1939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valid :: Op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Bool</a:t>
            </a:r>
          </a:p>
          <a:p>
            <a:r>
              <a:rPr lang="en-US"/>
              <a:t>valid Add _ _ = True</a:t>
            </a:r>
          </a:p>
          <a:p>
            <a:r>
              <a:rPr lang="en-US"/>
              <a:t>valid Sub x y = x &gt; y</a:t>
            </a:r>
          </a:p>
          <a:p>
            <a:r>
              <a:rPr lang="en-US"/>
              <a:t>valid Mul _ _ = True</a:t>
            </a:r>
          </a:p>
          <a:p>
            <a:r>
              <a:rPr lang="en-US"/>
              <a:t>valid Div x y = x `mod` y == 0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33375" y="4491038"/>
            <a:ext cx="7875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Expressions: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084263" y="5581650"/>
            <a:ext cx="71818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data Expr = Val Int | App Op Expr Expr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65BEFA07-3A6F-8F4B-9E83-B45254C79648}" type="slidenum">
              <a:rPr lang="en-US" sz="1400">
                <a:latin typeface="Tahoma" charset="0"/>
              </a:rPr>
              <a:pPr/>
              <a:t>7</a:t>
            </a:fld>
            <a:endParaRPr lang="en-US" sz="1400">
              <a:latin typeface="Tahoma" charset="0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27038" y="2173288"/>
            <a:ext cx="8289925" cy="1846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300"/>
              <a:t>eval :: Expr </a:t>
            </a:r>
            <a:r>
              <a:rPr lang="en-US" sz="2300">
                <a:sym typeface="Symbol" charset="0"/>
              </a:rPr>
              <a:t></a:t>
            </a:r>
            <a:r>
              <a:rPr lang="en-US" sz="2300"/>
              <a:t> [Int]</a:t>
            </a:r>
          </a:p>
          <a:p>
            <a:r>
              <a:rPr lang="en-US" sz="2300"/>
              <a:t>eval (Val n)     = [n | n &gt; 0]</a:t>
            </a:r>
          </a:p>
          <a:p>
            <a:r>
              <a:rPr lang="en-US" sz="2300"/>
              <a:t>eval (App o l r) = [apply o x y | x </a:t>
            </a:r>
            <a:r>
              <a:rPr lang="en-US" sz="2300">
                <a:sym typeface="Symbol" charset="0"/>
              </a:rPr>
              <a:t></a:t>
            </a:r>
            <a:r>
              <a:rPr lang="en-US" sz="2300"/>
              <a:t> eval l</a:t>
            </a:r>
          </a:p>
          <a:p>
            <a:r>
              <a:rPr lang="en-US" sz="2300"/>
              <a:t>                                , y </a:t>
            </a:r>
            <a:r>
              <a:rPr lang="en-US" sz="2300">
                <a:sym typeface="Symbol" charset="0"/>
              </a:rPr>
              <a:t></a:t>
            </a:r>
            <a:r>
              <a:rPr lang="en-US" sz="2300"/>
              <a:t> eval r</a:t>
            </a:r>
          </a:p>
          <a:p>
            <a:r>
              <a:rPr lang="en-US" sz="2300"/>
              <a:t>                                , valid o x y]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20675" y="488950"/>
            <a:ext cx="83708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Return the overall value of an expression, provided that it is a positive natural number:</a:t>
            </a:r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1119188" y="5032375"/>
            <a:ext cx="6904037" cy="1028700"/>
          </a:xfrm>
          <a:prstGeom prst="wedgeRoundRectCallout">
            <a:avLst>
              <a:gd name="adj1" fmla="val -21833"/>
              <a:gd name="adj2" fmla="val -9181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Either succeeds and returns a singleton list, or fails and returns the empty list.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24B22737-5553-194F-9488-BE01B6D86713}" type="slidenum">
              <a:rPr lang="en-US" sz="1400">
                <a:latin typeface="Tahoma" charset="0"/>
              </a:rPr>
              <a:pPr/>
              <a:t>8</a:t>
            </a:fld>
            <a:endParaRPr lang="en-US" sz="1400">
              <a:latin typeface="Tahoma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Formalising The Problem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81000" y="1579563"/>
            <a:ext cx="8086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Return a list of all possible ways of choosing zero or more elements from a list: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492250" y="3021013"/>
            <a:ext cx="435133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choices :: [a]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[[a]]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81000" y="3975100"/>
            <a:ext cx="8086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For example: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492250" y="4991100"/>
            <a:ext cx="460375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&gt; choices [1,2]</a:t>
            </a:r>
          </a:p>
          <a:p>
            <a:endParaRPr lang="en-US"/>
          </a:p>
          <a:p>
            <a:r>
              <a:rPr lang="en-US"/>
              <a:t>[[],[1],[2],[1,2],[2,1]]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 Typewriter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 Typewriter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11312</TotalTime>
  <Words>1314</Words>
  <Application>Microsoft Office PowerPoint</Application>
  <PresentationFormat>On-screen Show (4:3)</PresentationFormat>
  <Paragraphs>254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What Is Countdown?</vt:lpstr>
      <vt:lpstr>Example</vt:lpstr>
      <vt:lpstr>Rules</vt:lpstr>
      <vt:lpstr>PowerPoint Presentation</vt:lpstr>
      <vt:lpstr>Evaluating Expressions</vt:lpstr>
      <vt:lpstr>PowerPoint Presentation</vt:lpstr>
      <vt:lpstr>PowerPoint Presentation</vt:lpstr>
      <vt:lpstr>Formalising The Problem</vt:lpstr>
      <vt:lpstr>PowerPoint Presentation</vt:lpstr>
      <vt:lpstr>Brute Force Solution</vt:lpstr>
      <vt:lpstr>PowerPoint Presentation</vt:lpstr>
      <vt:lpstr>PowerPoint Presentation</vt:lpstr>
      <vt:lpstr>How Fast Is It?</vt:lpstr>
      <vt:lpstr>Can We Do Better?</vt:lpstr>
      <vt:lpstr>Fusing Two Functions </vt:lpstr>
      <vt:lpstr>PowerPoint Presentation</vt:lpstr>
      <vt:lpstr>PowerPoint Presentation</vt:lpstr>
      <vt:lpstr>How Fast Is It Now?</vt:lpstr>
      <vt:lpstr>Can We Do Better?</vt:lpstr>
      <vt:lpstr>Exploiting Properties</vt:lpstr>
      <vt:lpstr>How Fast Is It Now?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James O'Reilly</cp:lastModifiedBy>
  <cp:revision>1018</cp:revision>
  <cp:lastPrinted>2003-01-30T09:57:03Z</cp:lastPrinted>
  <dcterms:created xsi:type="dcterms:W3CDTF">2016-01-07T15:29:20Z</dcterms:created>
  <dcterms:modified xsi:type="dcterms:W3CDTF">2019-06-13T17:11:41Z</dcterms:modified>
</cp:coreProperties>
</file>