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6" r:id="rId15"/>
    <p:sldId id="597" r:id="rId16"/>
    <p:sldId id="593" r:id="rId17"/>
    <p:sldId id="598" r:id="rId18"/>
    <p:sldId id="599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620" r:id="rId39"/>
    <p:sldId id="621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7" autoAdjust="0"/>
    <p:restoredTop sz="85799" autoAdjust="0"/>
  </p:normalViewPr>
  <p:slideViewPr>
    <p:cSldViewPr>
      <p:cViewPr varScale="1">
        <p:scale>
          <a:sx n="73" d="100"/>
          <a:sy n="73" d="100"/>
        </p:scale>
        <p:origin x="2203" y="72"/>
      </p:cViewPr>
      <p:guideLst>
        <p:guide orient="horz" pos="16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02" y="0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1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02" y="8831501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fld id="{E5A56819-DDDC-4F0C-859D-D0F89F06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7T21:50:1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5644 3598 0,'89'36'93,"-19"-19"-77,-35-17-16,1 18 16,34 0-16,-17-1 15,-35-17-15,88 18 16,-18-18-16,0 17 0,124-17 15,-36 0 1,36 0 0,-36-35-16,1 35 15,175-35-15,-228 35 16,-18-18 0,52 1-16,-158-1 15,36 18 1,-19 0-1,89 0 1,-35 0 0,-1 0-16,36-18 15,35 18 1,18 0 0,17-17-16,-52-1 15,-18 0-15,-18 18 16,-18-17-16,-17 17 15,0-18-15,0 0 16,-35 18 0,17 0-16,0 0 0,-17-17 31,17 17-31,-17 0 16,17 0-1,36 0-15,35 0 16,-54 0-1,37-18 1,-54 18-16,71-17 16,-18-1-16,0 18 15,-70 0 1,52 0 0,-34 0-16,52-18 15,-35 18 1,17 0-1,-34 0 1,52 0-16,-35-17 0,35 17 16,-53 0-1,18 0 1,-35 0-16,35 0 0,17 0 16,-35 0-1,18 0-15,18 0 0,-36 0 16,18 0-1,0-18-15,-35 18 0,35 0 16,17 0-16,36-18 16,0 1-1,17-1 1,18 18-16,-52 0 16,69-18-16,-105 18 0,0 0 15,0 0 1,-35 0-1,17 0-15,36 0 16,52 0 0,-35 0-1,0 0-15,54 0 0,52-52 16,35 34-16,-70 0 16,-18 1-16,-71 17 15,-17 0-15,-35 0 16,0 0-1,-1 0-15,18 0 32,18 0-32,36 0 15,52 0-15,-18 0 16,54 0 0,-36 0-16,17 0 0,19 0 15,123-53 1,-106 53-16,-18-18 15,-52 18 1,105-35-16,-141 35 16,-53 0-1,-17 0-15,35 0 0,-18 0 16,0 0 0,1 0-16,17 0 15,0 0-15,-1 0 0,37 17 16,34-17-16,-35 18 15,-35-18-15,35 18 16,18-1 0,-53-17-16,18 18 0,-18-18 15,0 18 1,-18-18-16,35 17 16,36-17-1,71 0-15,70 0 16,-124 0-16,53-17 0,-87 17 15,-19 0 1,-52 0 0,-1 0 218,36 0-234,-35 0 16,0 0-16,-1 0 31,1 0-31</inkml:trace>
  <inkml:trace contextRef="#ctx0" brushRef="#br0" timeOffset="5784.2">5697 8149 0,'194'-17'94,"-105"17"-79,16-18-15,-16 18 16,-36 0 0,35 0-16,-18 0 15,18 0 1,18 0 0,-53-18-16,124 18 15,-72 0 1,19 0-1,-106 0-15,17 0 16,53 0-16,-53 0 31,1 0-15,-1 0 0,0 0-1,-17 0-15,-1 0 16,19 0-1,-19 0 1,19-17-16,34 17 0,-17 0 16,35 0-16,18-18 15,-53 18-15,18 0 16,34 0 0,-69 0-16,52 0 15,53 0 1,-53 0-1,-35 0-15,35 0 16,-52 0-16,52 0 0,18 0 16,-71 0-16,53 0 15,-35 0 1,106 0-16,-124 0 16,106-18-1,-53 18-15,-35 0 16,35 0-16,-35 0 15,0 0 1,-17 0-16,-19 0 16,1 0-16,-1 0 15,1 0 17,17 0-17,18 0-15,18 0 16,-18 0-1,-18 0-15,36 0 0,17 0 16,-35 0 0,35 0-16,-53 0 0,53 0 15,-17 0 1,-18 0-16,35 0 16,-53 0-16,18 0 0,18 0 15,-36 0 1,159 0-1,-106 0 1,0 0-16,89-17 16,-124 17-1,88 0-15,-53 0 0,53 0 16,-35 0 0,35 0-16,71 0 15,-71 0 1,-71 0-16,19 0 15,-1 0-15,0 0 0,0 0 16,-35 0 0,35 0-16,-35 0 0,35 0 15,1 0 1,-1 0-16,35 0 0,1 0 16,-36 0-1,53 0-15,-17 0 16,17 0-16,-18 0 0,-35 0 15,71 0 17,-35 0-32,17 0 0,-18 0 0,-70 0 15,35 0 1,-35 0-16,0 0 0,-18 0 16,36 0-16,-36 0 15,18 0 1,35 0-16,1 0 0,16 0 15,54 0 1,18 0-16,-54 0 0,18 0 16,35 0-1,-52 0-15,17 0 16,-17 0-16,-1 0 0,-35 0 16,0 0-1,-35 0-15,36 0 16,-1 0-16,-35 0 15,-18 0-15,18 0 16,0 0-16,0 0 16,0 0-16,-18 0 15,0 0 1,89 0-16,-89 0 16,18 0-1,0 0-15,17 0 16,-17 0-16,35 0 0,18 0 15,-18 0 1,-17 0-16,-36 0 0,18-18 16,0 18-1,-18 0 1,-17 0-16,0 0 16,17 0-1,35-18-15,-52 18 0,0 0 16,-1 0-1,19 0 1,-19 0-16,1 0 78,0 0-78,-1 0 47,1 0-16,-1 0-15</inkml:trace>
  <inkml:trace contextRef="#ctx0" brushRef="#br0" timeOffset="13500.61">5609 12718 0,'106'0'94,"-71"0"-94,71-18 0,-18 0 16,-17 18-16,17-17 15,-17 17 1,105-18 0,-123 0-16,35 18 15,-53 0-15,54-17 0,-37 17 16,54 0 0,-53 0-1,0 0-15,35 0 16,-35 0-1,53 0-15,-18 0 16,36 0-16,17 0 31,-18 0-31,36 0 0,-18 0 0,-17 0 16,17 0-16,-18 0 16,1 0-16,17 0 15,18 0-15,-106 0 16,52-18-16,-69 18 15,52 0-15,-35 0 16,-36 0 0,19 0-16,-19 0 15,19 0 17,69-17-17,-52 17 1,0 0-16,0 0 15,35 0-15,-17 0 16,-36 0 0,53 0-1,-17 0 1,-1 0 0,72 0-1,-107 0 1,35 0-1,72-18-15,-54 0 16,-18 1 0,1 17-16,-36-18 0,18 18 15,0-18 1,-35 18-16,-1 0 16,36-17-16,-35-1 15,-1 18 1,1 0-16,17 0 15,1-18-15,-19 18 16,1-17 0,52 17-16,-17-18 0,141-17 31,-105 35-31,69-18 31,-105 18-15,-35 0-16,0 0 15,17 0 1,18 0 0,-18-17 15,36 17-31,-54 0 16,1 0-16,-1 0 15,1 0-15,17 0 0,-17 0 16,0 0-1,17 0-15,0 0 16,1 0-16,-19 0 16,18 0-1,18-18 1,-35 18-16,70 0 0,-17-18 16,-18 18-16,35 0 15,0 0-15,0 0 16,-35 0-16,-18 0 15,18 0 1,-17 0-16,-1 0 0,-17 0 16,34 0-1,-34 0-15,0 0 0,35 0 16,-18 0-16,-17 0 16,34 0-1,19 0 1,176 18-1,-212-18 1,53 0 0,54 0-16,-54 0 15,0 18-15,-35-18 16,0 0 0,0 0-16,0 17 15,-36-17-15,36 0 16,18 0-16,-18 0 15,-18 0-15,53 0 16,-17 0-16,17 0 16,0 0-1,0 0-15,0 0 16,-17 0-16,-18 0 16,0 0-16,-18 0 15,-17 0 1,-1 0-16,19 18 15,-1-18-15,-17 0 32,17 17-32,0-17 0,36 18 15,17 0 17,0-1-32,18-17 0,-18 0 15,141 18-15,-123 0 16,-18-18-1,54 0-15,-72 0 0,159 0 32,-193 0-32,17 0 15,-18 0-15,0 0 16,0 0 0,18 0-16,-17 0 15,34 17 1,-35-17-16,1 18 0,52-18 15,35 0 1,-34 0-16,-1 0 16,71 0-16,-54 0 0,54 0 15,-35 0 1,70 0-16,-71 0 0,54-18 16,-19 18-1,-34-35-15,-1 35 16,-35-18-16,-35 18 15,-17 0-15,17 0 16,-36 0 0,1 0-16,-1 0 0,1 0 15,17 0 1,36-17-16,-1 17 0,-34 0 16,52 0-16,0 0 15,18 0 1,-71 0-16,18-18 0,0 18 15,-18 0 1,-17 0-16,0 0 16,-1 0-1,1 0-15,17 0 16,36 0-16,-1 0 16,36 0-1,18-18-15,52-34 0,-17 52 16,-89 0-1,-52-18 1,0 18-16,-1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7T21:50:5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8484 0,'35'18'78,"18"17"-78,-18-17 16,53 17-16,-17-17 16,70 35-1,-35-18-15,105 36 16,-105-54-1,18 18 1,123 18 0,-106-35-16,194 0 15,-212-18 1,1 17-16,88-17 16,-124 0-1,0 0-15,-35 18 0,88-18 16,-53 18-1,177-18-15,-89 0 16,89 0-16,-36 0 16,-17 0-16,-36 0 15,0 0-15,1 0 16,-36 0-16,-18-18 16,213-17-1,-125 35 1,1-18-1,-124 18-15,18 0 16,35 0-16,-53 0 16,0 0-1,106 0 1,-105 0-16,-36 0 16,194-53-16,-195 35 15,54 1 1,-70-1-16,16 1 15,19 17 1,-18-18 0,0-17-16,0 17 0,35-17 15,-35 17 1,17 0-16,19-17 0,16-18 16,1 18-1,35 17-15,1-35 16,-54 36-16,70-1 15,-16 0-15,-72 1 16,89-1-16,-89 1 16,-17-1-16,36-17 15,-37 17 1,-16 0-16,17 18 16,-36-17-1,19 17 1,52 0 15,-53 0-31,18-18 16,-35 18-16,17 0 15,0-18-15,0 18 16,-17 0-16,35 0 0,53-17 16,0-1-1,88 18-15,-71 0 16,124-17-16,18-1 15,52 18-15,1-35 16,52 17 0,424-70-1,-459 52-15,371-34 16,-442 35-16,-87 17 16,69 18-1,-193 0 1,-35 0-16,0 0 0,-1 0 15,1 0 32,35 0-15,53 35-32,-18-17 15,35 0 1,71-18-16,-141 0 15,106 0 1,-141 0 15</inkml:trace>
  <inkml:trace contextRef="#ctx0" brushRef="#br0" timeOffset="5912.88">8449 14182 0,'0'0'0,"-35"53"47,17-36-31,18 1-16,-18-1 15,1 1 16,-1 17-15,18 18 0,0-17-1,0-19 1,0 1-16,0 17 0,0-17 16,0-1-1,0 1-15,0 0 16,0-1-1,0 1 1,18-18 15,-1 0-15,1 18 0,0-18 15,-1 0 0,19 0-31,-1-18 31,-35 0-31,18-17 16,-1 17 0,-17 1-16,18-18 15,17-36-15,-35 53 16,18 1-1,-1-36-15,-17 35 16,0 0 0,0 1 15,0-1 0,0 1-31,0-19 31,-35-17-15,17 53-16,1-35 16,17 17-1,-35 1 1,-89 52 93,106-17-93,1-18-16,17 17 16,-18 1-1,18 0 16,0-1-15</inkml:trace>
  <inkml:trace contextRef="#ctx0" brushRef="#br0" timeOffset="7004.34">8802 14270 0,'0'17'78,"0"36"-47,0-17-31,0-1 16,0 0 0,0-17-16,0 0 15,-18 17 1,18 0-16,0-17 15,0-1 1,0 1-16,0 0 16,0-1-1,0 1 1,35 17 15,1-17-15,-19-1-1,1 1 1,0-18-16,-1 0 47,1 0-16,0 0 0,-1 0-31,18-35 32,-17 0-17,-18 17 1,0 0-16,0 1 0,18-54 16,-18 36-1,0-53-15,0 35 0,0 0 16,17 0-1,-17 0-15,0 0 16,0 35 0,-17 1 62,-19-1-63,1 18 1,18 0-16,-1 0 31,0 0-31,1 0 16,17 18 15</inkml:trace>
  <inkml:trace contextRef="#ctx0" brushRef="#br0" timeOffset="9479.14">10477 14146 0,'0'18'47,"-52"53"-32,34-54-15,18 1 16,0 17 0,-18-17-16,18-1 15,0 19-15,0-19 16,-17 1-16,17 0 16,-18 17-1,18-17-15,0-1 16,0 18 15,0-17 0,0 0 1,18 17-1,-1-17-16,19-18 17,-19 0-17,1 17-15,-1-17 32,1 0-17,0 0 1,-1 0 31,19-17 0,-36-19-47,17 19 0,1-1 15,0-17 1,-1 17-1,-17 1-15,0-1 16,18 0 0,-18-17-1,0 0 1,0 17-16,0 0 16,-18-17-16,1 35 15,-19-35-15,36 17 16,-17 18-1,-1-17 1,18-1 0,-18 18 31</inkml:trace>
  <inkml:trace contextRef="#ctx0" brushRef="#br0" timeOffset="10018.07">10936 14182 0,'0'17'62,"0"36"-46,0-35-16,0 17 16,0 0-1,0 1-15,0-1 16,0 0-1,-18 53-15,1-70 16,17 0 0</inkml:trace>
  <inkml:trace contextRef="#ctx0" brushRef="#br0" timeOffset="12022.11">12524 16157 0,'-18'53'63,"0"18"-63,1 52 0,-1-35 31,18-70-31,0 17 16,-18 18-1,18-35 1</inkml:trace>
  <inkml:trace contextRef="#ctx0" brushRef="#br0" timeOffset="13314.82">12718 16298 0,'0'18'47,"0"17"-31,0 1-1,-18-19 1,0 18-16,18-17 16,-17 17-1,17 1-15,0-19 32,0 1-32,0 17 15,0 0 1,17-35 109,1 0-94,0 0-15,-1 0 31,19-17-16,-19-36-31,-17 18 0,18-71 15,-18 71 1,0-1 0,0 19-1,0-1 1,0-17 0,0 17 15,0 0 0,0 1-31,0-1 47,-35 0-31,17 1-1,-17 17 1,17 0 15,-17 0-15,17 17-16,0 1 15,1 0 1,-1 17 15,-17 0-15,35-17-1,0 0-15</inkml:trace>
  <inkml:trace contextRef="#ctx0" brushRef="#br0" timeOffset="14654.32">13017 16245 0,'-17'0'15,"17"18"32,-18 0-31,1 35-1,17-36 1,-18 1 0,18 17-1,-18 36-15,18-36 16,0 0-16,0-17 15,0 17 1,18-17 0,-18-1 15,18-17-15,-1 0 15,1 0-31,35 0 62,-18-17-46,-17-1 0,17 1-1,-17-1 1,17-17-16,-17 17 31,-18 0 0,17 18-15,-17-35 15,0-18-15,0 18-1,-17 0-15,-1 17 16,0 0-16,-17-17 0,0-36 16,35 54-1,-18-18 1,0 35 156,1 17-157,-19 1-15,19 17 16,-1-35 0,18 18-1,0-1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76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6" y="4416537"/>
            <a:ext cx="5608970" cy="418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76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971978F9-841A-4E07-B25F-CE56245EA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978F9-841A-4E07-B25F-CE56245EA6F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|V|-1&lt;=|E| for</a:t>
            </a:r>
            <a:r>
              <a:rPr lang="en-US" baseline="0" dirty="0"/>
              <a:t> a connected graph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978F9-841A-4E07-B25F-CE56245EA6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negative weight can be considered as deacceleration, or gain if you walk through the path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2AC7A9-B4E7-49BE-9AB4-622EE208954F}" type="slidenum">
              <a:rPr lang="en-US" altLang="en-US" sz="1200" b="0" i="0" smtClean="0"/>
              <a:pPr eaLnBrk="1" hangingPunct="1"/>
              <a:t>31</a:t>
            </a:fld>
            <a:endParaRPr lang="en-US" altLang="en-US" sz="1200" b="0" i="0"/>
          </a:p>
        </p:txBody>
      </p:sp>
    </p:spTree>
    <p:extLst>
      <p:ext uri="{BB962C8B-B14F-4D97-AF65-F5344CB8AC3E}">
        <p14:creationId xmlns:p14="http://schemas.microsoft.com/office/powerpoint/2010/main" val="84046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5F4069-03F3-401D-98D3-B5C64D4FA4FA}" type="slidenum">
              <a:rPr lang="en-US" altLang="en-US" sz="1200" b="0" smtClean="0"/>
              <a:pPr eaLnBrk="1" hangingPunct="1"/>
              <a:t>32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29184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39FD-979F-41B5-A7EE-5D6A6B73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A758-5F02-497F-BAB7-179BA9B1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864A-BA9A-4A2D-A14F-BE4846A70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F57-858B-4D5C-A18D-B7F76CB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0DED-66D3-4BA1-B07D-F5D00FF5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B93E5-D0A8-4449-8EDA-7200A504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A001-CD7C-4BC8-8644-DE0E0C2A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8A81-95FA-465D-A66F-4F249F4E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4D32-5193-46E8-89B3-7EDCADB8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E953-F900-487F-9E21-E16279E6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5D0-8082-4960-8595-8D2F510A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AC853D29-2309-4071-BCDA-BCE597E32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75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1688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17621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19415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3987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28559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3131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9: Greedy algorithms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Change-making problem </a:t>
            </a:r>
          </a:p>
          <a:p>
            <a:pPr lvl="1" eaLnBrk="1" hangingPunct="1"/>
            <a:r>
              <a:rPr lang="en-US" altLang="en-US" sz="1800"/>
              <a:t>Coin-system in US: 25(quarter), 10 (dime), 5(nickel), 1(penny)</a:t>
            </a:r>
          </a:p>
          <a:p>
            <a:pPr lvl="1" eaLnBrk="1" hangingPunct="1"/>
            <a:r>
              <a:rPr lang="en-US" altLang="en-US" sz="1800"/>
              <a:t>If you need to give a change of 48 cents using coins,</a:t>
            </a:r>
          </a:p>
          <a:p>
            <a:pPr lvl="1" eaLnBrk="1" hangingPunct="1"/>
            <a:r>
              <a:rPr lang="en-US" altLang="en-US" sz="1800"/>
              <a:t>48 cents = 1 quarter + 2 dimes + 3 pennies</a:t>
            </a:r>
          </a:p>
          <a:p>
            <a:pPr lvl="1" eaLnBrk="1" hangingPunct="1"/>
            <a:r>
              <a:rPr lang="en-US" altLang="en-US" sz="1800"/>
              <a:t>This is a greedy algorithm: reduce the amount in the fastest way </a:t>
            </a:r>
          </a:p>
          <a:p>
            <a:pPr marL="0" indent="0" eaLnBrk="1" hangingPunct="1"/>
            <a:r>
              <a:rPr lang="en-US" altLang="en-US"/>
              <a:t>The greedy approach constructs a solution through a sequence of steps until a complete solution is reached, On each step, the choice made must be</a:t>
            </a:r>
          </a:p>
          <a:p>
            <a:pPr lvl="1" eaLnBrk="1" hangingPunct="1"/>
            <a:r>
              <a:rPr lang="en-US" altLang="en-US" i="1"/>
              <a:t>Feasible: </a:t>
            </a:r>
            <a:r>
              <a:rPr lang="en-US" altLang="en-US"/>
              <a:t>Satisfy the problem’s constraints</a:t>
            </a:r>
          </a:p>
          <a:p>
            <a:pPr lvl="1" eaLnBrk="1" hangingPunct="1"/>
            <a:r>
              <a:rPr lang="en-US" altLang="en-US" i="1"/>
              <a:t>locally optimal: </a:t>
            </a:r>
            <a:r>
              <a:rPr lang="en-US" altLang="en-US"/>
              <a:t>the best choice</a:t>
            </a:r>
          </a:p>
          <a:p>
            <a:pPr lvl="1" eaLnBrk="1" hangingPunct="1"/>
            <a:r>
              <a:rPr lang="en-US" altLang="en-US" i="1"/>
              <a:t>Irrevocable: </a:t>
            </a:r>
            <a:r>
              <a:rPr lang="en-US" altLang="en-US"/>
              <a:t>Once made, it cannot be changed later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5076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38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3317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Add the minimum-weight fringe edge c(b,1) into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f(b,4),</a:t>
            </a:r>
            <a:r>
              <a:rPr lang="en-US" altLang="en-US" sz="2000" i="0">
                <a:latin typeface="Arial" charset="0"/>
                <a:cs typeface="Arial" charset="0"/>
              </a:rPr>
              <a:t> d(c,6), e(a,6) </a:t>
            </a:r>
          </a:p>
        </p:txBody>
      </p:sp>
    </p:spTree>
    <p:extLst>
      <p:ext uri="{BB962C8B-B14F-4D97-AF65-F5344CB8AC3E}">
        <p14:creationId xmlns:p14="http://schemas.microsoft.com/office/powerpoint/2010/main" val="15520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4345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357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360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4361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4362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367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368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4341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Add the minimum-weight fringe edge f(b,4) into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e(f,2), </a:t>
            </a:r>
            <a:r>
              <a:rPr lang="en-US" altLang="en-US" sz="2000" i="0">
                <a:latin typeface="Arial" charset="0"/>
                <a:cs typeface="Arial" charset="0"/>
              </a:rPr>
              <a:t>d(f,5)</a:t>
            </a:r>
            <a:endParaRPr lang="en-US" altLang="en-US" sz="2000" i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6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5: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5370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380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81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386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91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5392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Add the minimum-weight fringe edge e(f,2) into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d(f,5)</a:t>
            </a:r>
          </a:p>
        </p:txBody>
      </p:sp>
    </p:spTree>
    <p:extLst>
      <p:ext uri="{BB962C8B-B14F-4D97-AF65-F5344CB8AC3E}">
        <p14:creationId xmlns:p14="http://schemas.microsoft.com/office/powerpoint/2010/main" val="279796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6: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6390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6406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10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6411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15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6416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6389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Add the minimum-weight fringe edge d(f,5) into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No remaining vertices and the algorithm is done!</a:t>
            </a:r>
            <a:endParaRPr lang="en-US" altLang="en-US" sz="2000" i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0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971975"/>
              </p:ext>
            </p:extLst>
          </p:nvPr>
        </p:nvGraphicFramePr>
        <p:xfrm>
          <a:off x="3074205" y="1777585"/>
          <a:ext cx="5886450" cy="2978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Tree vertices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 queue for the fringe vertices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a(-,-)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b(a,3), d(a,4), c(a,5), e(-,∞), f(-,∞), g(-,∞), h(-,∞), i(-,∞), j(-,∞),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b(a,3)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e(b,3), d(a,4), c(a,5), f(b,6), g(-,∞), h(-,∞), i(-,∞), j(-,∞),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e(b,3)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d(e,1) , f(e,2), i(e,4), c(a,5), g(-,∞), h(-,∞),j(-,∞),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d(e,1)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c(d,2), f(e,2), i(e,4), h(d,5), g(-,∞), j(-,∞),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c(d,2)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f(e,2), g(c,4), i(e,4), h(d,5), j(-,∞),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f(e,2)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g(c,4), i(e,4), h(d,5), j(f,5), k(-,∞),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g(c,4)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h(g,3), i(e,4), j(f,5) , k(g,6),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h(g,3)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i(e,4), j(f,5), k(g,6), l(-,∞)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i(e,4)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j(i,3), l(i,5), k(g,6)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j(i,3)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l(i,5), k(g,6)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l(i,5)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k(g,6)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k(g,6)</a:t>
                      </a:r>
                      <a:endParaRPr lang="en-US" sz="1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40" y="2084824"/>
            <a:ext cx="2619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79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5" y="1867096"/>
            <a:ext cx="3462337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111140" y="17007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MST consists of the edges</a:t>
            </a:r>
          </a:p>
          <a:p>
            <a:r>
              <a:rPr lang="en-US" dirty="0" err="1"/>
              <a:t>ab</a:t>
            </a:r>
            <a:r>
              <a:rPr lang="en-US" dirty="0"/>
              <a:t>,  be, </a:t>
            </a:r>
            <a:r>
              <a:rPr lang="en-US" dirty="0" err="1"/>
              <a:t>ed</a:t>
            </a:r>
            <a:r>
              <a:rPr lang="en-US" dirty="0"/>
              <a:t>, dc, </a:t>
            </a:r>
            <a:r>
              <a:rPr lang="en-US" dirty="0" err="1"/>
              <a:t>ef</a:t>
            </a:r>
            <a:r>
              <a:rPr lang="en-US" dirty="0"/>
              <a:t>, cg, </a:t>
            </a:r>
            <a:r>
              <a:rPr lang="en-US" dirty="0" err="1"/>
              <a:t>gh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ij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, and </a:t>
            </a:r>
            <a:r>
              <a:rPr lang="en-US" dirty="0" err="1"/>
              <a:t>gk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7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Prim’s Algorithm Really Produce MST?</a:t>
            </a:r>
          </a:p>
        </p:txBody>
      </p:sp>
      <p:sp>
        <p:nvSpPr>
          <p:cNvPr id="1638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2"/>
            <a:stretch>
              <a:fillRect l="-863" t="-1200" r="-39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7412" name="Picture 10" descr="Fig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427538"/>
            <a:ext cx="43783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4495800" y="5233988"/>
            <a:ext cx="76200" cy="11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6069013" y="5618163"/>
            <a:ext cx="46037" cy="11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96702" y="4427538"/>
            <a:ext cx="346185" cy="461665"/>
          </a:xfrm>
          <a:prstGeom prst="rect">
            <a:avLst/>
          </a:prstGeom>
          <a:blipFill rotWithShape="1">
            <a:blip r:embed="rId4"/>
            <a:stretch>
              <a:fillRect l="-7018" r="-3157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446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Notes on Prim’s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To locate the minimum-weight fringe edge, we can use the heap structure. But here we use the </a:t>
            </a:r>
            <a:r>
              <a:rPr lang="en-US" altLang="en-US" dirty="0">
                <a:solidFill>
                  <a:srgbClr val="FF0000"/>
                </a:solidFill>
              </a:rPr>
              <a:t>min-heap</a:t>
            </a:r>
            <a:r>
              <a:rPr lang="en-US" altLang="en-US" dirty="0"/>
              <a:t>, where the root has a key smaller than both children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Construct the min-heap -- O(|</a:t>
            </a:r>
            <a:r>
              <a:rPr lang="en-US" altLang="en-US" i="1" dirty="0"/>
              <a:t>V</a:t>
            </a:r>
            <a:r>
              <a:rPr lang="en-US" altLang="en-US" dirty="0"/>
              <a:t>|)</a:t>
            </a:r>
          </a:p>
          <a:p>
            <a:pPr lvl="1" eaLnBrk="1" hangingPunct="1"/>
            <a:r>
              <a:rPr lang="en-US" altLang="en-US" dirty="0"/>
              <a:t>Delete the min – O(log |</a:t>
            </a:r>
            <a:r>
              <a:rPr lang="en-US" altLang="en-US" i="1" dirty="0"/>
              <a:t>V</a:t>
            </a:r>
            <a:r>
              <a:rPr lang="en-US" altLang="en-US" dirty="0"/>
              <a:t>|), it can be performed |</a:t>
            </a:r>
            <a:r>
              <a:rPr lang="en-US" altLang="en-US" i="1" dirty="0"/>
              <a:t>V</a:t>
            </a:r>
            <a:r>
              <a:rPr lang="en-US" altLang="en-US" dirty="0"/>
              <a:t>|-1 times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Verify minimum weight from any remaining vertex to the tree – this may be performed |</a:t>
            </a:r>
            <a:r>
              <a:rPr lang="en-US" altLang="en-US" i="1" dirty="0"/>
              <a:t>E</a:t>
            </a:r>
            <a:r>
              <a:rPr lang="en-US" altLang="en-US" dirty="0"/>
              <a:t>| times. Each verification may result in a key priority change in the heap, which takes O(log |</a:t>
            </a:r>
            <a:r>
              <a:rPr lang="en-US" altLang="en-US" i="1" dirty="0"/>
              <a:t>V</a:t>
            </a:r>
            <a:r>
              <a:rPr lang="en-US" altLang="en-US" dirty="0"/>
              <a:t>|).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Therefore, the total complexity is </a:t>
            </a:r>
          </a:p>
          <a:p>
            <a:pPr marL="341312" lvl="1" indent="0" eaLnBrk="1" hangingPunct="1">
              <a:buNone/>
            </a:pPr>
            <a:r>
              <a:rPr lang="en-US" altLang="en-US" dirty="0"/>
              <a:t>O[|</a:t>
            </a:r>
            <a:r>
              <a:rPr lang="en-US" altLang="en-US" i="1" dirty="0"/>
              <a:t>V</a:t>
            </a:r>
            <a:r>
              <a:rPr lang="en-US" altLang="en-US" dirty="0"/>
              <a:t>|+(|</a:t>
            </a:r>
            <a:r>
              <a:rPr lang="en-US" altLang="en-US" i="1" dirty="0"/>
              <a:t>V</a:t>
            </a:r>
            <a:r>
              <a:rPr lang="en-US" altLang="en-US" dirty="0"/>
              <a:t>|-1+|</a:t>
            </a:r>
            <a:r>
              <a:rPr lang="en-US" altLang="en-US" i="1" dirty="0"/>
              <a:t>E</a:t>
            </a:r>
            <a:r>
              <a:rPr lang="en-US" altLang="en-US" dirty="0"/>
              <a:t>|)*log |</a:t>
            </a:r>
            <a:r>
              <a:rPr lang="en-US" altLang="en-US" i="1" dirty="0"/>
              <a:t>V</a:t>
            </a:r>
            <a:r>
              <a:rPr lang="en-US" altLang="en-US" dirty="0"/>
              <a:t>|]=O(|</a:t>
            </a:r>
            <a:r>
              <a:rPr lang="en-US" altLang="en-US" i="1" dirty="0"/>
              <a:t>E</a:t>
            </a:r>
            <a:r>
              <a:rPr lang="en-US" altLang="en-US" dirty="0"/>
              <a:t>| log |</a:t>
            </a:r>
            <a:r>
              <a:rPr lang="en-US" altLang="en-US" i="1" dirty="0"/>
              <a:t>V</a:t>
            </a:r>
            <a:r>
              <a:rPr lang="en-US" altLang="en-US" dirty="0"/>
              <a:t>|)</a:t>
            </a:r>
            <a:r>
              <a:rPr lang="en-US" altLang="en-US" dirty="0">
                <a:cs typeface="Times New Roman" pitchFamily="18" charset="0"/>
              </a:rPr>
              <a:t>                    </a:t>
            </a:r>
          </a:p>
          <a:p>
            <a:pPr marL="0" indent="0" eaLnBrk="1" hangingPunct="1"/>
            <a:r>
              <a:rPr lang="en-US" altLang="en-US" dirty="0">
                <a:cs typeface="Times New Roman" pitchFamily="18" charset="0"/>
              </a:rPr>
              <a:t>                    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60954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MinHeap and Prim’s Algorithm</a:t>
            </a:r>
          </a:p>
        </p:txBody>
      </p:sp>
      <p:sp>
        <p:nvSpPr>
          <p:cNvPr id="19459" name="Rectangle 31"/>
          <p:cNvSpPr>
            <a:spLocks noChangeArrowheads="1"/>
          </p:cNvSpPr>
          <p:nvPr/>
        </p:nvSpPr>
        <p:spPr bwMode="auto">
          <a:xfrm>
            <a:off x="193675" y="1662113"/>
            <a:ext cx="399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rgbClr val="FF0000"/>
                </a:solidFill>
                <a:latin typeface="Arial" charset="0"/>
              </a:rPr>
              <a:t>b(a,3),</a:t>
            </a:r>
            <a:r>
              <a:rPr lang="en-US" altLang="en-US" sz="2000" i="0">
                <a:latin typeface="Arial" charset="0"/>
              </a:rPr>
              <a:t> </a:t>
            </a:r>
            <a:r>
              <a:rPr lang="en-US" altLang="en-US" sz="2000" i="0">
                <a:latin typeface="Arial" charset="0"/>
                <a:cs typeface="Arial" charset="0"/>
              </a:rPr>
              <a:t>f(a,5), e(a,6), </a:t>
            </a:r>
            <a:r>
              <a:rPr lang="en-US" altLang="en-US" sz="2000" i="0">
                <a:latin typeface="Arial" charset="0"/>
              </a:rPr>
              <a:t>c(-,</a:t>
            </a:r>
            <a:r>
              <a:rPr lang="en-US" altLang="en-US" sz="2000" i="0">
                <a:latin typeface="Arial" charset="0"/>
                <a:cs typeface="Arial" charset="0"/>
              </a:rPr>
              <a:t>∞), d(-,∞)</a:t>
            </a:r>
            <a:endParaRPr lang="en-US" altLang="en-US" sz="2000"/>
          </a:p>
        </p:txBody>
      </p: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615950" y="2241550"/>
            <a:ext cx="1571625" cy="1725613"/>
            <a:chOff x="616285" y="2241495"/>
            <a:chExt cx="1571555" cy="1725175"/>
          </a:xfrm>
        </p:grpSpPr>
        <p:sp>
          <p:nvSpPr>
            <p:cNvPr id="19494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b3</a:t>
              </a:r>
            </a:p>
          </p:txBody>
        </p:sp>
        <p:sp>
          <p:nvSpPr>
            <p:cNvPr id="19495" name="Oval 6"/>
            <p:cNvSpPr>
              <a:spLocks noChangeArrowheads="1"/>
            </p:cNvSpPr>
            <p:nvPr/>
          </p:nvSpPr>
          <p:spPr bwMode="auto">
            <a:xfrm>
              <a:off x="1192360" y="358567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  <a:r>
                <a:rPr lang="en-US" altLang="en-US" i="0">
                  <a:latin typeface="Arial" charset="0"/>
                  <a:cs typeface="Arial" charset="0"/>
                </a:rPr>
                <a:t>∞</a:t>
              </a:r>
              <a:endParaRPr lang="en-US" altLang="en-US" b="0" i="0"/>
            </a:p>
          </p:txBody>
        </p:sp>
        <p:sp>
          <p:nvSpPr>
            <p:cNvPr id="19496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f5</a:t>
              </a:r>
            </a:p>
          </p:txBody>
        </p:sp>
        <p:sp>
          <p:nvSpPr>
            <p:cNvPr id="19497" name="Oval 9"/>
            <p:cNvSpPr>
              <a:spLocks noChangeArrowheads="1"/>
            </p:cNvSpPr>
            <p:nvPr/>
          </p:nvSpPr>
          <p:spPr bwMode="auto">
            <a:xfrm>
              <a:off x="616285" y="354726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  <a:r>
                <a:rPr lang="en-US" altLang="en-US" i="0">
                  <a:latin typeface="Arial" charset="0"/>
                  <a:cs typeface="Arial" charset="0"/>
                </a:rPr>
                <a:t>∞</a:t>
              </a:r>
              <a:endParaRPr lang="en-US" altLang="en-US" b="0" i="0"/>
            </a:p>
          </p:txBody>
        </p:sp>
        <p:sp>
          <p:nvSpPr>
            <p:cNvPr id="19498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e6</a:t>
              </a:r>
            </a:p>
          </p:txBody>
        </p:sp>
        <p:cxnSp>
          <p:nvCxnSpPr>
            <p:cNvPr id="19499" name="Straight Arrow Connector 33"/>
            <p:cNvCxnSpPr>
              <a:cxnSpLocks noChangeShapeType="1"/>
              <a:stCxn id="19494" idx="4"/>
              <a:endCxn id="19498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Straight Arrow Connector 35"/>
            <p:cNvCxnSpPr>
              <a:cxnSpLocks noChangeShapeType="1"/>
              <a:endCxn id="19496" idx="0"/>
            </p:cNvCxnSpPr>
            <p:nvPr/>
          </p:nvCxnSpPr>
          <p:spPr bwMode="auto">
            <a:xfrm>
              <a:off x="1499600" y="2660900"/>
              <a:ext cx="497740" cy="233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Straight Arrow Connector 37"/>
            <p:cNvCxnSpPr>
              <a:cxnSpLocks noChangeShapeType="1"/>
              <a:stCxn id="19498" idx="4"/>
              <a:endCxn id="19497" idx="0"/>
            </p:cNvCxnSpPr>
            <p:nvPr/>
          </p:nvCxnSpPr>
          <p:spPr bwMode="auto">
            <a:xfrm flipH="1">
              <a:off x="806785" y="3275380"/>
              <a:ext cx="307240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Straight Arrow Connector 39"/>
            <p:cNvCxnSpPr>
              <a:cxnSpLocks noChangeShapeType="1"/>
              <a:stCxn id="19498" idx="4"/>
              <a:endCxn id="19495" idx="0"/>
            </p:cNvCxnSpPr>
            <p:nvPr/>
          </p:nvCxnSpPr>
          <p:spPr bwMode="auto">
            <a:xfrm>
              <a:off x="1114025" y="3275380"/>
              <a:ext cx="268835" cy="3102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Right Arrow 41"/>
          <p:cNvSpPr>
            <a:spLocks noChangeArrowheads="1"/>
          </p:cNvSpPr>
          <p:nvPr/>
        </p:nvSpPr>
        <p:spPr bwMode="auto">
          <a:xfrm>
            <a:off x="2497138" y="2774950"/>
            <a:ext cx="844550" cy="460375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62" name="Group 42"/>
          <p:cNvGrpSpPr>
            <a:grpSpLocks/>
          </p:cNvGrpSpPr>
          <p:nvPr/>
        </p:nvGrpSpPr>
        <p:grpSpPr bwMode="auto">
          <a:xfrm>
            <a:off x="5494338" y="2122488"/>
            <a:ext cx="1571625" cy="1687512"/>
            <a:chOff x="616285" y="2241495"/>
            <a:chExt cx="1571555" cy="1686770"/>
          </a:xfrm>
        </p:grpSpPr>
        <p:sp>
          <p:nvSpPr>
            <p:cNvPr id="19487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c1</a:t>
              </a: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f4</a:t>
              </a:r>
            </a:p>
          </p:txBody>
        </p:sp>
        <p:sp>
          <p:nvSpPr>
            <p:cNvPr id="19489" name="Oval 9"/>
            <p:cNvSpPr>
              <a:spLocks noChangeArrowheads="1"/>
            </p:cNvSpPr>
            <p:nvPr/>
          </p:nvSpPr>
          <p:spPr bwMode="auto">
            <a:xfrm>
              <a:off x="616285" y="354726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  <a:r>
                <a:rPr lang="en-US" altLang="en-US" i="0">
                  <a:latin typeface="Arial" charset="0"/>
                  <a:cs typeface="Arial" charset="0"/>
                </a:rPr>
                <a:t> ∞</a:t>
              </a:r>
              <a:endParaRPr lang="en-US" altLang="en-US" b="0" i="0"/>
            </a:p>
          </p:txBody>
        </p:sp>
        <p:sp>
          <p:nvSpPr>
            <p:cNvPr id="19490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e6</a:t>
              </a:r>
            </a:p>
          </p:txBody>
        </p:sp>
        <p:cxnSp>
          <p:nvCxnSpPr>
            <p:cNvPr id="19491" name="Straight Arrow Connector 48"/>
            <p:cNvCxnSpPr>
              <a:cxnSpLocks noChangeShapeType="1"/>
              <a:stCxn id="19487" idx="4"/>
              <a:endCxn id="19490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2" name="Straight Arrow Connector 49"/>
            <p:cNvCxnSpPr>
              <a:cxnSpLocks noChangeShapeType="1"/>
              <a:endCxn id="19488" idx="0"/>
            </p:cNvCxnSpPr>
            <p:nvPr/>
          </p:nvCxnSpPr>
          <p:spPr bwMode="auto">
            <a:xfrm>
              <a:off x="1499600" y="2660900"/>
              <a:ext cx="497740" cy="233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Straight Arrow Connector 50"/>
            <p:cNvCxnSpPr>
              <a:cxnSpLocks noChangeShapeType="1"/>
              <a:stCxn id="19490" idx="4"/>
              <a:endCxn id="19489" idx="0"/>
            </p:cNvCxnSpPr>
            <p:nvPr/>
          </p:nvCxnSpPr>
          <p:spPr bwMode="auto">
            <a:xfrm flipH="1">
              <a:off x="806785" y="3275380"/>
              <a:ext cx="307240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3" name="Rectangle 52"/>
          <p:cNvSpPr>
            <a:spLocks noChangeArrowheads="1"/>
          </p:cNvSpPr>
          <p:nvPr/>
        </p:nvSpPr>
        <p:spPr bwMode="auto">
          <a:xfrm>
            <a:off x="4725988" y="1624013"/>
            <a:ext cx="331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rgbClr val="FF0000"/>
                </a:solidFill>
                <a:latin typeface="Arial" charset="0"/>
              </a:rPr>
              <a:t>c(b,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1),</a:t>
            </a:r>
            <a:r>
              <a:rPr lang="en-US" altLang="en-US" sz="2000" i="0">
                <a:latin typeface="Arial" charset="0"/>
                <a:cs typeface="Arial" charset="0"/>
              </a:rPr>
              <a:t> f(b,4), e(a,6),  d(-,∞)</a:t>
            </a:r>
            <a:endParaRPr lang="en-US" altLang="en-US" sz="2000"/>
          </a:p>
        </p:txBody>
      </p:sp>
      <p:sp>
        <p:nvSpPr>
          <p:cNvPr id="19464" name="Right Arrow 53"/>
          <p:cNvSpPr>
            <a:spLocks noChangeArrowheads="1"/>
          </p:cNvSpPr>
          <p:nvPr/>
        </p:nvSpPr>
        <p:spPr bwMode="auto">
          <a:xfrm>
            <a:off x="385763" y="5275263"/>
            <a:ext cx="844550" cy="460375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65" name="Group 54"/>
          <p:cNvGrpSpPr>
            <a:grpSpLocks/>
          </p:cNvGrpSpPr>
          <p:nvPr/>
        </p:nvGrpSpPr>
        <p:grpSpPr bwMode="auto">
          <a:xfrm>
            <a:off x="1844675" y="4887913"/>
            <a:ext cx="1265238" cy="1035050"/>
            <a:chOff x="923525" y="2241495"/>
            <a:chExt cx="1264315" cy="1033885"/>
          </a:xfrm>
        </p:grpSpPr>
        <p:sp>
          <p:nvSpPr>
            <p:cNvPr id="19482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f4</a:t>
              </a:r>
            </a:p>
          </p:txBody>
        </p:sp>
        <p:sp>
          <p:nvSpPr>
            <p:cNvPr id="19483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d6</a:t>
              </a:r>
            </a:p>
          </p:txBody>
        </p:sp>
        <p:sp>
          <p:nvSpPr>
            <p:cNvPr id="19484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e6</a:t>
              </a:r>
            </a:p>
          </p:txBody>
        </p:sp>
        <p:cxnSp>
          <p:nvCxnSpPr>
            <p:cNvPr id="19485" name="Straight Arrow Connector 59"/>
            <p:cNvCxnSpPr>
              <a:cxnSpLocks noChangeShapeType="1"/>
              <a:stCxn id="19482" idx="4"/>
              <a:endCxn id="19484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Straight Arrow Connector 60"/>
            <p:cNvCxnSpPr>
              <a:cxnSpLocks noChangeShapeType="1"/>
              <a:endCxn id="19483" idx="0"/>
            </p:cNvCxnSpPr>
            <p:nvPr/>
          </p:nvCxnSpPr>
          <p:spPr bwMode="auto">
            <a:xfrm>
              <a:off x="1499600" y="2660900"/>
              <a:ext cx="497740" cy="233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6" name="Rectangle 62"/>
          <p:cNvSpPr>
            <a:spLocks noChangeArrowheads="1"/>
          </p:cNvSpPr>
          <p:nvPr/>
        </p:nvSpPr>
        <p:spPr bwMode="auto">
          <a:xfrm>
            <a:off x="1500188" y="4162425"/>
            <a:ext cx="244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f(b,4),</a:t>
            </a:r>
            <a:r>
              <a:rPr lang="en-US" altLang="en-US" sz="2000" i="0">
                <a:latin typeface="Arial" charset="0"/>
                <a:cs typeface="Arial" charset="0"/>
              </a:rPr>
              <a:t> d(c,6), e(a,6)</a:t>
            </a:r>
            <a:endParaRPr lang="en-US" altLang="en-US" sz="2000"/>
          </a:p>
        </p:txBody>
      </p:sp>
      <p:sp>
        <p:nvSpPr>
          <p:cNvPr id="19467" name="Oval 5"/>
          <p:cNvSpPr>
            <a:spLocks noChangeArrowheads="1"/>
          </p:cNvSpPr>
          <p:nvPr/>
        </p:nvSpPr>
        <p:spPr bwMode="auto">
          <a:xfrm>
            <a:off x="4071938" y="218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i="0"/>
              <a:t>f5</a:t>
            </a:r>
          </a:p>
        </p:txBody>
      </p:sp>
      <p:sp>
        <p:nvSpPr>
          <p:cNvPr id="19468" name="Oval 7"/>
          <p:cNvSpPr>
            <a:spLocks noChangeArrowheads="1"/>
          </p:cNvSpPr>
          <p:nvPr/>
        </p:nvSpPr>
        <p:spPr bwMode="auto">
          <a:xfrm>
            <a:off x="4532313" y="2836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i="0"/>
              <a:t>d</a:t>
            </a:r>
            <a:r>
              <a:rPr lang="en-US" altLang="en-US" i="0">
                <a:latin typeface="Arial" charset="0"/>
                <a:cs typeface="Arial" charset="0"/>
              </a:rPr>
              <a:t>∞</a:t>
            </a:r>
            <a:endParaRPr lang="en-US" altLang="en-US" b="0" i="0"/>
          </a:p>
        </p:txBody>
      </p:sp>
      <p:sp>
        <p:nvSpPr>
          <p:cNvPr id="19469" name="Oval 9"/>
          <p:cNvSpPr>
            <a:spLocks noChangeArrowheads="1"/>
          </p:cNvSpPr>
          <p:nvPr/>
        </p:nvSpPr>
        <p:spPr bwMode="auto">
          <a:xfrm>
            <a:off x="3341688" y="34909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i="0"/>
              <a:t>c</a:t>
            </a:r>
            <a:r>
              <a:rPr lang="en-US" altLang="en-US" i="0">
                <a:latin typeface="Arial" charset="0"/>
                <a:cs typeface="Arial" charset="0"/>
              </a:rPr>
              <a:t>∞</a:t>
            </a:r>
            <a:endParaRPr lang="en-US" altLang="en-US" b="0" i="0"/>
          </a:p>
        </p:txBody>
      </p:sp>
      <p:sp>
        <p:nvSpPr>
          <p:cNvPr id="19470" name="Oval 25"/>
          <p:cNvSpPr>
            <a:spLocks noChangeArrowheads="1"/>
          </p:cNvSpPr>
          <p:nvPr/>
        </p:nvSpPr>
        <p:spPr bwMode="auto">
          <a:xfrm>
            <a:off x="3648075" y="2836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i="0"/>
              <a:t>e6</a:t>
            </a:r>
          </a:p>
        </p:txBody>
      </p:sp>
      <p:cxnSp>
        <p:nvCxnSpPr>
          <p:cNvPr id="19471" name="Straight Arrow Connector 33"/>
          <p:cNvCxnSpPr>
            <a:cxnSpLocks noChangeShapeType="1"/>
            <a:stCxn id="19467" idx="4"/>
            <a:endCxn id="19470" idx="0"/>
          </p:cNvCxnSpPr>
          <p:nvPr/>
        </p:nvCxnSpPr>
        <p:spPr bwMode="auto">
          <a:xfrm flipH="1">
            <a:off x="3838575" y="2565400"/>
            <a:ext cx="423863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35"/>
          <p:cNvCxnSpPr>
            <a:cxnSpLocks noChangeShapeType="1"/>
            <a:endCxn id="19468" idx="0"/>
          </p:cNvCxnSpPr>
          <p:nvPr/>
        </p:nvCxnSpPr>
        <p:spPr bwMode="auto">
          <a:xfrm>
            <a:off x="4224338" y="2603500"/>
            <a:ext cx="498475" cy="233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37"/>
          <p:cNvCxnSpPr>
            <a:cxnSpLocks noChangeShapeType="1"/>
            <a:stCxn id="19470" idx="4"/>
            <a:endCxn id="19469" idx="0"/>
          </p:cNvCxnSpPr>
          <p:nvPr/>
        </p:nvCxnSpPr>
        <p:spPr bwMode="auto">
          <a:xfrm flipH="1">
            <a:off x="3532188" y="3217863"/>
            <a:ext cx="306387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Right Arrow 41"/>
          <p:cNvSpPr>
            <a:spLocks noChangeArrowheads="1"/>
          </p:cNvSpPr>
          <p:nvPr/>
        </p:nvSpPr>
        <p:spPr bwMode="auto">
          <a:xfrm>
            <a:off x="4957763" y="2660650"/>
            <a:ext cx="844550" cy="460375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475" name="Group 42"/>
          <p:cNvGrpSpPr>
            <a:grpSpLocks/>
          </p:cNvGrpSpPr>
          <p:nvPr/>
        </p:nvGrpSpPr>
        <p:grpSpPr bwMode="auto">
          <a:xfrm>
            <a:off x="8045450" y="2058988"/>
            <a:ext cx="1028700" cy="1062037"/>
            <a:chOff x="923525" y="2241495"/>
            <a:chExt cx="1028315" cy="1061292"/>
          </a:xfrm>
        </p:grpSpPr>
        <p:sp>
          <p:nvSpPr>
            <p:cNvPr id="19477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f4</a:t>
              </a:r>
            </a:p>
          </p:txBody>
        </p:sp>
        <p:sp>
          <p:nvSpPr>
            <p:cNvPr id="19478" name="Oval 9"/>
            <p:cNvSpPr>
              <a:spLocks noChangeArrowheads="1"/>
            </p:cNvSpPr>
            <p:nvPr/>
          </p:nvSpPr>
          <p:spPr bwMode="auto">
            <a:xfrm>
              <a:off x="1570840" y="2921787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  <a:r>
                <a:rPr lang="en-US" altLang="en-US" i="0">
                  <a:latin typeface="Arial" charset="0"/>
                  <a:cs typeface="Arial" charset="0"/>
                </a:rPr>
                <a:t>∞</a:t>
              </a:r>
              <a:endParaRPr lang="en-US" altLang="en-US" b="0" i="0"/>
            </a:p>
          </p:txBody>
        </p:sp>
        <p:sp>
          <p:nvSpPr>
            <p:cNvPr id="19479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e6</a:t>
              </a:r>
            </a:p>
          </p:txBody>
        </p:sp>
        <p:cxnSp>
          <p:nvCxnSpPr>
            <p:cNvPr id="19480" name="Straight Arrow Connector 48"/>
            <p:cNvCxnSpPr>
              <a:cxnSpLocks noChangeShapeType="1"/>
              <a:stCxn id="19477" idx="4"/>
              <a:endCxn id="19479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Straight Arrow Connector 49"/>
            <p:cNvCxnSpPr>
              <a:cxnSpLocks noChangeShapeType="1"/>
              <a:endCxn id="19478" idx="0"/>
            </p:cNvCxnSpPr>
            <p:nvPr/>
          </p:nvCxnSpPr>
          <p:spPr bwMode="auto">
            <a:xfrm>
              <a:off x="1499599" y="2622495"/>
              <a:ext cx="261741" cy="2992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76" name="Right Arrow 50"/>
          <p:cNvSpPr>
            <a:spLocks noChangeArrowheads="1"/>
          </p:cNvSpPr>
          <p:nvPr/>
        </p:nvSpPr>
        <p:spPr bwMode="auto">
          <a:xfrm>
            <a:off x="7200900" y="2598738"/>
            <a:ext cx="844550" cy="460375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0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609600"/>
            <a:ext cx="8640763" cy="838200"/>
          </a:xfrm>
        </p:spPr>
        <p:txBody>
          <a:bodyPr/>
          <a:lstStyle/>
          <a:p>
            <a:pPr eaLnBrk="1" hangingPunct="1"/>
            <a:r>
              <a:rPr lang="en-US" altLang="en-US"/>
              <a:t>Dijkstra’s Algorithm – Single-Source Shortest Paths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752600"/>
            <a:ext cx="8148637" cy="4572000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Single-source short paths problem – </a:t>
            </a:r>
            <a:r>
              <a:rPr lang="en-US" altLang="en-US" b="0" dirty="0"/>
              <a:t>find the shortest path starting from a given vertex to any other vertex </a:t>
            </a:r>
          </a:p>
          <a:p>
            <a:pPr marL="0" indent="0" eaLnBrk="1" hangingPunct="1"/>
            <a:r>
              <a:rPr lang="en-US" altLang="en-US" dirty="0"/>
              <a:t>Example: </a:t>
            </a:r>
            <a:r>
              <a:rPr lang="en-US" altLang="en-US" b="0" dirty="0"/>
              <a:t>hub airports for airplane planning</a:t>
            </a:r>
          </a:p>
          <a:p>
            <a:pPr marL="0" indent="0" eaLnBrk="1" hangingPunct="1"/>
            <a:r>
              <a:rPr lang="en-US" altLang="en-US" dirty="0"/>
              <a:t>Using greedy strategy to find the </a:t>
            </a:r>
            <a:r>
              <a:rPr lang="en-US" altLang="en-US" dirty="0">
                <a:solidFill>
                  <a:srgbClr val="FF0000"/>
                </a:solidFill>
              </a:rPr>
              <a:t>single-source</a:t>
            </a:r>
            <a:r>
              <a:rPr lang="en-US" altLang="en-US" dirty="0"/>
              <a:t> shortest paths</a:t>
            </a:r>
          </a:p>
          <a:p>
            <a:pPr lvl="1" eaLnBrk="1" hangingPunct="1"/>
            <a:r>
              <a:rPr lang="en-US" altLang="en-US" dirty="0"/>
              <a:t>In Floyd’s algorithm, we find the </a:t>
            </a:r>
            <a:r>
              <a:rPr lang="en-US" altLang="en-US" dirty="0">
                <a:solidFill>
                  <a:srgbClr val="FF0000"/>
                </a:solidFill>
              </a:rPr>
              <a:t>all-pair</a:t>
            </a:r>
            <a:r>
              <a:rPr lang="en-US" altLang="en-US" dirty="0"/>
              <a:t> shortest paths, which may not be necessary in many applications</a:t>
            </a:r>
          </a:p>
          <a:p>
            <a:pPr lvl="1" eaLnBrk="1" hangingPunct="1"/>
            <a:r>
              <a:rPr lang="en-US" altLang="en-US" dirty="0"/>
              <a:t>Certainly, all-pair shortest paths contain the single-source shortest paths. But Floyd’s algorithm has O(|</a:t>
            </a:r>
            <a:r>
              <a:rPr lang="en-US" altLang="en-US" i="1" dirty="0"/>
              <a:t>V</a:t>
            </a:r>
            <a:r>
              <a:rPr lang="en-US" altLang="en-US" dirty="0"/>
              <a:t>|</a:t>
            </a:r>
            <a:r>
              <a:rPr lang="en-US" altLang="en-US" baseline="30000" dirty="0"/>
              <a:t>3</a:t>
            </a:r>
            <a:r>
              <a:rPr lang="en-US" altLang="en-US" dirty="0"/>
              <a:t>) complexity!</a:t>
            </a:r>
          </a:p>
          <a:p>
            <a:pPr marL="0" indent="0" eaLnBrk="1" hangingPunct="1"/>
            <a:r>
              <a:rPr lang="en-US" altLang="en-US" b="0" dirty="0"/>
              <a:t>There are many algorithms that can solve this problem, here we introduce the </a:t>
            </a:r>
            <a:r>
              <a:rPr lang="en-US" altLang="en-US" dirty="0" err="1"/>
              <a:t>Dijkstra’s</a:t>
            </a:r>
            <a:r>
              <a:rPr lang="en-US" altLang="en-US" dirty="0"/>
              <a:t> algorithm</a:t>
            </a:r>
          </a:p>
          <a:p>
            <a:pPr marL="0" indent="0" eaLnBrk="1" hangingPunct="1"/>
            <a:r>
              <a:rPr lang="en-US" altLang="en-US" dirty="0"/>
              <a:t>Note: </a:t>
            </a:r>
            <a:r>
              <a:rPr lang="en-US" altLang="en-US" b="0" dirty="0" err="1"/>
              <a:t>Dijkstra’s</a:t>
            </a:r>
            <a:r>
              <a:rPr lang="en-US" altLang="en-US" b="0" dirty="0"/>
              <a:t> algorithm only works </a:t>
            </a:r>
            <a:r>
              <a:rPr lang="en-US" altLang="en-US" dirty="0"/>
              <a:t>when all the edge-weight are nonnegative.</a:t>
            </a:r>
          </a:p>
        </p:txBody>
      </p:sp>
    </p:spTree>
    <p:extLst>
      <p:ext uri="{BB962C8B-B14F-4D97-AF65-F5344CB8AC3E}">
        <p14:creationId xmlns:p14="http://schemas.microsoft.com/office/powerpoint/2010/main" val="29360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the Greedy Strategy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Optimal solutions:</a:t>
            </a:r>
          </a:p>
          <a:p>
            <a:pPr lvl="1" eaLnBrk="1" hangingPunct="1"/>
            <a:r>
              <a:rPr lang="en-US" altLang="en-US"/>
              <a:t>change making</a:t>
            </a:r>
          </a:p>
          <a:p>
            <a:pPr lvl="1" eaLnBrk="1" hangingPunct="1"/>
            <a:r>
              <a:rPr lang="en-US" altLang="en-US"/>
              <a:t>Minimum Spanning Tree (MST)</a:t>
            </a:r>
          </a:p>
          <a:p>
            <a:pPr lvl="1" eaLnBrk="1" hangingPunct="1"/>
            <a:r>
              <a:rPr lang="en-US" altLang="en-US"/>
              <a:t>Single-source shortest paths </a:t>
            </a:r>
          </a:p>
          <a:p>
            <a:pPr lvl="1" eaLnBrk="1" hangingPunct="1"/>
            <a:r>
              <a:rPr lang="en-US" altLang="en-US"/>
              <a:t>simple scheduling problems</a:t>
            </a:r>
          </a:p>
          <a:p>
            <a:pPr lvl="1" eaLnBrk="1" hangingPunct="1"/>
            <a:r>
              <a:rPr lang="en-US" altLang="en-US"/>
              <a:t>Huffman codes</a:t>
            </a:r>
          </a:p>
          <a:p>
            <a:pPr marL="0" indent="0" eaLnBrk="1" hangingPunct="1"/>
            <a:endParaRPr lang="en-US" altLang="en-US"/>
          </a:p>
          <a:p>
            <a:pPr marL="0" indent="0" eaLnBrk="1" hangingPunct="1"/>
            <a:r>
              <a:rPr lang="en-US" altLang="en-US"/>
              <a:t>Approximations:</a:t>
            </a:r>
          </a:p>
          <a:p>
            <a:pPr lvl="1" eaLnBrk="1" hangingPunct="1"/>
            <a:r>
              <a:rPr lang="en-US" altLang="en-US"/>
              <a:t>Traveling Salesman Problem (TSP)</a:t>
            </a:r>
          </a:p>
          <a:p>
            <a:pPr lvl="1" eaLnBrk="1" hangingPunct="1"/>
            <a:r>
              <a:rPr lang="en-US" altLang="en-US"/>
              <a:t>Knapsack problem</a:t>
            </a:r>
          </a:p>
          <a:p>
            <a:pPr lvl="1" eaLnBrk="1" hangingPunct="1"/>
            <a:r>
              <a:rPr lang="en-US" altLang="en-US"/>
              <a:t>other combinatorial optimization problems</a:t>
            </a:r>
          </a:p>
          <a:p>
            <a:pPr marL="0" indent="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1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Dijkstra’s Algorithm on Undirected Graph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Similar to Prim’s MST algorithm, with the following difference:</a:t>
            </a:r>
          </a:p>
          <a:p>
            <a:pPr lvl="1" eaLnBrk="1" hangingPunct="1"/>
            <a:r>
              <a:rPr lang="en-US" altLang="en-US" dirty="0"/>
              <a:t>Start with tree consisting of one vertex – </a:t>
            </a:r>
            <a:r>
              <a:rPr lang="en-US" altLang="en-US" b="1" dirty="0">
                <a:solidFill>
                  <a:srgbClr val="FF0000"/>
                </a:solidFill>
              </a:rPr>
              <a:t>source</a:t>
            </a:r>
          </a:p>
          <a:p>
            <a:pPr lvl="1" eaLnBrk="1" hangingPunct="1"/>
            <a:r>
              <a:rPr lang="en-US" altLang="en-US" dirty="0"/>
              <a:t>“grow” tree one vertex/edge, which has </a:t>
            </a:r>
            <a:r>
              <a:rPr lang="en-US" altLang="en-US" dirty="0">
                <a:solidFill>
                  <a:srgbClr val="FF0000"/>
                </a:solidFill>
              </a:rPr>
              <a:t>minimum length of path</a:t>
            </a:r>
            <a:r>
              <a:rPr lang="en-US" altLang="en-US" dirty="0"/>
              <a:t>, at a time to produce spanning tree</a:t>
            </a:r>
          </a:p>
          <a:p>
            <a:pPr lvl="2" eaLnBrk="1" hangingPunct="1"/>
            <a:r>
              <a:rPr lang="en-US" altLang="en-US" dirty="0"/>
              <a:t>Construct a series of expanding </a:t>
            </a:r>
            <a:r>
              <a:rPr lang="en-US" altLang="en-US" dirty="0" err="1"/>
              <a:t>subtrees</a:t>
            </a:r>
            <a:r>
              <a:rPr lang="en-US" altLang="en-US" dirty="0"/>
              <a:t> T</a:t>
            </a:r>
            <a:r>
              <a:rPr lang="en-US" altLang="en-US" baseline="-25000" dirty="0"/>
              <a:t>1</a:t>
            </a:r>
            <a:r>
              <a:rPr lang="en-US" altLang="en-US" dirty="0"/>
              <a:t>, T</a:t>
            </a:r>
            <a:r>
              <a:rPr lang="en-US" altLang="en-US" baseline="-25000" dirty="0"/>
              <a:t>2</a:t>
            </a:r>
            <a:r>
              <a:rPr lang="en-US" altLang="en-US" dirty="0"/>
              <a:t>, …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Keep track of shortest path from source to each of the vertices in T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at each stage </a:t>
            </a:r>
            <a:r>
              <a:rPr lang="en-US" altLang="en-US" dirty="0">
                <a:solidFill>
                  <a:srgbClr val="FF0000"/>
                </a:solidFill>
              </a:rPr>
              <a:t>construct T</a:t>
            </a:r>
            <a:r>
              <a:rPr lang="en-US" altLang="en-US" baseline="-25000" dirty="0">
                <a:solidFill>
                  <a:srgbClr val="FF0000"/>
                </a:solidFill>
              </a:rPr>
              <a:t>i+1</a:t>
            </a:r>
            <a:r>
              <a:rPr lang="en-US" altLang="en-US" dirty="0">
                <a:solidFill>
                  <a:srgbClr val="FF0000"/>
                </a:solidFill>
              </a:rPr>
              <a:t> from T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: add minimum weight edge connecting a vertex in tree (</a:t>
            </a: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) to one not yet in tree</a:t>
            </a:r>
          </a:p>
          <a:p>
            <a:pPr lvl="2" eaLnBrk="1" hangingPunct="1"/>
            <a:r>
              <a:rPr lang="en-US" altLang="en-US" dirty="0"/>
              <a:t>choose from “fringe” nodes  </a:t>
            </a:r>
          </a:p>
          <a:p>
            <a:pPr lvl="2" eaLnBrk="1" hangingPunct="1"/>
            <a:r>
              <a:rPr lang="en-US" altLang="en-US" dirty="0"/>
              <a:t>(this is the “greedy” step!)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algorithm stops when all vertices are included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0" y="4695825"/>
            <a:ext cx="4197350" cy="3730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edge (v,w) with lowest d(s,v) + d(v,w)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5800725" y="4119563"/>
            <a:ext cx="2457450" cy="38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7299325" y="4043363"/>
            <a:ext cx="268288" cy="538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7145135" y="4882356"/>
            <a:ext cx="288334" cy="428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8489310" y="4882356"/>
            <a:ext cx="192025" cy="428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670675" y="52797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1640" y="52955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58585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2537" name="Oval 8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2538" name="Oval 9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Find the shortest paths starting from vertex a</a:t>
            </a:r>
          </a:p>
        </p:txBody>
      </p:sp>
    </p:spTree>
    <p:extLst>
      <p:ext uri="{BB962C8B-B14F-4D97-AF65-F5344CB8AC3E}">
        <p14:creationId xmlns:p14="http://schemas.microsoft.com/office/powerpoint/2010/main" val="46826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dirty="0">
                <a:latin typeface="Arial" charset="0"/>
              </a:rPr>
              <a:t>Tree vertices: a(-,0)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 dirty="0">
                <a:latin typeface="Arial" charset="0"/>
              </a:rPr>
              <a:t>Priority queue: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b(a,3)</a:t>
            </a:r>
            <a:r>
              <a:rPr lang="en-US" altLang="en-US" sz="2000" dirty="0">
                <a:latin typeface="Arial" charset="0"/>
              </a:rPr>
              <a:t>, </a:t>
            </a:r>
            <a:r>
              <a:rPr lang="en-US" altLang="en-US" sz="2000" dirty="0"/>
              <a:t>d(a,7), </a:t>
            </a:r>
            <a:r>
              <a:rPr lang="en-US" altLang="en-US" sz="2000" dirty="0">
                <a:latin typeface="Arial" charset="0"/>
              </a:rPr>
              <a:t>c(-,</a:t>
            </a:r>
            <a:r>
              <a:rPr lang="en-US" altLang="en-US" sz="2000" dirty="0"/>
              <a:t>∞), e </a:t>
            </a:r>
            <a:r>
              <a:rPr lang="en-US" altLang="en-US" sz="2000" dirty="0">
                <a:latin typeface="Arial" charset="0"/>
              </a:rPr>
              <a:t>(-,</a:t>
            </a:r>
            <a:r>
              <a:rPr lang="en-US" altLang="en-US" sz="2000" dirty="0"/>
              <a:t>∞)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19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4580" name="Rectangle 25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Tree vertices: a(-,0),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b(a,3)</a:t>
            </a:r>
            <a:r>
              <a:rPr lang="en-US" altLang="en-US" sz="2000">
                <a:latin typeface="Arial" charset="0"/>
              </a:rPr>
              <a:t>, 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/>
              <a:t>d(a,7)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>
                <a:solidFill>
                  <a:srgbClr val="FF0000"/>
                </a:solidFill>
              </a:rPr>
              <a:t>d(b,3+2),</a:t>
            </a:r>
            <a:r>
              <a:rPr lang="en-US" altLang="en-US" sz="2000"/>
              <a:t>  </a:t>
            </a:r>
            <a:r>
              <a:rPr lang="en-US" altLang="en-US" sz="2000">
                <a:latin typeface="Arial" charset="0"/>
              </a:rPr>
              <a:t>c(-,</a:t>
            </a:r>
            <a:r>
              <a:rPr lang="en-US" altLang="en-US" sz="2000"/>
              <a:t>∞)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>
                <a:latin typeface="Arial" charset="0"/>
              </a:rPr>
              <a:t>c(b,</a:t>
            </a:r>
            <a:r>
              <a:rPr lang="en-US" altLang="en-US" sz="2000"/>
              <a:t>3+4), e </a:t>
            </a:r>
            <a:r>
              <a:rPr lang="en-US" altLang="en-US" sz="2000">
                <a:latin typeface="Arial" charset="0"/>
              </a:rPr>
              <a:t>(-,</a:t>
            </a:r>
            <a:r>
              <a:rPr lang="en-US" altLang="en-US" sz="2000"/>
              <a:t>∞)</a:t>
            </a:r>
          </a:p>
        </p:txBody>
      </p:sp>
      <p:grpSp>
        <p:nvGrpSpPr>
          <p:cNvPr id="24581" name="Group 47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4582" name="Oval 48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4583" name="Oval 49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4584" name="Oval 50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4585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4586" name="Oval 52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4587" name="Line 53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54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55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56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57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58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59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60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61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4596" name="Text Box 62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4597" name="Text Box 63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4598" name="Text Box 64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4599" name="Text Box 65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4600" name="Text Box 66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4601" name="Text Box 67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0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Tree vertices: a(-,0), b(a,3), </a:t>
            </a:r>
            <a:r>
              <a:rPr lang="en-US" altLang="en-US" sz="2000">
                <a:solidFill>
                  <a:srgbClr val="FF0000"/>
                </a:solidFill>
              </a:rPr>
              <a:t>d(b,5)</a:t>
            </a:r>
            <a:endParaRPr lang="en-US" alt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c(b,</a:t>
            </a:r>
            <a:r>
              <a:rPr lang="en-US" altLang="en-US" sz="2000">
                <a:solidFill>
                  <a:srgbClr val="FF0000"/>
                </a:solidFill>
              </a:rPr>
              <a:t>3+4)</a:t>
            </a:r>
            <a:r>
              <a:rPr lang="en-US" altLang="en-US" sz="2000"/>
              <a:t>,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en-US" altLang="en-US" sz="2000"/>
              <a:t>e </a:t>
            </a:r>
            <a:r>
              <a:rPr lang="en-US" altLang="en-US" sz="2000">
                <a:latin typeface="Arial" charset="0"/>
              </a:rPr>
              <a:t>(-,</a:t>
            </a:r>
            <a:r>
              <a:rPr lang="en-US" altLang="en-US" sz="2000"/>
              <a:t>∞)</a:t>
            </a:r>
            <a:r>
              <a:rPr lang="en-US" altLang="en-US" sz="2000">
                <a:sym typeface="Wingdings" pitchFamily="2" charset="2"/>
              </a:rPr>
              <a:t>e(d,5+4)</a:t>
            </a:r>
            <a:endParaRPr lang="en-US" altLang="en-US" sz="2000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94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Tree vertices: a(-,0), b(a,3), </a:t>
            </a:r>
            <a:r>
              <a:rPr lang="en-US" altLang="en-US" sz="2000"/>
              <a:t>d(b,5),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c(b,</a:t>
            </a:r>
            <a:r>
              <a:rPr lang="en-US" altLang="en-US" sz="2000">
                <a:solidFill>
                  <a:srgbClr val="FF0000"/>
                </a:solidFill>
              </a:rPr>
              <a:t>7)</a:t>
            </a:r>
            <a:r>
              <a:rPr lang="en-US" altLang="en-US" sz="2000">
                <a:sym typeface="Wingdings" pitchFamily="2" charset="2"/>
              </a:rPr>
              <a:t> </a:t>
            </a:r>
            <a:endParaRPr lang="en-US" alt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e(d,9)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131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5: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Tree vertices: a(-,0), b(a,3), </a:t>
            </a:r>
            <a:r>
              <a:rPr lang="en-US" altLang="en-US" sz="2000"/>
              <a:t>d(b,5),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>
                <a:latin typeface="Arial" charset="0"/>
              </a:rPr>
              <a:t>c(b,</a:t>
            </a:r>
            <a:r>
              <a:rPr lang="en-US" altLang="en-US" sz="2000"/>
              <a:t>7),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e(d,9)</a:t>
            </a:r>
            <a:endParaRPr lang="en-US" alt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Remaining vertices: none </a:t>
            </a:r>
            <a:r>
              <a:rPr lang="en-US" altLang="en-US" sz="2000">
                <a:latin typeface="Arial" charset="0"/>
                <a:sym typeface="Wingdings" pitchFamily="2" charset="2"/>
              </a:rPr>
              <a:t> the algorithm is done!</a:t>
            </a:r>
            <a:endParaRPr lang="en-US" altLang="en-US" sz="2000">
              <a:latin typeface="Arial" charset="0"/>
            </a:endParaRP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230313" y="3198813"/>
            <a:ext cx="5791200" cy="1897062"/>
            <a:chOff x="720" y="2837"/>
            <a:chExt cx="3648" cy="1195"/>
          </a:xfrm>
        </p:grpSpPr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4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the Single-Source Shortest Paths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93738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Tree vertices: a(-,0), b(a,3), </a:t>
            </a:r>
            <a:r>
              <a:rPr lang="en-US" altLang="en-US" sz="2000"/>
              <a:t>d(b,5),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>
                <a:latin typeface="Arial" charset="0"/>
              </a:rPr>
              <a:t>c(b,</a:t>
            </a:r>
            <a:r>
              <a:rPr lang="en-US" altLang="en-US" sz="2000"/>
              <a:t>7),</a:t>
            </a:r>
            <a:r>
              <a:rPr lang="en-US" altLang="en-US" sz="2000">
                <a:sym typeface="Wingdings" pitchFamily="2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e(d,9)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en-US" sz="200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endParaRPr lang="en-US" altLang="en-US" sz="2000">
              <a:latin typeface="Arial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116013" y="2276475"/>
            <a:ext cx="5791200" cy="1897063"/>
            <a:chOff x="720" y="2837"/>
            <a:chExt cx="3648" cy="1195"/>
          </a:xfrm>
        </p:grpSpPr>
        <p:sp>
          <p:nvSpPr>
            <p:cNvPr id="28700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28701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28702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28703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28704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28705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28714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28715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28716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28717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28718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28719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  <p:graphicFrame>
        <p:nvGraphicFramePr>
          <p:cNvPr id="531518" name="Group 62"/>
          <p:cNvGraphicFramePr>
            <a:graphicFrameLocks noGrp="1"/>
          </p:cNvGraphicFramePr>
          <p:nvPr/>
        </p:nvGraphicFramePr>
        <p:xfrm>
          <a:off x="962025" y="4351338"/>
          <a:ext cx="7296150" cy="1843088"/>
        </p:xfrm>
        <a:graphic>
          <a:graphicData uri="http://schemas.openxmlformats.org/drawingml/2006/table">
            <a:tbl>
              <a:tblPr/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to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a-b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length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to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d: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a-b-d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length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to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c: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a-b-c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length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to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e: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a-b-d-e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 length 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8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4050" y="357188"/>
            <a:ext cx="7772400" cy="838200"/>
          </a:xfrm>
        </p:spPr>
        <p:txBody>
          <a:bodyPr/>
          <a:lstStyle/>
          <a:p>
            <a:r>
              <a:rPr lang="en-US" altLang="en-US"/>
              <a:t>Pseudo Code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/>
          </a:p>
        </p:txBody>
      </p:sp>
      <p:pic>
        <p:nvPicPr>
          <p:cNvPr id="29700" name="Picture 4" descr="9_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431925"/>
            <a:ext cx="72739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6569075" y="4235450"/>
            <a:ext cx="92170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source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725620" y="5579680"/>
            <a:ext cx="1305770" cy="3840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0723" name="Rectangle 31"/>
          <p:cNvSpPr>
            <a:spLocks noChangeArrowheads="1"/>
          </p:cNvSpPr>
          <p:nvPr/>
        </p:nvSpPr>
        <p:spPr bwMode="auto">
          <a:xfrm>
            <a:off x="193675" y="1662113"/>
            <a:ext cx="326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b(a,3)</a:t>
            </a:r>
            <a:r>
              <a:rPr lang="en-US" altLang="en-US" sz="2000">
                <a:latin typeface="Arial" charset="0"/>
              </a:rPr>
              <a:t>, </a:t>
            </a:r>
            <a:r>
              <a:rPr lang="en-US" altLang="en-US" sz="2000"/>
              <a:t>d(a,7), </a:t>
            </a:r>
            <a:r>
              <a:rPr lang="en-US" altLang="en-US" sz="2000">
                <a:latin typeface="Arial" charset="0"/>
              </a:rPr>
              <a:t>c(-,</a:t>
            </a:r>
            <a:r>
              <a:rPr lang="en-US" altLang="en-US" sz="2000"/>
              <a:t>∞), e </a:t>
            </a:r>
            <a:r>
              <a:rPr lang="en-US" altLang="en-US" sz="2000">
                <a:latin typeface="Arial" charset="0"/>
              </a:rPr>
              <a:t>(-,</a:t>
            </a:r>
            <a:r>
              <a:rPr lang="en-US" altLang="en-US" sz="2000"/>
              <a:t>∞)</a:t>
            </a:r>
          </a:p>
        </p:txBody>
      </p:sp>
      <p:sp>
        <p:nvSpPr>
          <p:cNvPr id="30724" name="Right Arrow 41"/>
          <p:cNvSpPr>
            <a:spLocks noChangeArrowheads="1"/>
          </p:cNvSpPr>
          <p:nvPr/>
        </p:nvSpPr>
        <p:spPr bwMode="auto">
          <a:xfrm>
            <a:off x="3957638" y="2814638"/>
            <a:ext cx="844550" cy="460375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25" name="Group 42"/>
          <p:cNvGrpSpPr>
            <a:grpSpLocks/>
          </p:cNvGrpSpPr>
          <p:nvPr/>
        </p:nvGrpSpPr>
        <p:grpSpPr bwMode="auto">
          <a:xfrm>
            <a:off x="6781800" y="2122488"/>
            <a:ext cx="1265238" cy="1035050"/>
            <a:chOff x="923525" y="2241495"/>
            <a:chExt cx="1264315" cy="1033885"/>
          </a:xfrm>
        </p:grpSpPr>
        <p:sp>
          <p:nvSpPr>
            <p:cNvPr id="30792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d5</a:t>
              </a:r>
            </a:p>
          </p:txBody>
        </p:sp>
        <p:sp>
          <p:nvSpPr>
            <p:cNvPr id="30793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 dirty="0"/>
                <a:t>c7</a:t>
              </a:r>
            </a:p>
          </p:txBody>
        </p:sp>
        <p:sp>
          <p:nvSpPr>
            <p:cNvPr id="30794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 dirty="0"/>
                <a:t>e</a:t>
              </a:r>
              <a:r>
                <a:rPr lang="en-US" altLang="en-US" i="0" dirty="0">
                  <a:latin typeface="Arial" charset="0"/>
                  <a:cs typeface="Arial" charset="0"/>
                </a:rPr>
                <a:t>∞</a:t>
              </a:r>
              <a:endParaRPr lang="en-US" altLang="en-US" b="0" i="0" dirty="0"/>
            </a:p>
          </p:txBody>
        </p:sp>
        <p:cxnSp>
          <p:nvCxnSpPr>
            <p:cNvPr id="30795" name="Straight Arrow Connector 48"/>
            <p:cNvCxnSpPr>
              <a:cxnSpLocks noChangeShapeType="1"/>
              <a:stCxn id="30792" idx="4"/>
              <a:endCxn id="30794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96" name="Straight Arrow Connector 49"/>
            <p:cNvCxnSpPr>
              <a:cxnSpLocks noChangeShapeType="1"/>
              <a:endCxn id="30793" idx="0"/>
            </p:cNvCxnSpPr>
            <p:nvPr/>
          </p:nvCxnSpPr>
          <p:spPr bwMode="auto">
            <a:xfrm>
              <a:off x="1499600" y="2660900"/>
              <a:ext cx="497740" cy="233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6" name="Rectangle 52"/>
          <p:cNvSpPr>
            <a:spLocks noChangeArrowheads="1"/>
          </p:cNvSpPr>
          <p:nvPr/>
        </p:nvSpPr>
        <p:spPr bwMode="auto">
          <a:xfrm>
            <a:off x="5262563" y="1700213"/>
            <a:ext cx="3930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solidFill>
                  <a:srgbClr val="FF0000"/>
                </a:solidFill>
              </a:rPr>
              <a:t>d(b,3+2),</a:t>
            </a:r>
            <a:r>
              <a:rPr lang="en-US" altLang="en-US" sz="2000" i="0"/>
              <a:t>  </a:t>
            </a:r>
            <a:r>
              <a:rPr lang="en-US" altLang="en-US" sz="2000" i="0">
                <a:latin typeface="Arial" charset="0"/>
              </a:rPr>
              <a:t>c(-,</a:t>
            </a:r>
            <a:r>
              <a:rPr lang="en-US" altLang="en-US" sz="2000" i="0"/>
              <a:t>∞)</a:t>
            </a:r>
            <a:r>
              <a:rPr lang="en-US" altLang="en-US" sz="2000" i="0">
                <a:sym typeface="Wingdings" pitchFamily="2" charset="2"/>
              </a:rPr>
              <a:t></a:t>
            </a:r>
            <a:r>
              <a:rPr lang="en-US" altLang="en-US" sz="2000" i="0">
                <a:latin typeface="Arial" charset="0"/>
              </a:rPr>
              <a:t>c(b,</a:t>
            </a:r>
            <a:r>
              <a:rPr lang="en-US" altLang="en-US" sz="2000" i="0"/>
              <a:t>3+4), e </a:t>
            </a:r>
            <a:r>
              <a:rPr lang="en-US" altLang="en-US" sz="2000" i="0">
                <a:latin typeface="Arial" charset="0"/>
              </a:rPr>
              <a:t>(-,</a:t>
            </a:r>
            <a:r>
              <a:rPr lang="en-US" altLang="en-US" sz="2000" i="0"/>
              <a:t>∞)</a:t>
            </a:r>
          </a:p>
        </p:txBody>
      </p:sp>
      <p:sp>
        <p:nvSpPr>
          <p:cNvPr id="30727" name="Right Arrow 53"/>
          <p:cNvSpPr>
            <a:spLocks noChangeArrowheads="1"/>
          </p:cNvSpPr>
          <p:nvPr/>
        </p:nvSpPr>
        <p:spPr bwMode="auto">
          <a:xfrm>
            <a:off x="1230313" y="5272088"/>
            <a:ext cx="846137" cy="461962"/>
          </a:xfrm>
          <a:prstGeom prst="rightArrow">
            <a:avLst>
              <a:gd name="adj1" fmla="val 50000"/>
              <a:gd name="adj2" fmla="val 499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728" name="Group 54"/>
          <p:cNvGrpSpPr>
            <a:grpSpLocks/>
          </p:cNvGrpSpPr>
          <p:nvPr/>
        </p:nvGrpSpPr>
        <p:grpSpPr bwMode="auto">
          <a:xfrm>
            <a:off x="4495800" y="5041900"/>
            <a:ext cx="803275" cy="1033463"/>
            <a:chOff x="923525" y="2241495"/>
            <a:chExt cx="803455" cy="1033885"/>
          </a:xfrm>
        </p:grpSpPr>
        <p:sp>
          <p:nvSpPr>
            <p:cNvPr id="30789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c7</a:t>
              </a:r>
            </a:p>
          </p:txBody>
        </p:sp>
        <p:sp>
          <p:nvSpPr>
            <p:cNvPr id="30790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e9</a:t>
              </a:r>
            </a:p>
          </p:txBody>
        </p:sp>
        <p:cxnSp>
          <p:nvCxnSpPr>
            <p:cNvPr id="30791" name="Straight Arrow Connector 59"/>
            <p:cNvCxnSpPr>
              <a:cxnSpLocks noChangeShapeType="1"/>
              <a:stCxn id="30789" idx="4"/>
              <a:endCxn id="30790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9" name="Rectangle 62"/>
          <p:cNvSpPr>
            <a:spLocks noChangeArrowheads="1"/>
          </p:cNvSpPr>
          <p:nvPr/>
        </p:nvSpPr>
        <p:spPr bwMode="auto">
          <a:xfrm>
            <a:off x="3535363" y="4351338"/>
            <a:ext cx="2811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solidFill>
                  <a:srgbClr val="FF0000"/>
                </a:solidFill>
                <a:latin typeface="Arial" charset="0"/>
              </a:rPr>
              <a:t>c(b,</a:t>
            </a:r>
            <a:r>
              <a:rPr lang="en-US" altLang="en-US" sz="2000" i="0">
                <a:solidFill>
                  <a:srgbClr val="FF0000"/>
                </a:solidFill>
              </a:rPr>
              <a:t>7)</a:t>
            </a:r>
            <a:r>
              <a:rPr lang="en-US" altLang="en-US" sz="2000" i="0"/>
              <a:t>,</a:t>
            </a:r>
            <a:r>
              <a:rPr lang="en-US" altLang="en-US" sz="2000" i="0">
                <a:sym typeface="Wingdings" pitchFamily="2" charset="2"/>
              </a:rPr>
              <a:t> </a:t>
            </a:r>
            <a:r>
              <a:rPr lang="en-US" altLang="en-US" sz="2000" i="0"/>
              <a:t>e </a:t>
            </a:r>
            <a:r>
              <a:rPr lang="en-US" altLang="en-US" sz="2000" i="0">
                <a:latin typeface="Arial" charset="0"/>
              </a:rPr>
              <a:t>(-,</a:t>
            </a:r>
            <a:r>
              <a:rPr lang="en-US" altLang="en-US" sz="2000" i="0"/>
              <a:t>∞)</a:t>
            </a:r>
            <a:r>
              <a:rPr lang="en-US" altLang="en-US" sz="2000" i="0">
                <a:sym typeface="Wingdings" pitchFamily="2" charset="2"/>
              </a:rPr>
              <a:t>e(d,5+4)</a:t>
            </a:r>
            <a:endParaRPr lang="en-US" altLang="en-US" sz="2000" i="0"/>
          </a:p>
        </p:txBody>
      </p:sp>
      <p:grpSp>
        <p:nvGrpSpPr>
          <p:cNvPr id="30730" name="Group 47"/>
          <p:cNvGrpSpPr>
            <a:grpSpLocks/>
          </p:cNvGrpSpPr>
          <p:nvPr/>
        </p:nvGrpSpPr>
        <p:grpSpPr bwMode="auto">
          <a:xfrm>
            <a:off x="2459038" y="1585913"/>
            <a:ext cx="3609975" cy="1150937"/>
            <a:chOff x="720" y="2837"/>
            <a:chExt cx="3648" cy="1195"/>
          </a:xfrm>
        </p:grpSpPr>
        <p:sp>
          <p:nvSpPr>
            <p:cNvPr id="30769" name="Oval 48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30770" name="Oval 49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30771" name="Oval 50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30772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30773" name="Oval 52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30774" name="Line 53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54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Line 55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56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57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Line 58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0" name="Line 59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60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Text Box 61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30783" name="Text Box 62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30784" name="Text Box 63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30785" name="Text Box 64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30786" name="Text Box 65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30787" name="Text Box 66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30788" name="Text Box 67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  <p:sp>
        <p:nvSpPr>
          <p:cNvPr id="30731" name="TextBox 73"/>
          <p:cNvSpPr txBox="1">
            <a:spLocks noChangeArrowheads="1"/>
          </p:cNvSpPr>
          <p:nvPr/>
        </p:nvSpPr>
        <p:spPr bwMode="auto">
          <a:xfrm>
            <a:off x="3611563" y="3313113"/>
            <a:ext cx="121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Delete b</a:t>
            </a:r>
          </a:p>
        </p:txBody>
      </p:sp>
      <p:cxnSp>
        <p:nvCxnSpPr>
          <p:cNvPr id="30732" name="Straight Arrow Connector 75"/>
          <p:cNvCxnSpPr>
            <a:cxnSpLocks noChangeShapeType="1"/>
          </p:cNvCxnSpPr>
          <p:nvPr/>
        </p:nvCxnSpPr>
        <p:spPr bwMode="auto">
          <a:xfrm>
            <a:off x="6684963" y="1431925"/>
            <a:ext cx="1190625" cy="346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79"/>
          <p:cNvCxnSpPr>
            <a:cxnSpLocks noChangeShapeType="1"/>
          </p:cNvCxnSpPr>
          <p:nvPr/>
        </p:nvCxnSpPr>
        <p:spPr bwMode="auto">
          <a:xfrm flipH="1">
            <a:off x="5916613" y="1431925"/>
            <a:ext cx="614362" cy="346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Box 82"/>
          <p:cNvSpPr txBox="1">
            <a:spLocks noChangeArrowheads="1"/>
          </p:cNvSpPr>
          <p:nvPr/>
        </p:nvSpPr>
        <p:spPr bwMode="auto">
          <a:xfrm>
            <a:off x="6223000" y="112395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/>
              <a:t>Dis(b)</a:t>
            </a:r>
          </a:p>
        </p:txBody>
      </p:sp>
      <p:sp>
        <p:nvSpPr>
          <p:cNvPr id="30735" name="TextBox 83"/>
          <p:cNvSpPr txBox="1">
            <a:spLocks noChangeArrowheads="1"/>
          </p:cNvSpPr>
          <p:nvPr/>
        </p:nvSpPr>
        <p:spPr bwMode="auto">
          <a:xfrm>
            <a:off x="1038225" y="5694363"/>
            <a:ext cx="1217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Delete d</a:t>
            </a:r>
          </a:p>
        </p:txBody>
      </p:sp>
      <p:grpSp>
        <p:nvGrpSpPr>
          <p:cNvPr id="30736" name="Group 5"/>
          <p:cNvGrpSpPr>
            <a:grpSpLocks/>
          </p:cNvGrpSpPr>
          <p:nvPr/>
        </p:nvGrpSpPr>
        <p:grpSpPr bwMode="auto">
          <a:xfrm>
            <a:off x="79375" y="4235450"/>
            <a:ext cx="3225800" cy="998538"/>
            <a:chOff x="720" y="2837"/>
            <a:chExt cx="3648" cy="1195"/>
          </a:xfrm>
        </p:grpSpPr>
        <p:sp>
          <p:nvSpPr>
            <p:cNvPr id="30749" name="Oval 6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b</a:t>
              </a:r>
            </a:p>
          </p:txBody>
        </p:sp>
        <p:sp>
          <p:nvSpPr>
            <p:cNvPr id="30750" name="Oval 7"/>
            <p:cNvSpPr>
              <a:spLocks noChangeArrowheads="1"/>
            </p:cNvSpPr>
            <p:nvPr/>
          </p:nvSpPr>
          <p:spPr bwMode="auto">
            <a:xfrm>
              <a:off x="4128" y="379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e</a:t>
              </a:r>
            </a:p>
          </p:txBody>
        </p:sp>
        <p:sp>
          <p:nvSpPr>
            <p:cNvPr id="30751" name="Oval 8"/>
            <p:cNvSpPr>
              <a:spLocks noChangeArrowheads="1"/>
            </p:cNvSpPr>
            <p:nvPr/>
          </p:nvSpPr>
          <p:spPr bwMode="auto">
            <a:xfrm>
              <a:off x="240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d</a:t>
              </a:r>
            </a:p>
          </p:txBody>
        </p:sp>
        <p:sp>
          <p:nvSpPr>
            <p:cNvPr id="30752" name="Oval 9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a</a:t>
              </a:r>
            </a:p>
          </p:txBody>
        </p:sp>
        <p:sp>
          <p:nvSpPr>
            <p:cNvPr id="30753" name="Oval 10"/>
            <p:cNvSpPr>
              <a:spLocks noChangeArrowheads="1"/>
            </p:cNvSpPr>
            <p:nvPr/>
          </p:nvSpPr>
          <p:spPr bwMode="auto">
            <a:xfrm>
              <a:off x="3024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/>
                <a:t>c</a:t>
              </a:r>
            </a:p>
          </p:txBody>
        </p:sp>
        <p:sp>
          <p:nvSpPr>
            <p:cNvPr id="30754" name="Line 11"/>
            <p:cNvSpPr>
              <a:spLocks noChangeShapeType="1"/>
            </p:cNvSpPr>
            <p:nvPr/>
          </p:nvSpPr>
          <p:spPr bwMode="auto">
            <a:xfrm>
              <a:off x="2018" y="3148"/>
              <a:ext cx="10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Line 12"/>
            <p:cNvSpPr>
              <a:spLocks noChangeShapeType="1"/>
            </p:cNvSpPr>
            <p:nvPr/>
          </p:nvSpPr>
          <p:spPr bwMode="auto">
            <a:xfrm flipH="1">
              <a:off x="936" y="3221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13"/>
            <p:cNvSpPr>
              <a:spLocks noChangeShapeType="1"/>
            </p:cNvSpPr>
            <p:nvPr/>
          </p:nvSpPr>
          <p:spPr bwMode="auto">
            <a:xfrm>
              <a:off x="952" y="3937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14"/>
            <p:cNvSpPr>
              <a:spLocks noChangeShapeType="1"/>
            </p:cNvSpPr>
            <p:nvPr/>
          </p:nvSpPr>
          <p:spPr bwMode="auto">
            <a:xfrm>
              <a:off x="2636" y="3929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15"/>
            <p:cNvSpPr>
              <a:spLocks noChangeShapeType="1"/>
            </p:cNvSpPr>
            <p:nvPr/>
          </p:nvSpPr>
          <p:spPr bwMode="auto">
            <a:xfrm>
              <a:off x="3255" y="3197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16"/>
            <p:cNvSpPr>
              <a:spLocks noChangeShapeType="1"/>
            </p:cNvSpPr>
            <p:nvPr/>
          </p:nvSpPr>
          <p:spPr bwMode="auto">
            <a:xfrm>
              <a:off x="1977" y="3246"/>
              <a:ext cx="480" cy="5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7"/>
            <p:cNvSpPr>
              <a:spLocks noChangeShapeType="1"/>
            </p:cNvSpPr>
            <p:nvPr/>
          </p:nvSpPr>
          <p:spPr bwMode="auto">
            <a:xfrm>
              <a:off x="3059" y="322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18"/>
            <p:cNvSpPr>
              <a:spLocks noChangeShapeType="1"/>
            </p:cNvSpPr>
            <p:nvPr/>
          </p:nvSpPr>
          <p:spPr bwMode="auto">
            <a:xfrm flipH="1">
              <a:off x="2604" y="3238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Text Box 19"/>
            <p:cNvSpPr txBox="1">
              <a:spLocks noChangeArrowheads="1"/>
            </p:cNvSpPr>
            <p:nvPr/>
          </p:nvSpPr>
          <p:spPr bwMode="auto">
            <a:xfrm>
              <a:off x="1244" y="32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3</a:t>
              </a:r>
            </a:p>
          </p:txBody>
        </p:sp>
        <p:sp>
          <p:nvSpPr>
            <p:cNvPr id="30763" name="Text Box 20"/>
            <p:cNvSpPr txBox="1">
              <a:spLocks noChangeArrowheads="1"/>
            </p:cNvSpPr>
            <p:nvPr/>
          </p:nvSpPr>
          <p:spPr bwMode="auto">
            <a:xfrm>
              <a:off x="2432" y="2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  <p:sp>
          <p:nvSpPr>
            <p:cNvPr id="30764" name="Text Box 21"/>
            <p:cNvSpPr txBox="1">
              <a:spLocks noChangeArrowheads="1"/>
            </p:cNvSpPr>
            <p:nvPr/>
          </p:nvSpPr>
          <p:spPr bwMode="auto">
            <a:xfrm>
              <a:off x="3701" y="326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6</a:t>
              </a:r>
            </a:p>
          </p:txBody>
        </p:sp>
        <p:sp>
          <p:nvSpPr>
            <p:cNvPr id="30765" name="Text Box 22"/>
            <p:cNvSpPr txBox="1">
              <a:spLocks noChangeArrowheads="1"/>
            </p:cNvSpPr>
            <p:nvPr/>
          </p:nvSpPr>
          <p:spPr bwMode="auto">
            <a:xfrm>
              <a:off x="2163" y="32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2</a:t>
              </a:r>
            </a:p>
          </p:txBody>
        </p:sp>
        <p:sp>
          <p:nvSpPr>
            <p:cNvPr id="30766" name="Text Box 23"/>
            <p:cNvSpPr txBox="1">
              <a:spLocks noChangeArrowheads="1"/>
            </p:cNvSpPr>
            <p:nvPr/>
          </p:nvSpPr>
          <p:spPr bwMode="auto">
            <a:xfrm>
              <a:off x="2725" y="32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5</a:t>
              </a:r>
            </a:p>
          </p:txBody>
        </p:sp>
        <p:sp>
          <p:nvSpPr>
            <p:cNvPr id="30767" name="Text Box 24"/>
            <p:cNvSpPr txBox="1">
              <a:spLocks noChangeArrowheads="1"/>
            </p:cNvSpPr>
            <p:nvPr/>
          </p:nvSpPr>
          <p:spPr bwMode="auto">
            <a:xfrm>
              <a:off x="1651" y="3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7</a:t>
              </a:r>
            </a:p>
          </p:txBody>
        </p:sp>
        <p:sp>
          <p:nvSpPr>
            <p:cNvPr id="30768" name="Text Box 25"/>
            <p:cNvSpPr txBox="1">
              <a:spLocks noChangeArrowheads="1"/>
            </p:cNvSpPr>
            <p:nvPr/>
          </p:nvSpPr>
          <p:spPr bwMode="auto">
            <a:xfrm>
              <a:off x="3205" y="36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/>
                <a:t>4</a:t>
              </a:r>
            </a:p>
          </p:txBody>
        </p:sp>
      </p:grpSp>
      <p:sp>
        <p:nvSpPr>
          <p:cNvPr id="30737" name="TextBox 105"/>
          <p:cNvSpPr txBox="1">
            <a:spLocks noChangeArrowheads="1"/>
          </p:cNvSpPr>
          <p:nvPr/>
        </p:nvSpPr>
        <p:spPr bwMode="auto">
          <a:xfrm>
            <a:off x="5416550" y="392747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Dis(d)</a:t>
            </a:r>
          </a:p>
        </p:txBody>
      </p:sp>
      <p:cxnSp>
        <p:nvCxnSpPr>
          <p:cNvPr id="30738" name="Straight Arrow Connector 107"/>
          <p:cNvCxnSpPr>
            <a:cxnSpLocks noChangeShapeType="1"/>
            <a:stCxn id="30737" idx="2"/>
          </p:cNvCxnSpPr>
          <p:nvPr/>
        </p:nvCxnSpPr>
        <p:spPr bwMode="auto">
          <a:xfrm>
            <a:off x="5803900" y="4297363"/>
            <a:ext cx="34925" cy="130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Rectangle 108"/>
          <p:cNvSpPr>
            <a:spLocks noChangeArrowheads="1"/>
          </p:cNvSpPr>
          <p:nvPr/>
        </p:nvSpPr>
        <p:spPr bwMode="auto">
          <a:xfrm>
            <a:off x="3497263" y="4926013"/>
            <a:ext cx="1112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i="0">
                <a:sym typeface="Wingdings" pitchFamily="2" charset="2"/>
              </a:rPr>
              <a:t>c(d,5+5)</a:t>
            </a:r>
            <a:endParaRPr lang="en-US" altLang="en-US" sz="1800"/>
          </a:p>
        </p:txBody>
      </p:sp>
      <p:sp>
        <p:nvSpPr>
          <p:cNvPr id="30740" name="TextBox 109"/>
          <p:cNvSpPr txBox="1">
            <a:spLocks noChangeArrowheads="1"/>
          </p:cNvSpPr>
          <p:nvPr/>
        </p:nvSpPr>
        <p:spPr bwMode="auto">
          <a:xfrm>
            <a:off x="3689350" y="4735513"/>
            <a:ext cx="5540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&lt;</a:t>
            </a:r>
          </a:p>
        </p:txBody>
      </p:sp>
      <p:grpSp>
        <p:nvGrpSpPr>
          <p:cNvPr id="30741" name="Group 40"/>
          <p:cNvGrpSpPr>
            <a:grpSpLocks/>
          </p:cNvGrpSpPr>
          <p:nvPr/>
        </p:nvGrpSpPr>
        <p:grpSpPr bwMode="auto">
          <a:xfrm>
            <a:off x="768350" y="2393950"/>
            <a:ext cx="1571625" cy="1685925"/>
            <a:chOff x="616285" y="2241495"/>
            <a:chExt cx="1571555" cy="1686770"/>
          </a:xfrm>
        </p:grpSpPr>
        <p:sp>
          <p:nvSpPr>
            <p:cNvPr id="30742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b3</a:t>
              </a:r>
            </a:p>
          </p:txBody>
        </p:sp>
        <p:sp>
          <p:nvSpPr>
            <p:cNvPr id="30743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 dirty="0"/>
                <a:t>c</a:t>
              </a:r>
              <a:r>
                <a:rPr lang="en-US" altLang="en-US" i="0" dirty="0">
                  <a:latin typeface="Arial" charset="0"/>
                  <a:cs typeface="Arial" charset="0"/>
                </a:rPr>
                <a:t>∞</a:t>
              </a:r>
              <a:endParaRPr lang="en-US" altLang="en-US" b="0" i="0" dirty="0"/>
            </a:p>
          </p:txBody>
        </p:sp>
        <p:sp>
          <p:nvSpPr>
            <p:cNvPr id="30744" name="Oval 9"/>
            <p:cNvSpPr>
              <a:spLocks noChangeArrowheads="1"/>
            </p:cNvSpPr>
            <p:nvPr/>
          </p:nvSpPr>
          <p:spPr bwMode="auto">
            <a:xfrm>
              <a:off x="616285" y="354726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  <a:r>
                <a:rPr lang="en-US" altLang="en-US" i="0">
                  <a:latin typeface="Arial" charset="0"/>
                  <a:cs typeface="Arial" charset="0"/>
                </a:rPr>
                <a:t> ∞</a:t>
              </a:r>
              <a:endParaRPr lang="en-US" altLang="en-US" b="0" i="0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d7</a:t>
              </a:r>
            </a:p>
          </p:txBody>
        </p:sp>
        <p:cxnSp>
          <p:nvCxnSpPr>
            <p:cNvPr id="30746" name="Straight Arrow Connector 115"/>
            <p:cNvCxnSpPr>
              <a:cxnSpLocks noChangeShapeType="1"/>
              <a:stCxn id="30742" idx="4"/>
              <a:endCxn id="30745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Straight Arrow Connector 116"/>
            <p:cNvCxnSpPr>
              <a:cxnSpLocks noChangeShapeType="1"/>
              <a:endCxn id="30743" idx="0"/>
            </p:cNvCxnSpPr>
            <p:nvPr/>
          </p:nvCxnSpPr>
          <p:spPr bwMode="auto">
            <a:xfrm>
              <a:off x="1499600" y="2660900"/>
              <a:ext cx="497740" cy="2334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Straight Arrow Connector 117"/>
            <p:cNvCxnSpPr>
              <a:cxnSpLocks noChangeShapeType="1"/>
              <a:stCxn id="30745" idx="4"/>
              <a:endCxn id="30744" idx="0"/>
            </p:cNvCxnSpPr>
            <p:nvPr/>
          </p:nvCxnSpPr>
          <p:spPr bwMode="auto">
            <a:xfrm flipH="1">
              <a:off x="806785" y="3275380"/>
              <a:ext cx="307240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578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Minimum Spanning Tree (MST)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/>
              <a:t>Motivation: </a:t>
            </a:r>
            <a:r>
              <a:rPr lang="en-US" b="0" dirty="0"/>
              <a:t>Planning the layout of cables or water pipes with the minimum length to cover all houses in a community</a:t>
            </a:r>
            <a:r>
              <a:rPr lang="en-US" dirty="0"/>
              <a:t> </a:t>
            </a:r>
          </a:p>
          <a:p>
            <a:pPr marL="0" indent="0" eaLnBrk="1" hangingPunct="1"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b="0" dirty="0">
                <a:sym typeface="Wingdings" pitchFamily="2" charset="2"/>
              </a:rPr>
              <a:t>a tree structure (a connected acyclic graph)</a:t>
            </a:r>
            <a:endParaRPr lang="en-US" b="0" dirty="0"/>
          </a:p>
          <a:p>
            <a:pPr marL="0" indent="0" eaLnBrk="1" hangingPunct="1">
              <a:defRPr/>
            </a:pPr>
            <a:r>
              <a:rPr lang="en-US" i="1" u="sng" dirty="0"/>
              <a:t>Spanning tree</a:t>
            </a:r>
            <a:r>
              <a:rPr lang="en-US" dirty="0"/>
              <a:t> </a:t>
            </a:r>
            <a:r>
              <a:rPr lang="en-US" b="0" dirty="0"/>
              <a:t>of a connected graph </a:t>
            </a:r>
            <a:r>
              <a:rPr lang="en-US" b="0" i="1" dirty="0"/>
              <a:t>G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0" dirty="0"/>
              <a:t>A connected acyclic </a:t>
            </a:r>
            <a:r>
              <a:rPr lang="en-US" b="0" dirty="0" err="1"/>
              <a:t>subgraph</a:t>
            </a:r>
            <a:r>
              <a:rPr lang="en-US" b="0" dirty="0"/>
              <a:t> of </a:t>
            </a:r>
            <a:r>
              <a:rPr lang="en-US" b="0" i="1" dirty="0"/>
              <a:t>G </a:t>
            </a:r>
            <a:r>
              <a:rPr lang="en-US" b="0" dirty="0"/>
              <a:t>that includes all of </a:t>
            </a:r>
            <a:r>
              <a:rPr lang="en-US" b="0" i="1" dirty="0"/>
              <a:t>G</a:t>
            </a:r>
            <a:r>
              <a:rPr lang="en-US" b="0" dirty="0"/>
              <a:t>’s vertices.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0" dirty="0"/>
              <a:t>At least one spanning tree exists for </a:t>
            </a:r>
            <a:r>
              <a:rPr lang="en-US" b="0" i="1" dirty="0"/>
              <a:t>G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333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74205" y="1777585"/>
          <a:ext cx="5886450" cy="3150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Tree vertices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Priority queue for the fringe vertices and unseen vertices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a(-,0)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b(a,3), d(a,4), c(a,5), e(-,∞), f(-,∞), g(-,∞), h(-,∞), i(-,∞), j(-,∞), k(-,∞),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b(a,3)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d(a,4), c(a,5), e(b,3+3), f(b,3+6), g(-,∞), h(-,∞), i(-,∞), j(-,∞), k(-,∞),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d(a,4)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c(a,5), e(d,4+1), f(b,9), h(d,4+5), g(-,∞), i(-,∞), j(-,∞), k(-,∞),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c(a,5)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e(d,5), f(b,9), h(d,4+5), g(c,5+4), i(-,∞), j(-,∞), k(-,∞),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e(d,5)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f(e,5+2), h(d,9), g(c,9), i(e,5+4), j(-,∞), k(-,∞),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f(e,7)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h(d,9), g(c,9), i(e,9), j(f,7+5), k(-,∞),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h(d,9)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g(c,9), i(e,9), j(f,12), k(h,9+7),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g(c,9)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i(e,9), j(f,12), k(g,9+6), l(-,∞)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i(e,9)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j(f,12) , l(i,9+5), k(g,9+6)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j(f,12)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l(i,14), k(g,15)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l(i,14)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k(g,15)</a:t>
                      </a: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k(g,15)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40" y="2084824"/>
            <a:ext cx="2619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10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Notes on Dijkstra’s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Applicable to both undirected and directed graphs</a:t>
            </a:r>
          </a:p>
          <a:p>
            <a:pPr marL="0" indent="0" eaLnBrk="1" hangingPunct="1"/>
            <a:r>
              <a:rPr lang="en-US" altLang="en-US" dirty="0"/>
              <a:t>Doesn’t work with  negative weights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r>
              <a:rPr lang="en-US" altLang="en-US" dirty="0"/>
              <a:t>Efficiency: </a:t>
            </a:r>
          </a:p>
          <a:p>
            <a:pPr lvl="1" eaLnBrk="1" hangingPunct="1"/>
            <a:r>
              <a:rPr lang="en-US" altLang="en-US" dirty="0"/>
              <a:t>O(|</a:t>
            </a:r>
            <a:r>
              <a:rPr lang="en-US" altLang="en-US" i="1" dirty="0"/>
              <a:t>E</a:t>
            </a:r>
            <a:r>
              <a:rPr lang="en-US" altLang="en-US" dirty="0"/>
              <a:t>| log |</a:t>
            </a:r>
            <a:r>
              <a:rPr lang="en-US" altLang="en-US" i="1" dirty="0"/>
              <a:t>V</a:t>
            </a:r>
            <a:r>
              <a:rPr lang="en-US" altLang="en-US" dirty="0"/>
              <a:t>|) when the graph is represented by adjacency linked list and priority queue is implemented by a min-heap. </a:t>
            </a:r>
          </a:p>
          <a:p>
            <a:pPr lvl="1" eaLnBrk="1" hangingPunct="1"/>
            <a:r>
              <a:rPr lang="en-US" altLang="en-US" dirty="0"/>
              <a:t>Reason: the whole process is almost the same as Prim’s algorithm. Following the same analysis in Prim’s algorithm, we can see that it has the same complexity as Prim’s algorithm.</a:t>
            </a:r>
          </a:p>
          <a:p>
            <a:pPr marL="0" indent="0" eaLnBrk="1" hangingPunct="1"/>
            <a:endParaRPr lang="en-US" altLang="en-US" dirty="0"/>
          </a:p>
        </p:txBody>
      </p:sp>
      <p:grpSp>
        <p:nvGrpSpPr>
          <p:cNvPr id="31748" name="Group 40"/>
          <p:cNvGrpSpPr>
            <a:grpSpLocks/>
          </p:cNvGrpSpPr>
          <p:nvPr/>
        </p:nvGrpSpPr>
        <p:grpSpPr bwMode="auto">
          <a:xfrm>
            <a:off x="2076450" y="2889915"/>
            <a:ext cx="1263650" cy="1035050"/>
            <a:chOff x="923525" y="2241495"/>
            <a:chExt cx="1264315" cy="1033885"/>
          </a:xfrm>
        </p:grpSpPr>
        <p:sp>
          <p:nvSpPr>
            <p:cNvPr id="31755" name="Oval 5"/>
            <p:cNvSpPr>
              <a:spLocks noChangeArrowheads="1"/>
            </p:cNvSpPr>
            <p:nvPr/>
          </p:nvSpPr>
          <p:spPr bwMode="auto">
            <a:xfrm>
              <a:off x="1345980" y="2241495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31756" name="Oval 7"/>
            <p:cNvSpPr>
              <a:spLocks noChangeArrowheads="1"/>
            </p:cNvSpPr>
            <p:nvPr/>
          </p:nvSpPr>
          <p:spPr bwMode="auto">
            <a:xfrm>
              <a:off x="1806840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31757" name="Oval 25"/>
            <p:cNvSpPr>
              <a:spLocks noChangeArrowheads="1"/>
            </p:cNvSpPr>
            <p:nvPr/>
          </p:nvSpPr>
          <p:spPr bwMode="auto">
            <a:xfrm>
              <a:off x="923525" y="289438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cxnSp>
          <p:nvCxnSpPr>
            <p:cNvPr id="31758" name="Straight Arrow Connector 8"/>
            <p:cNvCxnSpPr>
              <a:cxnSpLocks noChangeShapeType="1"/>
              <a:stCxn id="31755" idx="4"/>
              <a:endCxn id="31757" idx="0"/>
            </p:cNvCxnSpPr>
            <p:nvPr/>
          </p:nvCxnSpPr>
          <p:spPr bwMode="auto">
            <a:xfrm flipH="1">
              <a:off x="1114025" y="2622495"/>
              <a:ext cx="422455" cy="2718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Arrow Connector 9"/>
            <p:cNvCxnSpPr>
              <a:cxnSpLocks noChangeShapeType="1"/>
              <a:stCxn id="31755" idx="4"/>
              <a:endCxn id="31756" idx="0"/>
            </p:cNvCxnSpPr>
            <p:nvPr/>
          </p:nvCxnSpPr>
          <p:spPr bwMode="auto">
            <a:xfrm>
              <a:off x="1536480" y="2622495"/>
              <a:ext cx="460859" cy="27188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Straight Arrow Connector 10"/>
            <p:cNvCxnSpPr>
              <a:cxnSpLocks noChangeShapeType="1"/>
              <a:stCxn id="31757" idx="6"/>
              <a:endCxn id="31756" idx="2"/>
            </p:cNvCxnSpPr>
            <p:nvPr/>
          </p:nvCxnSpPr>
          <p:spPr bwMode="auto">
            <a:xfrm>
              <a:off x="1304525" y="3084881"/>
              <a:ext cx="50231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49" name="TextBox 14"/>
          <p:cNvSpPr txBox="1">
            <a:spLocks noChangeArrowheads="1"/>
          </p:cNvSpPr>
          <p:nvPr/>
        </p:nvSpPr>
        <p:spPr bwMode="auto">
          <a:xfrm>
            <a:off x="2959100" y="308200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2076450" y="308200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2420938" y="3850353"/>
            <a:ext cx="595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-10</a:t>
            </a:r>
          </a:p>
        </p:txBody>
      </p:sp>
      <p:sp>
        <p:nvSpPr>
          <p:cNvPr id="31752" name="Rectangle 17"/>
          <p:cNvSpPr>
            <a:spLocks noChangeArrowheads="1"/>
          </p:cNvSpPr>
          <p:nvPr/>
        </p:nvSpPr>
        <p:spPr bwMode="auto">
          <a:xfrm>
            <a:off x="3803650" y="2889915"/>
            <a:ext cx="1901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charset="0"/>
              </a:rPr>
              <a:t>b(a,2)</a:t>
            </a:r>
            <a:r>
              <a:rPr lang="en-US" altLang="en-US">
                <a:latin typeface="Arial" charset="0"/>
              </a:rPr>
              <a:t>, </a:t>
            </a:r>
            <a:r>
              <a:rPr lang="en-US" altLang="en-US"/>
              <a:t>c(a,4)</a:t>
            </a:r>
          </a:p>
        </p:txBody>
      </p:sp>
      <p:sp>
        <p:nvSpPr>
          <p:cNvPr id="31753" name="Rectangle 18"/>
          <p:cNvSpPr>
            <a:spLocks noChangeArrowheads="1"/>
          </p:cNvSpPr>
          <p:nvPr/>
        </p:nvSpPr>
        <p:spPr bwMode="auto">
          <a:xfrm>
            <a:off x="3803650" y="3313778"/>
            <a:ext cx="91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c(a,4)</a:t>
            </a:r>
          </a:p>
        </p:txBody>
      </p:sp>
      <p:sp>
        <p:nvSpPr>
          <p:cNvPr id="31754" name="TextBox 19"/>
          <p:cNvSpPr txBox="1">
            <a:spLocks noChangeArrowheads="1"/>
          </p:cNvSpPr>
          <p:nvPr/>
        </p:nvSpPr>
        <p:spPr bwMode="auto">
          <a:xfrm>
            <a:off x="3765550" y="3850353"/>
            <a:ext cx="181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/>
              <a:t>a-&gt;c-&gt;b = -6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493720" y="4081334"/>
            <a:ext cx="4465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0285" y="388127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Shorter than the existing path!</a:t>
            </a:r>
          </a:p>
        </p:txBody>
      </p:sp>
    </p:spTree>
    <p:extLst>
      <p:ext uri="{BB962C8B-B14F-4D97-AF65-F5344CB8AC3E}">
        <p14:creationId xmlns:p14="http://schemas.microsoft.com/office/powerpoint/2010/main" val="880373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Trees – Coding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Text consists of characters from some </a:t>
            </a:r>
            <a:r>
              <a:rPr lang="en-US" altLang="en-US" i="1" dirty="0"/>
              <a:t>n</a:t>
            </a:r>
            <a:r>
              <a:rPr lang="en-US" altLang="en-US" dirty="0"/>
              <a:t>-character alphabet</a:t>
            </a:r>
          </a:p>
          <a:p>
            <a:pPr marL="0" indent="0"/>
            <a:r>
              <a:rPr lang="en-US" altLang="en-US" dirty="0"/>
              <a:t>In communication, we need to code each character by a sequence of bits – </a:t>
            </a:r>
            <a:r>
              <a:rPr lang="en-US" altLang="en-US" dirty="0" err="1"/>
              <a:t>codeword</a:t>
            </a:r>
            <a:endParaRPr lang="en-US" altLang="en-US" dirty="0"/>
          </a:p>
          <a:p>
            <a:pPr marL="0" indent="0"/>
            <a:r>
              <a:rPr lang="en-US" altLang="en-US" dirty="0">
                <a:solidFill>
                  <a:srgbClr val="FF0000"/>
                </a:solidFill>
              </a:rPr>
              <a:t>Fixed-length</a:t>
            </a:r>
            <a:r>
              <a:rPr lang="en-US" altLang="en-US" dirty="0"/>
              <a:t> encoding: </a:t>
            </a:r>
            <a:r>
              <a:rPr lang="en-US" altLang="en-US" b="0" dirty="0"/>
              <a:t>code for each character has </a:t>
            </a:r>
            <a:r>
              <a:rPr lang="en-US" altLang="en-US" b="0" i="1" dirty="0"/>
              <a:t>m</a:t>
            </a:r>
            <a:r>
              <a:rPr lang="en-US" altLang="en-US" b="0" dirty="0"/>
              <a:t> bits</a:t>
            </a:r>
            <a:endParaRPr lang="en-US" altLang="en-US" b="0" i="1" dirty="0">
              <a:cs typeface="Arial" pitchFamily="34" charset="0"/>
            </a:endParaRPr>
          </a:p>
          <a:p>
            <a:pPr lvl="1"/>
            <a:r>
              <a:rPr lang="en-US" altLang="en-US" dirty="0">
                <a:cs typeface="Arial" pitchFamily="34" charset="0"/>
              </a:rPr>
              <a:t>Standard seven-bit ASCII code does this</a:t>
            </a:r>
          </a:p>
          <a:p>
            <a:pPr marL="0" indent="0"/>
            <a:r>
              <a:rPr lang="en-US" altLang="en-US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Variable-length </a:t>
            </a:r>
            <a:r>
              <a:rPr lang="en-US" altLang="en-US" dirty="0">
                <a:cs typeface="Arial" pitchFamily="34" charset="0"/>
                <a:sym typeface="Wingdings" pitchFamily="2" charset="2"/>
              </a:rPr>
              <a:t>encoding: </a:t>
            </a:r>
            <a:r>
              <a:rPr lang="en-US" altLang="en-US" b="0" dirty="0">
                <a:cs typeface="Arial" pitchFamily="34" charset="0"/>
                <a:sym typeface="Wingdings" pitchFamily="2" charset="2"/>
              </a:rPr>
              <a:t>using shorter </a:t>
            </a:r>
            <a:r>
              <a:rPr lang="en-US" altLang="en-US" b="0" dirty="0" err="1">
                <a:cs typeface="Arial" pitchFamily="34" charset="0"/>
                <a:sym typeface="Wingdings" pitchFamily="2" charset="2"/>
              </a:rPr>
              <a:t>codeword</a:t>
            </a:r>
            <a:r>
              <a:rPr lang="en-US" altLang="en-US" b="0" dirty="0">
                <a:cs typeface="Arial" pitchFamily="34" charset="0"/>
                <a:sym typeface="Wingdings" pitchFamily="2" charset="2"/>
              </a:rPr>
              <a:t> for more frequent characters and longer </a:t>
            </a:r>
            <a:r>
              <a:rPr lang="en-US" altLang="en-US" b="0" dirty="0" err="1">
                <a:cs typeface="Arial" pitchFamily="34" charset="0"/>
                <a:sym typeface="Wingdings" pitchFamily="2" charset="2"/>
              </a:rPr>
              <a:t>codeword</a:t>
            </a:r>
            <a:r>
              <a:rPr lang="en-US" altLang="en-US" b="0" dirty="0">
                <a:cs typeface="Arial" pitchFamily="34" charset="0"/>
                <a:sym typeface="Wingdings" pitchFamily="2" charset="2"/>
              </a:rPr>
              <a:t> for less frequent ones</a:t>
            </a:r>
            <a:r>
              <a:rPr lang="en-US" altLang="en-US" dirty="0">
                <a:cs typeface="Arial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en-US" dirty="0">
                <a:cs typeface="Arial" pitchFamily="34" charset="0"/>
                <a:sym typeface="Wingdings" pitchFamily="2" charset="2"/>
              </a:rPr>
              <a:t>For example, in Morse telegraph code, a(.-), e(.), q(--.-), z(--..)</a:t>
            </a:r>
          </a:p>
          <a:p>
            <a:pPr lvl="1"/>
            <a:r>
              <a:rPr lang="en-US" altLang="en-US" dirty="0">
                <a:cs typeface="Arial" pitchFamily="34" charset="0"/>
                <a:sym typeface="Wingdings" pitchFamily="2" charset="2"/>
              </a:rPr>
              <a:t>How many bits represent the characters? </a:t>
            </a:r>
          </a:p>
          <a:p>
            <a:pPr lvl="1"/>
            <a:r>
              <a:rPr lang="en-US" altLang="en-US" dirty="0">
                <a:cs typeface="Arial" pitchFamily="34" charset="0"/>
                <a:sym typeface="Wingdings" pitchFamily="2" charset="2"/>
              </a:rPr>
              <a:t>Two important questions:</a:t>
            </a:r>
          </a:p>
          <a:p>
            <a:pPr lvl="2"/>
            <a:r>
              <a:rPr lang="en-US" altLang="en-US" dirty="0">
                <a:cs typeface="Arial" pitchFamily="34" charset="0"/>
                <a:sym typeface="Wingdings" pitchFamily="2" charset="2"/>
              </a:rPr>
              <a:t>What is the lower bound of average number of bits?</a:t>
            </a:r>
          </a:p>
          <a:p>
            <a:pPr lvl="2"/>
            <a:r>
              <a:rPr lang="en-US" altLang="en-US" dirty="0">
                <a:cs typeface="Arial" pitchFamily="34" charset="0"/>
                <a:sym typeface="Wingdings" pitchFamily="2" charset="2"/>
              </a:rPr>
              <a:t>How to avoid confusion in code decoding?</a:t>
            </a:r>
            <a:endParaRPr lang="en-US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69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 of Information and Coding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You have </a:t>
            </a:r>
            <a:r>
              <a:rPr lang="en-US" altLang="en-US" i="1" dirty="0"/>
              <a:t>m </a:t>
            </a:r>
            <a:r>
              <a:rPr lang="en-US" altLang="en-US" dirty="0"/>
              <a:t>message, 1, 2, …,</a:t>
            </a:r>
            <a:r>
              <a:rPr lang="en-US" altLang="en-US" i="1" dirty="0"/>
              <a:t>m</a:t>
            </a:r>
            <a:r>
              <a:rPr lang="en-US" altLang="en-US" dirty="0"/>
              <a:t> to transfer, with probability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 </a:t>
            </a:r>
            <a:r>
              <a:rPr lang="en-US" altLang="en-US" i="1" dirty="0"/>
              <a:t>p</a:t>
            </a:r>
            <a:r>
              <a:rPr lang="en-US" altLang="en-US" baseline="-25000" dirty="0"/>
              <a:t>m</a:t>
            </a:r>
            <a:r>
              <a:rPr lang="en-US" altLang="en-US" dirty="0"/>
              <a:t>, using digital communication, how many bits is needed for coding?</a:t>
            </a:r>
          </a:p>
          <a:p>
            <a:pPr marL="0" indent="0" eaLnBrk="1" hangingPunct="1"/>
            <a:r>
              <a:rPr lang="en-US" altLang="en-US" dirty="0"/>
              <a:t>Example: you have two message, you only need 1 bit to code: </a:t>
            </a:r>
            <a:r>
              <a:rPr lang="en-US" altLang="en-US" i="1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 represents message “1” and </a:t>
            </a:r>
            <a:r>
              <a:rPr lang="en-US" altLang="en-US" i="1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represents message “2”.</a:t>
            </a:r>
          </a:p>
          <a:p>
            <a:pPr marL="0" indent="0" eaLnBrk="1" hangingPunct="1"/>
            <a:r>
              <a:rPr lang="en-US" altLang="en-US" u="sng" dirty="0"/>
              <a:t>Shannon Theorem</a:t>
            </a:r>
            <a:r>
              <a:rPr lang="en-US" altLang="en-US" dirty="0"/>
              <a:t>: let 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r>
              <a:rPr lang="en-US" altLang="en-US" dirty="0"/>
              <a:t>If </a:t>
            </a:r>
            <a:r>
              <a:rPr lang="en-US" altLang="en-US" i="1" dirty="0"/>
              <a:t>B</a:t>
            </a:r>
            <a:r>
              <a:rPr lang="en-US" altLang="en-US" dirty="0"/>
              <a:t> is the average # bits per message for the best code, then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657600" y="3505200"/>
          <a:ext cx="27638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42751" progId="Equation.3">
                  <p:embed/>
                </p:oleObj>
              </mc:Choice>
              <mc:Fallback>
                <p:oleObj name="Equation" r:id="rId2" imgW="1167893" imgH="342751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6383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048000" y="5257800"/>
          <a:ext cx="2192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165028" progId="Equation.3">
                  <p:embed/>
                </p:oleObj>
              </mc:Choice>
              <mc:Fallback>
                <p:oleObj name="Equation" r:id="rId4" imgW="926698" imgH="165028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7800"/>
                        <a:ext cx="21923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6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Tree – From coding to a 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en-US" b="0" dirty="0"/>
              <a:t>To avoid confusion, here we consider prefix codes, where no </a:t>
            </a:r>
            <a:r>
              <a:rPr lang="en-US" altLang="en-US" b="0" dirty="0" err="1"/>
              <a:t>codeword</a:t>
            </a:r>
            <a:r>
              <a:rPr lang="en-US" altLang="en-US" b="0" dirty="0"/>
              <a:t> is a prefix of a </a:t>
            </a:r>
            <a:r>
              <a:rPr lang="en-US" altLang="en-US" b="0" dirty="0" err="1"/>
              <a:t>codeword</a:t>
            </a:r>
            <a:r>
              <a:rPr lang="en-US" altLang="en-US" b="0" dirty="0"/>
              <a:t> of another character</a:t>
            </a:r>
          </a:p>
          <a:p>
            <a:pPr marL="0" indent="0">
              <a:lnSpc>
                <a:spcPct val="80000"/>
              </a:lnSpc>
            </a:pPr>
            <a:r>
              <a:rPr lang="en-US" altLang="en-US" b="0" dirty="0"/>
              <a:t>This way, we can scan the bit string constructed from a text from left to right until get the first group of bits that is a valid </a:t>
            </a:r>
            <a:r>
              <a:rPr lang="en-US" altLang="en-US" b="0" dirty="0" err="1"/>
              <a:t>codeword</a:t>
            </a:r>
            <a:r>
              <a:rPr lang="en-US" altLang="en-US" b="0" dirty="0"/>
              <a:t> for some character. For example, “1” for “A” and “01” for “B”.</a:t>
            </a:r>
          </a:p>
          <a:p>
            <a:pPr marL="0" indent="0">
              <a:lnSpc>
                <a:spcPct val="80000"/>
              </a:lnSpc>
            </a:pPr>
            <a:r>
              <a:rPr lang="en-US" altLang="en-US" dirty="0"/>
              <a:t>Solution:</a:t>
            </a:r>
          </a:p>
          <a:p>
            <a:pPr marL="0" indent="0">
              <a:lnSpc>
                <a:spcPct val="80000"/>
              </a:lnSpc>
            </a:pPr>
            <a:r>
              <a:rPr lang="en-US" altLang="en-US" b="0" dirty="0"/>
              <a:t>Associate the characters with leaves of a binary tree in which all the left edges are labeled by 0 and all the right edges are labeled by 1 (or vice versa)</a:t>
            </a:r>
          </a:p>
          <a:p>
            <a:pPr marL="0" indent="0">
              <a:lnSpc>
                <a:spcPct val="80000"/>
              </a:lnSpc>
            </a:pPr>
            <a:r>
              <a:rPr lang="en-US" altLang="en-US" b="0" dirty="0"/>
              <a:t>The </a:t>
            </a:r>
            <a:r>
              <a:rPr lang="en-US" altLang="en-US" b="0" dirty="0" err="1"/>
              <a:t>codeword</a:t>
            </a:r>
            <a:r>
              <a:rPr lang="en-US" altLang="en-US" b="0" dirty="0"/>
              <a:t> of a character (leaf) is the list of labels along the path from the root of the binary to the this leaf</a:t>
            </a:r>
          </a:p>
          <a:p>
            <a:pPr marL="0" indent="0">
              <a:lnSpc>
                <a:spcPct val="80000"/>
              </a:lnSpc>
            </a:pPr>
            <a:r>
              <a:rPr lang="en-US" altLang="en-US" dirty="0"/>
              <a:t>Huffman tree can reduce the total bit string by assigning shorter </a:t>
            </a:r>
            <a:r>
              <a:rPr lang="en-US" altLang="en-US" dirty="0" err="1"/>
              <a:t>codeword</a:t>
            </a:r>
            <a:r>
              <a:rPr lang="en-US" altLang="en-US" dirty="0"/>
              <a:t> (higher level) to frequent character and longer </a:t>
            </a:r>
            <a:r>
              <a:rPr lang="en-US" altLang="en-US" dirty="0" err="1"/>
              <a:t>codeword</a:t>
            </a:r>
            <a:r>
              <a:rPr lang="en-US" altLang="en-US" dirty="0"/>
              <a:t> (lower level) to less frequent ones.  </a:t>
            </a:r>
          </a:p>
        </p:txBody>
      </p:sp>
    </p:spTree>
    <p:extLst>
      <p:ext uri="{BB962C8B-B14F-4D97-AF65-F5344CB8AC3E}">
        <p14:creationId xmlns:p14="http://schemas.microsoft.com/office/powerpoint/2010/main" val="193588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Step 1: Initialize </a:t>
            </a:r>
            <a:r>
              <a:rPr lang="en-US" altLang="en-US" i="1"/>
              <a:t>n</a:t>
            </a:r>
            <a:r>
              <a:rPr lang="en-US" altLang="en-US"/>
              <a:t> one node trees and label them with the characters in a dictionary. Record the frequency of each character in its tree’s root to indicate the tree’s </a:t>
            </a:r>
            <a:r>
              <a:rPr lang="en-US" altLang="en-US">
                <a:solidFill>
                  <a:srgbClr val="FF0000"/>
                </a:solidFill>
              </a:rPr>
              <a:t>weight</a:t>
            </a:r>
            <a:r>
              <a:rPr lang="en-US" altLang="en-US"/>
              <a:t> </a:t>
            </a:r>
          </a:p>
          <a:p>
            <a:pPr marL="0" indent="0"/>
            <a:r>
              <a:rPr lang="en-US" altLang="en-US"/>
              <a:t>Step 2: Repeat the following operation until a single tree is obtained. </a:t>
            </a:r>
          </a:p>
          <a:p>
            <a:pPr lvl="1"/>
            <a:r>
              <a:rPr lang="en-US" altLang="en-US"/>
              <a:t>Find two trees with the smallest weights. </a:t>
            </a:r>
          </a:p>
          <a:p>
            <a:pPr lvl="1"/>
            <a:r>
              <a:rPr lang="en-US" altLang="en-US"/>
              <a:t>Make them the left and right subtrees of a new tree</a:t>
            </a:r>
          </a:p>
          <a:p>
            <a:pPr lvl="1"/>
            <a:r>
              <a:rPr lang="en-US" altLang="en-US"/>
              <a:t>record the sum of their weights in the root of the new tree as its </a:t>
            </a:r>
            <a:r>
              <a:rPr lang="en-US" altLang="en-US">
                <a:solidFill>
                  <a:srgbClr val="FF0000"/>
                </a:solidFill>
              </a:rPr>
              <a:t>weight </a:t>
            </a:r>
          </a:p>
          <a:p>
            <a:pPr marL="0" indent="0"/>
            <a:r>
              <a:rPr lang="en-US" altLang="en-US"/>
              <a:t>Example: alphabet {A, B, C, D, _} with frequency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5588" name="Group 36"/>
          <p:cNvGraphicFramePr>
            <a:graphicFrameLocks noGrp="1"/>
          </p:cNvGraphicFramePr>
          <p:nvPr/>
        </p:nvGraphicFramePr>
        <p:xfrm>
          <a:off x="654050" y="5387975"/>
          <a:ext cx="7496175" cy="104457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6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3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5"/>
          <a:stretch>
            <a:fillRect/>
          </a:stretch>
        </p:blipFill>
        <p:spPr bwMode="auto">
          <a:xfrm>
            <a:off x="2536825" y="395288"/>
            <a:ext cx="412115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F07DC-DE96-0285-2629-406CAA7A9F33}"/>
                  </a:ext>
                </a:extLst>
              </p14:cNvPr>
              <p14:cNvContentPartPr/>
              <p14:nvPr/>
            </p14:nvContentPartPr>
            <p14:xfrm>
              <a:off x="2019240" y="1111320"/>
              <a:ext cx="5397840" cy="346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F07DC-DE96-0285-2629-406CAA7A9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80" y="1101960"/>
                <a:ext cx="54165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649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7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4"/>
          <a:stretch>
            <a:fillRect/>
          </a:stretch>
        </p:blipFill>
        <p:spPr bwMode="auto">
          <a:xfrm>
            <a:off x="2498725" y="817563"/>
            <a:ext cx="41211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608195-ABC8-4FC8-C920-FEC64B3BE99F}"/>
                  </a:ext>
                </a:extLst>
              </p14:cNvPr>
              <p14:cNvContentPartPr/>
              <p14:nvPr/>
            </p14:nvContentPartPr>
            <p14:xfrm>
              <a:off x="2222640" y="2813040"/>
              <a:ext cx="5239080" cy="317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608195-ABC8-4FC8-C920-FEC64B3BE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280" y="2803680"/>
                <a:ext cx="5257800" cy="31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12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Huffman Code 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Therefore,</a:t>
            </a:r>
          </a:p>
          <a:p>
            <a:pPr marL="0" indent="0"/>
            <a:r>
              <a:rPr lang="en-US" altLang="en-US"/>
              <a:t>‘DAD’ is encoded as 011101 and</a:t>
            </a:r>
          </a:p>
          <a:p>
            <a:pPr marL="0" indent="0"/>
            <a:r>
              <a:rPr lang="en-US" altLang="en-US"/>
              <a:t>100110110111010 is decoded as BAD_AD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8677" name="Group 53"/>
          <p:cNvGraphicFramePr>
            <a:graphicFrameLocks noGrp="1"/>
          </p:cNvGraphicFramePr>
          <p:nvPr/>
        </p:nvGraphicFramePr>
        <p:xfrm>
          <a:off x="808038" y="2008188"/>
          <a:ext cx="7496175" cy="1782763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18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Huffman Tree (Coding)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expected number of bits per character is then</a:t>
            </a:r>
          </a:p>
          <a:p>
            <a:pPr marL="0" indent="0"/>
            <a:r>
              <a:rPr lang="en-US" altLang="en-US"/>
              <a:t>2x0.35 + 3x0.1+2x0.2+2x0.2+3x0.15 = 2.25</a:t>
            </a:r>
          </a:p>
          <a:p>
            <a:pPr marL="0" indent="0"/>
            <a:r>
              <a:rPr lang="en-US" altLang="en-US"/>
              <a:t>Fixed-length encoding needs at 3 bits for each character</a:t>
            </a:r>
          </a:p>
          <a:p>
            <a:pPr marL="0" indent="0"/>
            <a:r>
              <a:rPr lang="en-US" altLang="en-US"/>
              <a:t>This is an important technique for file (data) compression</a:t>
            </a:r>
          </a:p>
          <a:p>
            <a:pPr marL="0" indent="0"/>
            <a:r>
              <a:rPr lang="en-US" altLang="en-US"/>
              <a:t>Huffman tree/coding has more general applications:</a:t>
            </a:r>
          </a:p>
          <a:p>
            <a:pPr lvl="1"/>
            <a:r>
              <a:rPr lang="en-US" altLang="en-US"/>
              <a:t>Assign </a:t>
            </a:r>
            <a:r>
              <a:rPr lang="en-US" altLang="en-US" i="1"/>
              <a:t>n</a:t>
            </a:r>
            <a:r>
              <a:rPr lang="en-US" altLang="en-US"/>
              <a:t> positive numbers </a:t>
            </a:r>
            <a:r>
              <a:rPr lang="en-US" altLang="en-US" i="1"/>
              <a:t>w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w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w</a:t>
            </a:r>
            <a:r>
              <a:rPr lang="en-US" altLang="en-US" baseline="-25000"/>
              <a:t>n</a:t>
            </a:r>
            <a:r>
              <a:rPr lang="en-US" altLang="en-US"/>
              <a:t> to the </a:t>
            </a:r>
            <a:r>
              <a:rPr lang="en-US" altLang="en-US" i="1"/>
              <a:t>n</a:t>
            </a:r>
            <a:r>
              <a:rPr lang="en-US" altLang="en-US"/>
              <a:t> leaves of a binary tree</a:t>
            </a:r>
          </a:p>
          <a:p>
            <a:pPr lvl="1"/>
            <a:r>
              <a:rPr lang="en-US" altLang="en-US"/>
              <a:t>We want to minimize weighted path length               with </a:t>
            </a:r>
            <a:r>
              <a:rPr lang="en-US" altLang="en-US" i="1"/>
              <a:t>l</a:t>
            </a:r>
            <a:r>
              <a:rPr lang="en-US" altLang="en-US" baseline="-25000"/>
              <a:t>i</a:t>
            </a:r>
            <a:r>
              <a:rPr lang="en-US" altLang="en-US"/>
              <a:t> be the depth of the leaf</a:t>
            </a:r>
            <a:r>
              <a:rPr lang="en-US" altLang="en-US" i="1"/>
              <a:t> I</a:t>
            </a:r>
          </a:p>
          <a:p>
            <a:pPr lvl="1"/>
            <a:r>
              <a:rPr lang="en-US" altLang="en-US"/>
              <a:t>This has particular applications in making decisions – </a:t>
            </a:r>
            <a:r>
              <a:rPr lang="en-US" altLang="en-US">
                <a:solidFill>
                  <a:srgbClr val="FF0000"/>
                </a:solidFill>
              </a:rPr>
              <a:t>decision trees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184900" y="4503738"/>
          <a:ext cx="782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431613" progId="Equation.3">
                  <p:embed/>
                </p:oleObj>
              </mc:Choice>
              <mc:Fallback>
                <p:oleObj name="Equation" r:id="rId2" imgW="431613" imgH="431613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503738"/>
                        <a:ext cx="782638" cy="7842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6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Minimum Spanning Tree (MST)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i="1" u="sng" dirty="0"/>
              <a:t>Minimum Spanning Tree</a:t>
            </a:r>
            <a:r>
              <a:rPr lang="en-US" dirty="0"/>
              <a:t> </a:t>
            </a:r>
            <a:r>
              <a:rPr lang="en-US" b="0" dirty="0"/>
              <a:t>of a weighted, connected graph </a:t>
            </a:r>
            <a:r>
              <a:rPr lang="en-US" b="0" i="1" dirty="0"/>
              <a:t>G</a:t>
            </a:r>
            <a:r>
              <a:rPr lang="en-US" b="0" dirty="0"/>
              <a:t>: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0" dirty="0"/>
              <a:t>a spanning tree of </a:t>
            </a:r>
            <a:r>
              <a:rPr lang="en-US" b="0" i="1" dirty="0"/>
              <a:t>G</a:t>
            </a:r>
            <a:r>
              <a:rPr lang="en-US" b="0" dirty="0"/>
              <a:t> of minimum total weight.</a:t>
            </a:r>
          </a:p>
          <a:p>
            <a:pPr marL="0" indent="0" eaLnBrk="1" hangingPunct="1">
              <a:defRPr/>
            </a:pPr>
            <a:r>
              <a:rPr lang="en-US" u="sng" dirty="0"/>
              <a:t>Example:</a:t>
            </a:r>
          </a:p>
        </p:txBody>
      </p:sp>
      <p:grpSp>
        <p:nvGrpSpPr>
          <p:cNvPr id="7172" name="Group 22"/>
          <p:cNvGrpSpPr>
            <a:grpSpLocks/>
          </p:cNvGrpSpPr>
          <p:nvPr/>
        </p:nvGrpSpPr>
        <p:grpSpPr bwMode="auto">
          <a:xfrm>
            <a:off x="1284288" y="3295650"/>
            <a:ext cx="2286000" cy="2157413"/>
            <a:chOff x="2517" y="2499"/>
            <a:chExt cx="1440" cy="1359"/>
          </a:xfrm>
        </p:grpSpPr>
        <p:sp>
          <p:nvSpPr>
            <p:cNvPr id="7192" name="Oval 5"/>
            <p:cNvSpPr>
              <a:spLocks noChangeArrowheads="1"/>
            </p:cNvSpPr>
            <p:nvPr/>
          </p:nvSpPr>
          <p:spPr bwMode="auto">
            <a:xfrm>
              <a:off x="3381" y="252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3</a:t>
              </a:r>
            </a:p>
          </p:txBody>
        </p:sp>
        <p:sp>
          <p:nvSpPr>
            <p:cNvPr id="7193" name="Oval 6"/>
            <p:cNvSpPr>
              <a:spLocks noChangeArrowheads="1"/>
            </p:cNvSpPr>
            <p:nvPr/>
          </p:nvSpPr>
          <p:spPr bwMode="auto">
            <a:xfrm>
              <a:off x="3765" y="35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4</a:t>
              </a:r>
            </a:p>
          </p:txBody>
        </p:sp>
        <p:sp>
          <p:nvSpPr>
            <p:cNvPr id="7194" name="Oval 7"/>
            <p:cNvSpPr>
              <a:spLocks noChangeArrowheads="1"/>
            </p:cNvSpPr>
            <p:nvPr/>
          </p:nvSpPr>
          <p:spPr bwMode="auto">
            <a:xfrm>
              <a:off x="2709" y="36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2</a:t>
              </a:r>
            </a:p>
          </p:txBody>
        </p:sp>
        <p:sp>
          <p:nvSpPr>
            <p:cNvPr id="7195" name="Oval 8"/>
            <p:cNvSpPr>
              <a:spLocks noChangeArrowheads="1"/>
            </p:cNvSpPr>
            <p:nvPr/>
          </p:nvSpPr>
          <p:spPr bwMode="auto">
            <a:xfrm>
              <a:off x="2565" y="276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1</a:t>
              </a:r>
            </a:p>
          </p:txBody>
        </p:sp>
        <p:sp>
          <p:nvSpPr>
            <p:cNvPr id="7196" name="Line 9"/>
            <p:cNvSpPr>
              <a:spLocks noChangeShapeType="1"/>
            </p:cNvSpPr>
            <p:nvPr/>
          </p:nvSpPr>
          <p:spPr bwMode="auto">
            <a:xfrm flipV="1">
              <a:off x="2757" y="2667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 flipH="1" flipV="1">
              <a:off x="2661" y="2955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11"/>
            <p:cNvSpPr>
              <a:spLocks noChangeShapeType="1"/>
            </p:cNvSpPr>
            <p:nvPr/>
          </p:nvSpPr>
          <p:spPr bwMode="auto">
            <a:xfrm flipV="1">
              <a:off x="2805" y="2715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12"/>
            <p:cNvSpPr>
              <a:spLocks noChangeShapeType="1"/>
            </p:cNvSpPr>
            <p:nvPr/>
          </p:nvSpPr>
          <p:spPr bwMode="auto">
            <a:xfrm flipH="1" flipV="1">
              <a:off x="3477" y="2715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Text Box 13"/>
            <p:cNvSpPr txBox="1">
              <a:spLocks noChangeArrowheads="1"/>
            </p:cNvSpPr>
            <p:nvPr/>
          </p:nvSpPr>
          <p:spPr bwMode="auto">
            <a:xfrm>
              <a:off x="2939" y="24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201" name="Text Box 14"/>
            <p:cNvSpPr txBox="1">
              <a:spLocks noChangeArrowheads="1"/>
            </p:cNvSpPr>
            <p:nvPr/>
          </p:nvSpPr>
          <p:spPr bwMode="auto">
            <a:xfrm>
              <a:off x="2517" y="31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202" name="Text Box 15"/>
            <p:cNvSpPr txBox="1">
              <a:spLocks noChangeArrowheads="1"/>
            </p:cNvSpPr>
            <p:nvPr/>
          </p:nvSpPr>
          <p:spPr bwMode="auto">
            <a:xfrm>
              <a:off x="3098" y="27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203" name="Text Box 16"/>
            <p:cNvSpPr txBox="1">
              <a:spLocks noChangeArrowheads="1"/>
            </p:cNvSpPr>
            <p:nvPr/>
          </p:nvSpPr>
          <p:spPr bwMode="auto">
            <a:xfrm>
              <a:off x="3621" y="29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204" name="Text Box 17"/>
            <p:cNvSpPr txBox="1">
              <a:spLocks noChangeArrowheads="1"/>
            </p:cNvSpPr>
            <p:nvPr/>
          </p:nvSpPr>
          <p:spPr bwMode="auto">
            <a:xfrm>
              <a:off x="3237" y="31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800" b="0" i="0">
                <a:solidFill>
                  <a:schemeClr val="bg2"/>
                </a:solidFill>
              </a:endParaRPr>
            </a:p>
          </p:txBody>
        </p:sp>
        <p:sp>
          <p:nvSpPr>
            <p:cNvPr id="7205" name="Text Box 18"/>
            <p:cNvSpPr txBox="1">
              <a:spLocks noChangeArrowheads="1"/>
            </p:cNvSpPr>
            <p:nvPr/>
          </p:nvSpPr>
          <p:spPr bwMode="auto">
            <a:xfrm>
              <a:off x="3237" y="362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06" name="Line 19"/>
            <p:cNvSpPr>
              <a:spLocks noChangeShapeType="1"/>
            </p:cNvSpPr>
            <p:nvPr/>
          </p:nvSpPr>
          <p:spPr bwMode="auto">
            <a:xfrm flipV="1">
              <a:off x="2901" y="3651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20"/>
            <p:cNvSpPr>
              <a:spLocks noChangeShapeType="1"/>
            </p:cNvSpPr>
            <p:nvPr/>
          </p:nvSpPr>
          <p:spPr bwMode="auto">
            <a:xfrm flipH="1" flipV="1">
              <a:off x="2759" y="2910"/>
              <a:ext cx="1016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Text Box 21"/>
            <p:cNvSpPr txBox="1">
              <a:spLocks noChangeArrowheads="1"/>
            </p:cNvSpPr>
            <p:nvPr/>
          </p:nvSpPr>
          <p:spPr bwMode="auto">
            <a:xfrm>
              <a:off x="3364" y="31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6149" name="Group 23"/>
          <p:cNvGrpSpPr>
            <a:grpSpLocks/>
          </p:cNvGrpSpPr>
          <p:nvPr/>
        </p:nvGrpSpPr>
        <p:grpSpPr bwMode="auto">
          <a:xfrm>
            <a:off x="5399088" y="3387725"/>
            <a:ext cx="2286000" cy="2157413"/>
            <a:chOff x="2517" y="2499"/>
            <a:chExt cx="1440" cy="1359"/>
          </a:xfrm>
        </p:grpSpPr>
        <p:sp>
          <p:nvSpPr>
            <p:cNvPr id="7175" name="Oval 24"/>
            <p:cNvSpPr>
              <a:spLocks noChangeArrowheads="1"/>
            </p:cNvSpPr>
            <p:nvPr/>
          </p:nvSpPr>
          <p:spPr bwMode="auto">
            <a:xfrm>
              <a:off x="3381" y="252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3</a:t>
              </a:r>
            </a:p>
          </p:txBody>
        </p:sp>
        <p:sp>
          <p:nvSpPr>
            <p:cNvPr id="7176" name="Oval 25"/>
            <p:cNvSpPr>
              <a:spLocks noChangeArrowheads="1"/>
            </p:cNvSpPr>
            <p:nvPr/>
          </p:nvSpPr>
          <p:spPr bwMode="auto">
            <a:xfrm>
              <a:off x="3765" y="35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4</a:t>
              </a:r>
            </a:p>
          </p:txBody>
        </p:sp>
        <p:sp>
          <p:nvSpPr>
            <p:cNvPr id="7177" name="Oval 26"/>
            <p:cNvSpPr>
              <a:spLocks noChangeArrowheads="1"/>
            </p:cNvSpPr>
            <p:nvPr/>
          </p:nvSpPr>
          <p:spPr bwMode="auto">
            <a:xfrm>
              <a:off x="2709" y="36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2</a:t>
              </a:r>
            </a:p>
          </p:txBody>
        </p:sp>
        <p:sp>
          <p:nvSpPr>
            <p:cNvPr id="7178" name="Oval 27"/>
            <p:cNvSpPr>
              <a:spLocks noChangeArrowheads="1"/>
            </p:cNvSpPr>
            <p:nvPr/>
          </p:nvSpPr>
          <p:spPr bwMode="auto">
            <a:xfrm>
              <a:off x="2565" y="276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1</a:t>
              </a:r>
            </a:p>
          </p:txBody>
        </p:sp>
        <p:sp>
          <p:nvSpPr>
            <p:cNvPr id="7179" name="Line 28"/>
            <p:cNvSpPr>
              <a:spLocks noChangeShapeType="1"/>
            </p:cNvSpPr>
            <p:nvPr/>
          </p:nvSpPr>
          <p:spPr bwMode="auto">
            <a:xfrm flipV="1">
              <a:off x="2757" y="2667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9"/>
            <p:cNvSpPr>
              <a:spLocks noChangeShapeType="1"/>
            </p:cNvSpPr>
            <p:nvPr/>
          </p:nvSpPr>
          <p:spPr bwMode="auto">
            <a:xfrm flipH="1" flipV="1">
              <a:off x="2661" y="2955"/>
              <a:ext cx="96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30"/>
            <p:cNvSpPr>
              <a:spLocks noChangeShapeType="1"/>
            </p:cNvSpPr>
            <p:nvPr/>
          </p:nvSpPr>
          <p:spPr bwMode="auto">
            <a:xfrm flipV="1">
              <a:off x="2805" y="2715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31"/>
            <p:cNvSpPr>
              <a:spLocks noChangeShapeType="1"/>
            </p:cNvSpPr>
            <p:nvPr/>
          </p:nvSpPr>
          <p:spPr bwMode="auto">
            <a:xfrm flipH="1" flipV="1">
              <a:off x="3477" y="2715"/>
              <a:ext cx="384" cy="8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32"/>
            <p:cNvSpPr txBox="1">
              <a:spLocks noChangeArrowheads="1"/>
            </p:cNvSpPr>
            <p:nvPr/>
          </p:nvSpPr>
          <p:spPr bwMode="auto">
            <a:xfrm>
              <a:off x="2939" y="249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184" name="Text Box 33"/>
            <p:cNvSpPr txBox="1">
              <a:spLocks noChangeArrowheads="1"/>
            </p:cNvSpPr>
            <p:nvPr/>
          </p:nvSpPr>
          <p:spPr bwMode="auto">
            <a:xfrm>
              <a:off x="2517" y="31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185" name="Text Box 34"/>
            <p:cNvSpPr txBox="1">
              <a:spLocks noChangeArrowheads="1"/>
            </p:cNvSpPr>
            <p:nvPr/>
          </p:nvSpPr>
          <p:spPr bwMode="auto">
            <a:xfrm>
              <a:off x="3098" y="27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186" name="Text Box 35"/>
            <p:cNvSpPr txBox="1">
              <a:spLocks noChangeArrowheads="1"/>
            </p:cNvSpPr>
            <p:nvPr/>
          </p:nvSpPr>
          <p:spPr bwMode="auto">
            <a:xfrm>
              <a:off x="3621" y="29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87" name="Text Box 36"/>
            <p:cNvSpPr txBox="1">
              <a:spLocks noChangeArrowheads="1"/>
            </p:cNvSpPr>
            <p:nvPr/>
          </p:nvSpPr>
          <p:spPr bwMode="auto">
            <a:xfrm>
              <a:off x="3237" y="31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800" b="0" i="0">
                <a:solidFill>
                  <a:schemeClr val="bg2"/>
                </a:solidFill>
              </a:endParaRPr>
            </a:p>
          </p:txBody>
        </p:sp>
        <p:sp>
          <p:nvSpPr>
            <p:cNvPr id="7188" name="Text Box 37"/>
            <p:cNvSpPr txBox="1">
              <a:spLocks noChangeArrowheads="1"/>
            </p:cNvSpPr>
            <p:nvPr/>
          </p:nvSpPr>
          <p:spPr bwMode="auto">
            <a:xfrm>
              <a:off x="3237" y="362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189" name="Line 38"/>
            <p:cNvSpPr>
              <a:spLocks noChangeShapeType="1"/>
            </p:cNvSpPr>
            <p:nvPr/>
          </p:nvSpPr>
          <p:spPr bwMode="auto">
            <a:xfrm flipV="1">
              <a:off x="2901" y="3651"/>
              <a:ext cx="864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39"/>
            <p:cNvSpPr>
              <a:spLocks noChangeShapeType="1"/>
            </p:cNvSpPr>
            <p:nvPr/>
          </p:nvSpPr>
          <p:spPr bwMode="auto">
            <a:xfrm flipH="1" flipV="1">
              <a:off x="2759" y="2910"/>
              <a:ext cx="1016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40"/>
            <p:cNvSpPr txBox="1">
              <a:spLocks noChangeArrowheads="1"/>
            </p:cNvSpPr>
            <p:nvPr/>
          </p:nvSpPr>
          <p:spPr bwMode="auto">
            <a:xfrm>
              <a:off x="3364" y="312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b="0" i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6150" name="AutoShape 41"/>
          <p:cNvSpPr>
            <a:spLocks noChangeArrowheads="1"/>
          </p:cNvSpPr>
          <p:nvPr/>
        </p:nvSpPr>
        <p:spPr bwMode="auto">
          <a:xfrm>
            <a:off x="4130675" y="4200525"/>
            <a:ext cx="652463" cy="306388"/>
          </a:xfrm>
          <a:prstGeom prst="rightArrow">
            <a:avLst>
              <a:gd name="adj1" fmla="val 50000"/>
              <a:gd name="adj2" fmla="val 532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 MST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624013"/>
            <a:ext cx="7772400" cy="4572000"/>
          </a:xfrm>
        </p:spPr>
        <p:txBody>
          <a:bodyPr/>
          <a:lstStyle/>
          <a:p>
            <a:pPr marL="0" indent="0" eaLnBrk="1" hangingPunct="1"/>
            <a:r>
              <a:rPr lang="en-US" altLang="en-US" b="0"/>
              <a:t>Start with tree consisting of one vertex</a:t>
            </a:r>
          </a:p>
          <a:p>
            <a:pPr marL="0" indent="0" eaLnBrk="1" hangingPunct="1"/>
            <a:r>
              <a:rPr lang="en-US" altLang="en-US" b="0"/>
              <a:t>“Grow” tree one vertex/edge at a time to produce MST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Construct a series of expanding subtrees T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, T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, …</a:t>
            </a:r>
          </a:p>
          <a:p>
            <a:pPr marL="0" indent="0" eaLnBrk="1" hangingPunct="1"/>
            <a:r>
              <a:rPr lang="en-US" altLang="en-US"/>
              <a:t>Greedy step</a:t>
            </a:r>
            <a:r>
              <a:rPr lang="en-US" altLang="en-US" b="0"/>
              <a:t>: at each stage </a:t>
            </a:r>
            <a:r>
              <a:rPr lang="en-US" altLang="en-US" b="0">
                <a:solidFill>
                  <a:srgbClr val="FF0000"/>
                </a:solidFill>
              </a:rPr>
              <a:t>construct T</a:t>
            </a:r>
            <a:r>
              <a:rPr lang="en-US" altLang="en-US" b="0" baseline="-25000">
                <a:solidFill>
                  <a:srgbClr val="FF0000"/>
                </a:solidFill>
              </a:rPr>
              <a:t>i+1</a:t>
            </a:r>
            <a:r>
              <a:rPr lang="en-US" altLang="en-US" b="0">
                <a:solidFill>
                  <a:srgbClr val="FF0000"/>
                </a:solidFill>
              </a:rPr>
              <a:t> from T</a:t>
            </a:r>
            <a:r>
              <a:rPr lang="en-US" altLang="en-US" b="0" baseline="-25000">
                <a:solidFill>
                  <a:srgbClr val="FF0000"/>
                </a:solidFill>
              </a:rPr>
              <a:t>i</a:t>
            </a:r>
            <a:r>
              <a:rPr lang="en-US" altLang="en-US" b="0"/>
              <a:t>: add an edge with minimum weight connecting a vertex in tree (</a:t>
            </a:r>
            <a:r>
              <a:rPr lang="en-US" altLang="en-US" b="0">
                <a:solidFill>
                  <a:srgbClr val="FF0000"/>
                </a:solidFill>
              </a:rPr>
              <a:t>T</a:t>
            </a:r>
            <a:r>
              <a:rPr lang="en-US" altLang="en-US" b="0" baseline="-25000">
                <a:solidFill>
                  <a:srgbClr val="FF0000"/>
                </a:solidFill>
              </a:rPr>
              <a:t>i</a:t>
            </a:r>
            <a:r>
              <a:rPr lang="en-US" altLang="en-US" b="0"/>
              <a:t>) to one not yet in tree</a:t>
            </a:r>
          </a:p>
          <a:p>
            <a:pPr marL="0" indent="0" eaLnBrk="1" hangingPunct="1"/>
            <a:r>
              <a:rPr lang="en-US" altLang="en-US" b="0"/>
              <a:t>For all vertices that are not yet in the tree, we have two groups</a:t>
            </a:r>
          </a:p>
          <a:p>
            <a:pPr lvl="1" eaLnBrk="1" hangingPunct="1"/>
            <a:r>
              <a:rPr lang="en-US" altLang="en-US" sz="1800">
                <a:solidFill>
                  <a:srgbClr val="FF0000"/>
                </a:solidFill>
              </a:rPr>
              <a:t>Fringe nodes</a:t>
            </a:r>
            <a:r>
              <a:rPr lang="en-US" altLang="en-US" sz="1800"/>
              <a:t>: has a edge to at least one node in current tree</a:t>
            </a:r>
            <a:r>
              <a:rPr lang="en-US" altLang="en-US" sz="1800">
                <a:solidFill>
                  <a:srgbClr val="FF0000"/>
                </a:solidFill>
              </a:rPr>
              <a:t> T</a:t>
            </a:r>
            <a:r>
              <a:rPr lang="en-US" altLang="en-US" sz="1800" baseline="-25000">
                <a:solidFill>
                  <a:srgbClr val="FF0000"/>
                </a:solidFill>
              </a:rPr>
              <a:t>i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unseen nodes: no edge to any node in </a:t>
            </a:r>
            <a:r>
              <a:rPr lang="en-US" altLang="en-US" sz="1800">
                <a:solidFill>
                  <a:srgbClr val="FF0000"/>
                </a:solidFill>
              </a:rPr>
              <a:t>T</a:t>
            </a:r>
            <a:r>
              <a:rPr lang="en-US" altLang="en-US" sz="1800" baseline="-25000">
                <a:solidFill>
                  <a:srgbClr val="FF0000"/>
                </a:solidFill>
              </a:rPr>
              <a:t>i</a:t>
            </a:r>
            <a:endParaRPr lang="en-US" altLang="en-US" sz="1800"/>
          </a:p>
          <a:p>
            <a:pPr marL="0" indent="0" eaLnBrk="1" hangingPunct="1"/>
            <a:r>
              <a:rPr lang="en-US" altLang="en-US" b="0"/>
              <a:t>A priority queue is used </a:t>
            </a:r>
          </a:p>
          <a:p>
            <a:pPr lvl="1" eaLnBrk="1" hangingPunct="1"/>
            <a:r>
              <a:rPr lang="en-US" altLang="en-US" sz="1800"/>
              <a:t>The node with highest priority will be select</a:t>
            </a:r>
          </a:p>
          <a:p>
            <a:pPr lvl="1" eaLnBrk="1" hangingPunct="1"/>
            <a:r>
              <a:rPr lang="en-US" altLang="en-US" sz="1800"/>
              <a:t>The priority queue will be updated every time when a new vertex is added</a:t>
            </a:r>
            <a:endParaRPr lang="en-US" altLang="en-US"/>
          </a:p>
          <a:p>
            <a:pPr marL="0" indent="0" eaLnBrk="1" hangingPunct="1"/>
            <a:r>
              <a:rPr lang="en-US" altLang="en-US" b="0"/>
              <a:t>Algorithm stops when all vertices are included</a:t>
            </a:r>
          </a:p>
        </p:txBody>
      </p:sp>
    </p:spTree>
    <p:extLst>
      <p:ext uri="{BB962C8B-B14F-4D97-AF65-F5344CB8AC3E}">
        <p14:creationId xmlns:p14="http://schemas.microsoft.com/office/powerpoint/2010/main" val="2850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MST algorithm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/>
          </a:p>
        </p:txBody>
      </p:sp>
      <p:pic>
        <p:nvPicPr>
          <p:cNvPr id="9220" name="Picture 4" descr="9_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08188"/>
            <a:ext cx="8810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30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0244" name="Group 49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0246" name="Oval 21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0247" name="Oval 22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0248" name="Oval 23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0249" name="Oval 24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0250" name="Oval 25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0251" name="Line 26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27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28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29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30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31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32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33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Text Box 34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260" name="Text Box 35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261" name="Text Box 36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262" name="Text Box 37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263" name="Text Box 38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264" name="Text Box 39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265" name="Text Box 40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266" name="Oval 41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0267" name="Line 42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Line 43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44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45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271" name="Text Box 46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272" name="Text Box 47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0245" name="Rectangle 48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Finding the MST of the following graph using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1274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287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288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289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290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295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296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1269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Start from empty tree </a:t>
            </a:r>
            <a:r>
              <a:rPr lang="en-US" altLang="en-US" sz="2000">
                <a:latin typeface="Arial" charset="0"/>
              </a:rPr>
              <a:t>T</a:t>
            </a:r>
            <a:r>
              <a:rPr lang="en-US" altLang="en-US" sz="2000" i="0">
                <a:latin typeface="Arial" charset="0"/>
              </a:rPr>
              <a:t>, pick one vertex, a(-,-) and add it 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</a:rPr>
              <a:t>b(a,3),</a:t>
            </a:r>
            <a:r>
              <a:rPr lang="en-US" altLang="en-US" sz="2000" i="0">
                <a:latin typeface="Arial" charset="0"/>
              </a:rPr>
              <a:t> </a:t>
            </a:r>
            <a:r>
              <a:rPr lang="en-US" altLang="en-US" sz="2000" i="0">
                <a:latin typeface="Arial" charset="0"/>
                <a:cs typeface="Arial" charset="0"/>
              </a:rPr>
              <a:t>f(a,5), e(a,6), </a:t>
            </a:r>
            <a:r>
              <a:rPr lang="en-US" altLang="en-US" sz="2000" i="0">
                <a:latin typeface="Arial" charset="0"/>
              </a:rPr>
              <a:t>c(-,</a:t>
            </a:r>
            <a:r>
              <a:rPr lang="en-US" altLang="en-US" sz="2000" i="0">
                <a:latin typeface="Arial" charset="0"/>
                <a:cs typeface="Arial" charset="0"/>
              </a:rPr>
              <a:t>∞), d(-,∞)</a:t>
            </a:r>
          </a:p>
        </p:txBody>
      </p:sp>
    </p:spTree>
    <p:extLst>
      <p:ext uri="{BB962C8B-B14F-4D97-AF65-F5344CB8AC3E}">
        <p14:creationId xmlns:p14="http://schemas.microsoft.com/office/powerpoint/2010/main" val="159669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346200" y="2738438"/>
            <a:ext cx="5791200" cy="3184525"/>
            <a:chOff x="775" y="1289"/>
            <a:chExt cx="3648" cy="2006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1831" y="14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b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4183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d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455" y="22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f</a:t>
              </a: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775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a</a:t>
              </a: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3079" y="14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c</a:t>
              </a:r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2073" y="1600"/>
              <a:ext cx="1001" cy="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>
              <a:off x="991" y="1673"/>
              <a:ext cx="862" cy="6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1007" y="2389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2691" y="2381"/>
              <a:ext cx="1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3310" y="1649"/>
              <a:ext cx="89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>
              <a:off x="2032" y="1698"/>
              <a:ext cx="480" cy="586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3114" y="167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H="1">
              <a:off x="2659" y="1690"/>
              <a:ext cx="46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Text Box 18"/>
            <p:cNvSpPr txBox="1">
              <a:spLocks noChangeArrowheads="1"/>
            </p:cNvSpPr>
            <p:nvPr/>
          </p:nvSpPr>
          <p:spPr bwMode="auto">
            <a:xfrm>
              <a:off x="1299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308" name="Text Box 19"/>
            <p:cNvSpPr txBox="1">
              <a:spLocks noChangeArrowheads="1"/>
            </p:cNvSpPr>
            <p:nvPr/>
          </p:nvSpPr>
          <p:spPr bwMode="auto">
            <a:xfrm>
              <a:off x="2487" y="12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309" name="Text Box 20"/>
            <p:cNvSpPr txBox="1">
              <a:spLocks noChangeArrowheads="1"/>
            </p:cNvSpPr>
            <p:nvPr/>
          </p:nvSpPr>
          <p:spPr bwMode="auto">
            <a:xfrm>
              <a:off x="3756" y="17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2218" y="1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311" name="Text Box 22"/>
            <p:cNvSpPr txBox="1">
              <a:spLocks noChangeArrowheads="1"/>
            </p:cNvSpPr>
            <p:nvPr/>
          </p:nvSpPr>
          <p:spPr bwMode="auto">
            <a:xfrm>
              <a:off x="2780" y="17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312" name="Text Box 23"/>
            <p:cNvSpPr txBox="1">
              <a:spLocks noChangeArrowheads="1"/>
            </p:cNvSpPr>
            <p:nvPr/>
          </p:nvSpPr>
          <p:spPr bwMode="auto">
            <a:xfrm>
              <a:off x="1706" y="21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313" name="Text Box 24"/>
            <p:cNvSpPr txBox="1">
              <a:spLocks noChangeArrowheads="1"/>
            </p:cNvSpPr>
            <p:nvPr/>
          </p:nvSpPr>
          <p:spPr bwMode="auto">
            <a:xfrm>
              <a:off x="3260" y="21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314" name="Oval 25"/>
            <p:cNvSpPr>
              <a:spLocks noChangeArrowheads="1"/>
            </p:cNvSpPr>
            <p:nvPr/>
          </p:nvSpPr>
          <p:spPr bwMode="auto">
            <a:xfrm>
              <a:off x="2493" y="3055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i="0"/>
                <a:t>e</a:t>
              </a:r>
            </a:p>
          </p:txBody>
        </p:sp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 flipH="1" flipV="1">
              <a:off x="2590" y="2475"/>
              <a:ext cx="2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27"/>
            <p:cNvSpPr>
              <a:spLocks noChangeShapeType="1"/>
            </p:cNvSpPr>
            <p:nvPr/>
          </p:nvSpPr>
          <p:spPr bwMode="auto">
            <a:xfrm>
              <a:off x="945" y="2475"/>
              <a:ext cx="1537" cy="701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28"/>
            <p:cNvSpPr>
              <a:spLocks noChangeShapeType="1"/>
            </p:cNvSpPr>
            <p:nvPr/>
          </p:nvSpPr>
          <p:spPr bwMode="auto">
            <a:xfrm flipV="1">
              <a:off x="2735" y="2475"/>
              <a:ext cx="1500" cy="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Text Box 29"/>
            <p:cNvSpPr txBox="1">
              <a:spLocks noChangeArrowheads="1"/>
            </p:cNvSpPr>
            <p:nvPr/>
          </p:nvSpPr>
          <p:spPr bwMode="auto">
            <a:xfrm>
              <a:off x="2614" y="25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19" name="Text Box 30"/>
            <p:cNvSpPr txBox="1">
              <a:spLocks noChangeArrowheads="1"/>
            </p:cNvSpPr>
            <p:nvPr/>
          </p:nvSpPr>
          <p:spPr bwMode="auto">
            <a:xfrm>
              <a:off x="1549" y="2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3557" y="27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i="0">
                  <a:solidFill>
                    <a:srgbClr val="FF0000"/>
                  </a:solidFill>
                </a:rPr>
                <a:t>8</a:t>
              </a:r>
            </a:p>
          </p:txBody>
        </p:sp>
      </p:grpSp>
      <p:sp>
        <p:nvSpPr>
          <p:cNvPr id="12293" name="Rectangle 32"/>
          <p:cNvSpPr>
            <a:spLocks noChangeArrowheads="1"/>
          </p:cNvSpPr>
          <p:nvPr/>
        </p:nvSpPr>
        <p:spPr bwMode="auto">
          <a:xfrm>
            <a:off x="654050" y="17399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Add the minimum-weight fringe edge b(a,3) into </a:t>
            </a:r>
            <a:r>
              <a:rPr lang="en-US" altLang="en-US" sz="2000">
                <a:latin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i="0">
                <a:latin typeface="Arial" charset="0"/>
              </a:rPr>
              <a:t>Priority queue: 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</a:rPr>
              <a:t>c(b,</a:t>
            </a:r>
            <a:r>
              <a:rPr lang="en-US" altLang="en-US" sz="2000" i="0">
                <a:solidFill>
                  <a:srgbClr val="FF0000"/>
                </a:solidFill>
                <a:latin typeface="Arial" charset="0"/>
                <a:cs typeface="Arial" charset="0"/>
              </a:rPr>
              <a:t>1),</a:t>
            </a:r>
            <a:r>
              <a:rPr lang="en-US" altLang="en-US" sz="2000" i="0">
                <a:latin typeface="Arial" charset="0"/>
                <a:cs typeface="Arial" charset="0"/>
              </a:rPr>
              <a:t> f(b,4), e(a,6),  d(-,∞)</a:t>
            </a:r>
          </a:p>
        </p:txBody>
      </p:sp>
    </p:spTree>
    <p:extLst>
      <p:ext uri="{BB962C8B-B14F-4D97-AF65-F5344CB8AC3E}">
        <p14:creationId xmlns:p14="http://schemas.microsoft.com/office/powerpoint/2010/main" val="999290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Notes Style 2">
  <a:themeElements>
    <a:clrScheme name="Class Notes Style 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 Notes Style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Notes Style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Notes Style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E:\home\garland\course\CS318\318 Fall 2000\Class Notes Style 2.pot</Template>
  <TotalTime>13138</TotalTime>
  <Words>3368</Words>
  <Application>Microsoft Office PowerPoint</Application>
  <PresentationFormat>On-screen Show (4:3)</PresentationFormat>
  <Paragraphs>595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Times New Roman</vt:lpstr>
      <vt:lpstr>Wingdings</vt:lpstr>
      <vt:lpstr>Class Notes Style 2</vt:lpstr>
      <vt:lpstr>Equation</vt:lpstr>
      <vt:lpstr>Chapter 9: Greedy algorithms</vt:lpstr>
      <vt:lpstr>Applications of the Greedy Strategy</vt:lpstr>
      <vt:lpstr>Minimum Spanning Tree (MST)</vt:lpstr>
      <vt:lpstr>Minimum Spanning Tree (MST)</vt:lpstr>
      <vt:lpstr>Prim’s MST algorithm</vt:lpstr>
      <vt:lpstr>Prim’s MST algorithm</vt:lpstr>
      <vt:lpstr>An Example:</vt:lpstr>
      <vt:lpstr>Step 1:</vt:lpstr>
      <vt:lpstr>Step 2:</vt:lpstr>
      <vt:lpstr>Step 3:</vt:lpstr>
      <vt:lpstr>Step 4:</vt:lpstr>
      <vt:lpstr>Step 5:</vt:lpstr>
      <vt:lpstr>Step 6:</vt:lpstr>
      <vt:lpstr>An Example</vt:lpstr>
      <vt:lpstr>An Example</vt:lpstr>
      <vt:lpstr>Does Prim’s Algorithm Really Produce MST?</vt:lpstr>
      <vt:lpstr>Notes on Prim’s algorithm</vt:lpstr>
      <vt:lpstr>MinHeap and Prim’s Algorithm</vt:lpstr>
      <vt:lpstr>Dijkstra’s Algorithm – Single-Source Shortest Paths</vt:lpstr>
      <vt:lpstr>Dijkstra’s Algorithm on Undirected Graph</vt:lpstr>
      <vt:lpstr>Example:</vt:lpstr>
      <vt:lpstr>Step 1:</vt:lpstr>
      <vt:lpstr>Step 2:</vt:lpstr>
      <vt:lpstr>Step 3:</vt:lpstr>
      <vt:lpstr>Step 4:</vt:lpstr>
      <vt:lpstr>Step 5:</vt:lpstr>
      <vt:lpstr>Output the Single-Source Shortest Paths</vt:lpstr>
      <vt:lpstr>Pseudo Code</vt:lpstr>
      <vt:lpstr>Example</vt:lpstr>
      <vt:lpstr>An Example</vt:lpstr>
      <vt:lpstr>Notes on Dijkstra’s algorithm</vt:lpstr>
      <vt:lpstr>Huffman Trees – Coding Problem</vt:lpstr>
      <vt:lpstr>Basic Concept of Information and Coding</vt:lpstr>
      <vt:lpstr>Huffman Tree – From coding to a binary tree</vt:lpstr>
      <vt:lpstr>Huffman Coding Algorithm</vt:lpstr>
      <vt:lpstr>PowerPoint Presentation</vt:lpstr>
      <vt:lpstr>PowerPoint Presentation</vt:lpstr>
      <vt:lpstr>The Huffman Code is</vt:lpstr>
      <vt:lpstr>Notes on Huffman Tree (Coding)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</dc:creator>
  <cp:lastModifiedBy>O'Reilly, James</cp:lastModifiedBy>
  <cp:revision>835</cp:revision>
  <cp:lastPrinted>2017-04-12T12:31:08Z</cp:lastPrinted>
  <dcterms:created xsi:type="dcterms:W3CDTF">1999-11-19T19:15:02Z</dcterms:created>
  <dcterms:modified xsi:type="dcterms:W3CDTF">2022-11-07T22:11:23Z</dcterms:modified>
</cp:coreProperties>
</file>