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57" r:id="rId3"/>
    <p:sldId id="259" r:id="rId4"/>
    <p:sldId id="281" r:id="rId5"/>
    <p:sldId id="303" r:id="rId6"/>
    <p:sldId id="262" r:id="rId7"/>
    <p:sldId id="269" r:id="rId8"/>
    <p:sldId id="263" r:id="rId9"/>
    <p:sldId id="313" r:id="rId10"/>
    <p:sldId id="314" r:id="rId11"/>
    <p:sldId id="304" r:id="rId12"/>
    <p:sldId id="312" r:id="rId13"/>
    <p:sldId id="278" r:id="rId14"/>
    <p:sldId id="306" r:id="rId15"/>
    <p:sldId id="311" r:id="rId16"/>
    <p:sldId id="308" r:id="rId17"/>
    <p:sldId id="307" r:id="rId18"/>
    <p:sldId id="264" r:id="rId19"/>
    <p:sldId id="287" r:id="rId20"/>
    <p:sldId id="310" r:id="rId21"/>
    <p:sldId id="309" r:id="rId22"/>
    <p:sldId id="282" r:id="rId23"/>
    <p:sldId id="268" r:id="rId24"/>
    <p:sldId id="289" r:id="rId25"/>
    <p:sldId id="2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2D6288-6EB7-18C2-A123-35F93378ACDB}" v="282" dt="2024-12-12T04:41:47.962"/>
    <p1510:client id="{9A77341E-9438-1BAC-A105-0B7774A98D97}" v="444" dt="2024-12-12T04:19:35.256"/>
    <p1510:client id="{B5D07BC4-3DAD-E71A-33DC-532C6D5627FC}" v="475" dt="2024-12-12T04:22:32.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84E1E-E540-AC43-BC13-F90D553055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F041BA6-039E-8F4D-B7F7-3C8E20B40A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038C9C-4B69-864E-9EEE-DFA43CC144D2}" type="datetimeFigureOut">
              <a:rPr lang="en-US" smtClean="0"/>
              <a:t>12/12/2024</a:t>
            </a:fld>
            <a:endParaRPr lang="en-US"/>
          </a:p>
        </p:txBody>
      </p:sp>
      <p:sp>
        <p:nvSpPr>
          <p:cNvPr id="4" name="Footer Placeholder 3">
            <a:extLst>
              <a:ext uri="{FF2B5EF4-FFF2-40B4-BE49-F238E27FC236}">
                <a16:creationId xmlns:a16="http://schemas.microsoft.com/office/drawing/2014/main" id="{DD469921-4617-FB4C-9847-172FF83023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350DCBB-D829-754E-9E76-36A9E3643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947A92-5E9C-F94E-8B11-4D34C67AD036}" type="slidenum">
              <a:rPr lang="en-US" smtClean="0"/>
              <a:t>‹#›</a:t>
            </a:fld>
            <a:endParaRPr lang="en-US"/>
          </a:p>
        </p:txBody>
      </p:sp>
    </p:spTree>
    <p:extLst>
      <p:ext uri="{BB962C8B-B14F-4D97-AF65-F5344CB8AC3E}">
        <p14:creationId xmlns:p14="http://schemas.microsoft.com/office/powerpoint/2010/main" val="1539221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9A61E-B1D6-C34D-A321-B3E90F6DE630}"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3E603-0EE4-3042-9661-047EB577E4A2}" type="slidenum">
              <a:rPr lang="en-US" smtClean="0"/>
              <a:t>‹#›</a:t>
            </a:fld>
            <a:endParaRPr lang="en-US"/>
          </a:p>
        </p:txBody>
      </p:sp>
    </p:spTree>
    <p:extLst>
      <p:ext uri="{BB962C8B-B14F-4D97-AF65-F5344CB8AC3E}">
        <p14:creationId xmlns:p14="http://schemas.microsoft.com/office/powerpoint/2010/main" val="3103949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A3E603-0EE4-3042-9661-047EB577E4A2}" type="slidenum">
              <a:rPr lang="en-US" smtClean="0"/>
              <a:t>2</a:t>
            </a:fld>
            <a:endParaRPr lang="en-US"/>
          </a:p>
        </p:txBody>
      </p:sp>
    </p:spTree>
    <p:extLst>
      <p:ext uri="{BB962C8B-B14F-4D97-AF65-F5344CB8AC3E}">
        <p14:creationId xmlns:p14="http://schemas.microsoft.com/office/powerpoint/2010/main" val="177043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spcBef>
                <a:spcPts val="450"/>
              </a:spcBef>
              <a:spcAft>
                <a:spcPts val="2200"/>
              </a:spcAft>
              <a:buFont typeface="Arial" panose="020B0604020202020204" pitchFamily="34" charset="0"/>
              <a:buChar char="•"/>
            </a:pPr>
            <a:r>
              <a:rPr lang="en-US" sz="1800" b="0" i="0">
                <a:solidFill>
                  <a:srgbClr val="111111"/>
                </a:solidFill>
                <a:effectLst/>
                <a:latin typeface="Open Sans" panose="020B0606030504020204" pitchFamily="34" charset="0"/>
              </a:rPr>
              <a:t>Briefly describe the problem your group is tackling. Describe the overall motivation and the input/output of the problem.</a:t>
            </a:r>
            <a:endParaRPr lang="en-US" sz="1800" b="0" i="0">
              <a:solidFill>
                <a:srgbClr val="212121"/>
              </a:solidFill>
              <a:effectLst/>
              <a:latin typeface="Open Sans" panose="020B0606030504020204"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5FA3E603-0EE4-3042-9661-047EB577E4A2}" type="slidenum">
              <a:rPr lang="en-US" smtClean="0"/>
              <a:t>3</a:t>
            </a:fld>
            <a:endParaRPr lang="en-US"/>
          </a:p>
        </p:txBody>
      </p:sp>
    </p:spTree>
    <p:extLst>
      <p:ext uri="{BB962C8B-B14F-4D97-AF65-F5344CB8AC3E}">
        <p14:creationId xmlns:p14="http://schemas.microsoft.com/office/powerpoint/2010/main" val="2289536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Discuss published work related to your project. How is your approach similar or different from others?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11111"/>
                </a:solidFill>
                <a:effectLst/>
                <a:latin typeface="Open Sans" panose="020B0606030504020204" pitchFamily="34" charset="0"/>
              </a:rPr>
              <a:t>Briefly in what ways previous works have tackled the technical challenges</a:t>
            </a:r>
            <a:endParaRPr lang="en-US" b="1" i="0">
              <a:solidFill>
                <a:srgbClr val="111111"/>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a:solidFill>
                <a:srgbClr val="111111"/>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NGP</a:t>
            </a:r>
            <a:r>
              <a:rPr lang="en-US"/>
              <a:t> </a:t>
            </a:r>
            <a:r>
              <a:rPr lang="zh-CN" altLang="en-US"/>
              <a:t>代表的是 </a:t>
            </a:r>
            <a:r>
              <a:rPr lang="en-US" b="1"/>
              <a:t>Neural Graphics Primitives</a:t>
            </a:r>
            <a:r>
              <a:rPr lang="en-US"/>
              <a:t>，</a:t>
            </a:r>
            <a:r>
              <a:rPr lang="zh-CN" altLang="en-US"/>
              <a:t>这是一个用于加速神经辐射场（</a:t>
            </a:r>
            <a:r>
              <a:rPr lang="en-US" err="1"/>
              <a:t>NeRF</a:t>
            </a:r>
            <a:r>
              <a:rPr lang="en-US"/>
              <a:t>）</a:t>
            </a:r>
            <a:r>
              <a:rPr lang="zh-CN" altLang="en-US"/>
              <a:t>渲染的框架。</a:t>
            </a:r>
            <a:r>
              <a:rPr lang="en-US"/>
              <a:t>Instant-NGP </a:t>
            </a:r>
            <a:r>
              <a:rPr lang="zh-CN" altLang="en-US"/>
              <a:t>是 </a:t>
            </a:r>
            <a:r>
              <a:rPr lang="en-US"/>
              <a:t>NVIDIA </a:t>
            </a:r>
            <a:r>
              <a:rPr lang="zh-CN" altLang="en-US"/>
              <a:t>开发的工具，用于快速构建和训练这些神经图形原语，尤其是通过哈希编码（</a:t>
            </a:r>
            <a:r>
              <a:rPr lang="en-US"/>
              <a:t>hashing techniques）</a:t>
            </a:r>
            <a:r>
              <a:rPr lang="zh-CN" altLang="en-US"/>
              <a:t>优化了 </a:t>
            </a:r>
            <a:r>
              <a:rPr lang="en-US" err="1"/>
              <a:t>NeRF</a:t>
            </a:r>
            <a:r>
              <a:rPr lang="en-US"/>
              <a:t> </a:t>
            </a:r>
            <a:r>
              <a:rPr lang="zh-CN" altLang="en-US"/>
              <a:t>的性能，使得生成 </a:t>
            </a:r>
            <a:r>
              <a:rPr lang="en-US" altLang="zh-CN"/>
              <a:t>3</a:t>
            </a:r>
            <a:r>
              <a:rPr lang="en-US"/>
              <a:t>D </a:t>
            </a:r>
            <a:r>
              <a:rPr lang="zh-CN" altLang="en-US"/>
              <a:t>场景和高质量视图的速度显著提升。</a:t>
            </a:r>
            <a:endParaRPr lang="en-US"/>
          </a:p>
          <a:p>
            <a:endParaRPr lang="en-US"/>
          </a:p>
        </p:txBody>
      </p:sp>
      <p:sp>
        <p:nvSpPr>
          <p:cNvPr id="4" name="Slide Number Placeholder 3"/>
          <p:cNvSpPr>
            <a:spLocks noGrp="1"/>
          </p:cNvSpPr>
          <p:nvPr>
            <p:ph type="sldNum" sz="quarter" idx="5"/>
          </p:nvPr>
        </p:nvSpPr>
        <p:spPr/>
        <p:txBody>
          <a:bodyPr/>
          <a:lstStyle/>
          <a:p>
            <a:fld id="{5FA3E603-0EE4-3042-9661-047EB577E4A2}" type="slidenum">
              <a:rPr lang="en-US" smtClean="0"/>
              <a:t>6</a:t>
            </a:fld>
            <a:endParaRPr lang="en-US"/>
          </a:p>
        </p:txBody>
      </p:sp>
    </p:spTree>
    <p:extLst>
      <p:ext uri="{BB962C8B-B14F-4D97-AF65-F5344CB8AC3E}">
        <p14:creationId xmlns:p14="http://schemas.microsoft.com/office/powerpoint/2010/main" val="1723826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Discuss your approach to solving the problems you set up in the introduction. Why is your approach the right thing to do? Did you consider alternative approaches? You should include figures, diagrams, or tables to describe your method.</a:t>
            </a:r>
          </a:p>
          <a:p>
            <a:endParaRPr lang="en-US"/>
          </a:p>
        </p:txBody>
      </p:sp>
      <p:sp>
        <p:nvSpPr>
          <p:cNvPr id="4" name="Slide Number Placeholder 3"/>
          <p:cNvSpPr>
            <a:spLocks noGrp="1"/>
          </p:cNvSpPr>
          <p:nvPr>
            <p:ph type="sldNum" sz="quarter" idx="5"/>
          </p:nvPr>
        </p:nvSpPr>
        <p:spPr/>
        <p:txBody>
          <a:bodyPr/>
          <a:lstStyle/>
          <a:p>
            <a:fld id="{5FA3E603-0EE4-3042-9661-047EB577E4A2}" type="slidenum">
              <a:rPr lang="en-US" smtClean="0"/>
              <a:t>8</a:t>
            </a:fld>
            <a:endParaRPr lang="en-US"/>
          </a:p>
        </p:txBody>
      </p:sp>
    </p:spTree>
    <p:extLst>
      <p:ext uri="{BB962C8B-B14F-4D97-AF65-F5344CB8AC3E}">
        <p14:creationId xmlns:p14="http://schemas.microsoft.com/office/powerpoint/2010/main" val="331766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CA350-231E-C58B-A2E7-19098DFB50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1EC414-8D45-E979-E553-41BEC216C6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9AEE43-0353-1DEA-8C48-3A01D8CBCA0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exact experiments will vary depending on the project, but you might compare with previously published methods, use visualization techniques to gain insight into how your model works, discuss standard failure modes of your choices. You should include graphs, tables, or other figures to illustrate your experimental results.</a:t>
            </a:r>
          </a:p>
          <a:p>
            <a:endParaRPr lang="en-US"/>
          </a:p>
        </p:txBody>
      </p:sp>
      <p:sp>
        <p:nvSpPr>
          <p:cNvPr id="4" name="Slide Number Placeholder 3">
            <a:extLst>
              <a:ext uri="{FF2B5EF4-FFF2-40B4-BE49-F238E27FC236}">
                <a16:creationId xmlns:a16="http://schemas.microsoft.com/office/drawing/2014/main" id="{8BF2B9A0-9080-58EB-9AC5-534307C2DCD6}"/>
              </a:ext>
            </a:extLst>
          </p:cNvPr>
          <p:cNvSpPr>
            <a:spLocks noGrp="1"/>
          </p:cNvSpPr>
          <p:nvPr>
            <p:ph type="sldNum" sz="quarter" idx="5"/>
          </p:nvPr>
        </p:nvSpPr>
        <p:spPr/>
        <p:txBody>
          <a:bodyPr/>
          <a:lstStyle/>
          <a:p>
            <a:fld id="{5FA3E603-0EE4-3042-9661-047EB577E4A2}" type="slidenum">
              <a:rPr lang="en-US" smtClean="0"/>
              <a:t>10</a:t>
            </a:fld>
            <a:endParaRPr lang="en-US"/>
          </a:p>
        </p:txBody>
      </p:sp>
    </p:spTree>
    <p:extLst>
      <p:ext uri="{BB962C8B-B14F-4D97-AF65-F5344CB8AC3E}">
        <p14:creationId xmlns:p14="http://schemas.microsoft.com/office/powerpoint/2010/main" val="3498849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exact experiments will vary depending on the project, but you might compare with previously published methods, use visualization techniques to gain insight into how your model works, discuss standard failure modes of your choices. You should include graphs, tables, or other figures to illustrate your experimental results.</a:t>
            </a:r>
          </a:p>
          <a:p>
            <a:endParaRPr lang="en-US"/>
          </a:p>
        </p:txBody>
      </p:sp>
      <p:sp>
        <p:nvSpPr>
          <p:cNvPr id="4" name="Slide Number Placeholder 3"/>
          <p:cNvSpPr>
            <a:spLocks noGrp="1"/>
          </p:cNvSpPr>
          <p:nvPr>
            <p:ph type="sldNum" sz="quarter" idx="5"/>
          </p:nvPr>
        </p:nvSpPr>
        <p:spPr/>
        <p:txBody>
          <a:bodyPr/>
          <a:lstStyle/>
          <a:p>
            <a:fld id="{5FA3E603-0EE4-3042-9661-047EB577E4A2}" type="slidenum">
              <a:rPr lang="en-US" smtClean="0"/>
              <a:t>11</a:t>
            </a:fld>
            <a:endParaRPr lang="en-US"/>
          </a:p>
        </p:txBody>
      </p:sp>
    </p:spTree>
    <p:extLst>
      <p:ext uri="{BB962C8B-B14F-4D97-AF65-F5344CB8AC3E}">
        <p14:creationId xmlns:p14="http://schemas.microsoft.com/office/powerpoint/2010/main" val="3674132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exact experiments will vary depending on the project, but you might compare with previously published methods, use visualization techniques to gain insight into how your model works, discuss standard failure modes of your choices. You should include graphs, tables, or other figures to illustrate your experimental results.</a:t>
            </a:r>
          </a:p>
          <a:p>
            <a:endParaRPr lang="en-US"/>
          </a:p>
        </p:txBody>
      </p:sp>
      <p:sp>
        <p:nvSpPr>
          <p:cNvPr id="4" name="Slide Number Placeholder 3"/>
          <p:cNvSpPr>
            <a:spLocks noGrp="1"/>
          </p:cNvSpPr>
          <p:nvPr>
            <p:ph type="sldNum" sz="quarter" idx="5"/>
          </p:nvPr>
        </p:nvSpPr>
        <p:spPr/>
        <p:txBody>
          <a:bodyPr/>
          <a:lstStyle/>
          <a:p>
            <a:fld id="{5FA3E603-0EE4-3042-9661-047EB577E4A2}" type="slidenum">
              <a:rPr lang="en-US" smtClean="0"/>
              <a:t>18</a:t>
            </a:fld>
            <a:endParaRPr lang="en-US"/>
          </a:p>
        </p:txBody>
      </p:sp>
    </p:spTree>
    <p:extLst>
      <p:ext uri="{BB962C8B-B14F-4D97-AF65-F5344CB8AC3E}">
        <p14:creationId xmlns:p14="http://schemas.microsoft.com/office/powerpoint/2010/main" val="3674132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APA Style</a:t>
            </a:r>
          </a:p>
        </p:txBody>
      </p:sp>
      <p:sp>
        <p:nvSpPr>
          <p:cNvPr id="4" name="Slide Number Placeholder 3"/>
          <p:cNvSpPr>
            <a:spLocks noGrp="1"/>
          </p:cNvSpPr>
          <p:nvPr>
            <p:ph type="sldNum" sz="quarter" idx="5"/>
          </p:nvPr>
        </p:nvSpPr>
        <p:spPr/>
        <p:txBody>
          <a:bodyPr/>
          <a:lstStyle/>
          <a:p>
            <a:fld id="{5FA3E603-0EE4-3042-9661-047EB577E4A2}" type="slidenum">
              <a:rPr lang="en-US" smtClean="0"/>
              <a:t>23</a:t>
            </a:fld>
            <a:endParaRPr lang="en-US"/>
          </a:p>
        </p:txBody>
      </p:sp>
    </p:spTree>
    <p:extLst>
      <p:ext uri="{BB962C8B-B14F-4D97-AF65-F5344CB8AC3E}">
        <p14:creationId xmlns:p14="http://schemas.microsoft.com/office/powerpoint/2010/main" val="515568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6703-D0F7-E745-A687-AC990D0C464C}"/>
              </a:ext>
            </a:extLst>
          </p:cNvPr>
          <p:cNvSpPr>
            <a:spLocks noGrp="1"/>
          </p:cNvSpPr>
          <p:nvPr>
            <p:ph type="ctrTitle" hasCustomPrompt="1"/>
          </p:nvPr>
        </p:nvSpPr>
        <p:spPr>
          <a:xfrm>
            <a:off x="1524000" y="734056"/>
            <a:ext cx="9144000" cy="2387600"/>
          </a:xfrm>
        </p:spPr>
        <p:txBody>
          <a:bodyPr anchor="b"/>
          <a:lstStyle>
            <a:lvl1pPr algn="ctr">
              <a:defRPr sz="6000">
                <a:latin typeface="Impact" panose="020B080603090205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61E6FFF2-58E4-794E-892D-6FF45321C2C0}"/>
              </a:ext>
            </a:extLst>
          </p:cNvPr>
          <p:cNvSpPr>
            <a:spLocks noGrp="1"/>
          </p:cNvSpPr>
          <p:nvPr>
            <p:ph type="subTitle" idx="1"/>
          </p:nvPr>
        </p:nvSpPr>
        <p:spPr>
          <a:xfrm>
            <a:off x="1524000" y="331393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1BA7C03E-EF71-2C40-9E45-BF08314EE5F1}"/>
              </a:ext>
            </a:extLst>
          </p:cNvPr>
          <p:cNvSpPr>
            <a:spLocks noGrp="1"/>
          </p:cNvSpPr>
          <p:nvPr>
            <p:ph type="sldNum" sz="quarter" idx="12"/>
          </p:nvPr>
        </p:nvSpPr>
        <p:spPr>
          <a:xfrm>
            <a:off x="838200" y="5991633"/>
            <a:ext cx="2587831" cy="365125"/>
          </a:xfrm>
        </p:spPr>
        <p:txBody>
          <a:bodyPr/>
          <a:lstStyle/>
          <a:p>
            <a:fld id="{B4E9AFF7-6653-6A4D-A979-64D2F5BECA26}" type="slidenum">
              <a:rPr lang="en-US" smtClean="0"/>
              <a:t>‹#›</a:t>
            </a:fld>
            <a:endParaRPr lang="en-US"/>
          </a:p>
        </p:txBody>
      </p:sp>
      <p:pic>
        <p:nvPicPr>
          <p:cNvPr id="9" name="Picture 8" descr="University of South Carolina logo.">
            <a:extLst>
              <a:ext uri="{FF2B5EF4-FFF2-40B4-BE49-F238E27FC236}">
                <a16:creationId xmlns:a16="http://schemas.microsoft.com/office/drawing/2014/main" id="{C81DC1BB-A980-8448-BB01-0788DE4349F9}"/>
              </a:ext>
            </a:extLst>
          </p:cNvPr>
          <p:cNvPicPr>
            <a:picLocks noChangeAspect="1"/>
          </p:cNvPicPr>
          <p:nvPr userDrawn="1"/>
        </p:nvPicPr>
        <p:blipFill>
          <a:blip r:embed="rId2"/>
          <a:stretch>
            <a:fillRect/>
          </a:stretch>
        </p:blipFill>
        <p:spPr>
          <a:xfrm>
            <a:off x="4509370" y="4429919"/>
            <a:ext cx="3173260" cy="2115507"/>
          </a:xfrm>
          <a:prstGeom prst="rect">
            <a:avLst/>
          </a:prstGeom>
        </p:spPr>
      </p:pic>
    </p:spTree>
    <p:extLst>
      <p:ext uri="{BB962C8B-B14F-4D97-AF65-F5344CB8AC3E}">
        <p14:creationId xmlns:p14="http://schemas.microsoft.com/office/powerpoint/2010/main" val="29574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Conclus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4E78-1993-A540-9F01-A28635FB4893}"/>
              </a:ext>
            </a:extLst>
          </p:cNvPr>
          <p:cNvSpPr>
            <a:spLocks noGrp="1"/>
          </p:cNvSpPr>
          <p:nvPr>
            <p:ph type="title" hasCustomPrompt="1"/>
          </p:nvPr>
        </p:nvSpPr>
        <p:spPr>
          <a:xfrm>
            <a:off x="831850" y="1656521"/>
            <a:ext cx="10515600" cy="2187986"/>
          </a:xfrm>
        </p:spPr>
        <p:txBody>
          <a:bodyPr anchor="t"/>
          <a:lstStyle>
            <a:lvl1pPr algn="ctr">
              <a:defRPr sz="6000">
                <a:solidFill>
                  <a:schemeClr val="bg1"/>
                </a:solidFill>
              </a:defRPr>
            </a:lvl1pPr>
          </a:lstStyle>
          <a:p>
            <a:r>
              <a:rPr lang="en-US"/>
              <a:t>Conclusion</a:t>
            </a:r>
          </a:p>
        </p:txBody>
      </p:sp>
      <p:sp>
        <p:nvSpPr>
          <p:cNvPr id="3" name="Text Placeholder 2">
            <a:extLst>
              <a:ext uri="{FF2B5EF4-FFF2-40B4-BE49-F238E27FC236}">
                <a16:creationId xmlns:a16="http://schemas.microsoft.com/office/drawing/2014/main" id="{2EC1F37B-372F-0146-A20D-449355B25403}"/>
              </a:ext>
            </a:extLst>
          </p:cNvPr>
          <p:cNvSpPr>
            <a:spLocks noGrp="1"/>
          </p:cNvSpPr>
          <p:nvPr>
            <p:ph type="body" idx="1" hasCustomPrompt="1"/>
          </p:nvPr>
        </p:nvSpPr>
        <p:spPr>
          <a:xfrm>
            <a:off x="831850" y="4867949"/>
            <a:ext cx="5493794" cy="1500187"/>
          </a:xfrm>
        </p:spPr>
        <p:txBody>
          <a:bodyPr anchor="b"/>
          <a:lstStyle>
            <a:lvl1pPr marL="0" indent="0" algn="l">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Name</a:t>
            </a:r>
          </a:p>
          <a:p>
            <a:pPr lvl="0"/>
            <a:r>
              <a:rPr lang="en-US"/>
              <a:t>Title</a:t>
            </a:r>
          </a:p>
          <a:p>
            <a:pPr lvl="0"/>
            <a:r>
              <a:rPr lang="en-US"/>
              <a:t>Email</a:t>
            </a:r>
          </a:p>
        </p:txBody>
      </p:sp>
      <p:pic>
        <p:nvPicPr>
          <p:cNvPr id="12" name="Picture 11">
            <a:extLst>
              <a:ext uri="{FF2B5EF4-FFF2-40B4-BE49-F238E27FC236}">
                <a16:creationId xmlns:a16="http://schemas.microsoft.com/office/drawing/2014/main" id="{33EDFD73-0710-2244-860D-4BA6234A0E5E}"/>
              </a:ext>
            </a:extLst>
          </p:cNvPr>
          <p:cNvPicPr>
            <a:picLocks noChangeAspect="1"/>
          </p:cNvPicPr>
          <p:nvPr userDrawn="1"/>
        </p:nvPicPr>
        <p:blipFill>
          <a:blip r:embed="rId3"/>
          <a:srcRect/>
          <a:stretch/>
        </p:blipFill>
        <p:spPr>
          <a:xfrm>
            <a:off x="8726555" y="5790260"/>
            <a:ext cx="2892287" cy="577876"/>
          </a:xfrm>
          <a:prstGeom prst="rect">
            <a:avLst/>
          </a:prstGeom>
        </p:spPr>
      </p:pic>
    </p:spTree>
    <p:extLst>
      <p:ext uri="{BB962C8B-B14F-4D97-AF65-F5344CB8AC3E}">
        <p14:creationId xmlns:p14="http://schemas.microsoft.com/office/powerpoint/2010/main" val="371777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ED37-4F17-3341-80DD-6302FD9C0346}"/>
              </a:ext>
            </a:extLst>
          </p:cNvPr>
          <p:cNvSpPr>
            <a:spLocks noGrp="1"/>
          </p:cNvSpPr>
          <p:nvPr>
            <p:ph type="title" hasCustomPrompt="1"/>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56E732-1F86-874D-B35F-F0D15E08E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2C13372-CC48-6246-83C0-B536F3DCA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5CF31-8755-3E42-B89A-9D67D96D7102}"/>
              </a:ext>
            </a:extLst>
          </p:cNvPr>
          <p:cNvSpPr>
            <a:spLocks noGrp="1"/>
          </p:cNvSpPr>
          <p:nvPr>
            <p:ph type="sldNum" sz="quarter" idx="12"/>
          </p:nvPr>
        </p:nvSpPr>
        <p:spPr>
          <a:xfrm>
            <a:off x="838200" y="6004323"/>
            <a:ext cx="2635332"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30676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4E78-1993-A540-9F01-A28635FB48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C1F37B-372F-0146-A20D-449355B25403}"/>
              </a:ext>
            </a:extLst>
          </p:cNvPr>
          <p:cNvSpPr>
            <a:spLocks noGrp="1"/>
          </p:cNvSpPr>
          <p:nvPr>
            <p:ph type="body" idx="1"/>
          </p:nvPr>
        </p:nvSpPr>
        <p:spPr>
          <a:xfrm>
            <a:off x="831850" y="4589463"/>
            <a:ext cx="10515600" cy="12017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87ADC64B-5CD5-7341-B6E0-9B4F677F9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18467-A91D-B840-9781-A402C93E7E3A}"/>
              </a:ext>
            </a:extLst>
          </p:cNvPr>
          <p:cNvSpPr>
            <a:spLocks noGrp="1"/>
          </p:cNvSpPr>
          <p:nvPr>
            <p:ph type="sldNum" sz="quarter" idx="12"/>
          </p:nvPr>
        </p:nvSpPr>
        <p:spPr>
          <a:xfrm>
            <a:off x="838200" y="6004322"/>
            <a:ext cx="2665021"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388401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C8D6-6BCB-BD4B-B6E0-92A778004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C4099C-8353-F44E-8406-26AC07974CEE}"/>
              </a:ext>
            </a:extLst>
          </p:cNvPr>
          <p:cNvSpPr>
            <a:spLocks noGrp="1"/>
          </p:cNvSpPr>
          <p:nvPr>
            <p:ph sz="half" idx="1"/>
          </p:nvPr>
        </p:nvSpPr>
        <p:spPr>
          <a:xfrm>
            <a:off x="838200" y="1825625"/>
            <a:ext cx="5181600" cy="4043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F8CC49-08EF-8048-B6B2-BC247008F046}"/>
              </a:ext>
            </a:extLst>
          </p:cNvPr>
          <p:cNvSpPr>
            <a:spLocks noGrp="1"/>
          </p:cNvSpPr>
          <p:nvPr>
            <p:ph sz="half" idx="2"/>
          </p:nvPr>
        </p:nvSpPr>
        <p:spPr>
          <a:xfrm>
            <a:off x="6172200" y="1825625"/>
            <a:ext cx="5181600" cy="4043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2CCBEF1-4544-884E-86EB-537413909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7F880-2CCE-9044-8CE8-A7CF47CE5236}"/>
              </a:ext>
            </a:extLst>
          </p:cNvPr>
          <p:cNvSpPr>
            <a:spLocks noGrp="1"/>
          </p:cNvSpPr>
          <p:nvPr>
            <p:ph type="sldNum" sz="quarter" idx="12"/>
          </p:nvPr>
        </p:nvSpPr>
        <p:spPr>
          <a:xfrm>
            <a:off x="838200" y="6004323"/>
            <a:ext cx="2688771"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252453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E802-B46A-204D-94D4-E50D913AE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D7812B-2A55-D049-A1C2-A4C973ACA5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58766B-6B24-3B45-B55F-3D85F881F93D}"/>
              </a:ext>
            </a:extLst>
          </p:cNvPr>
          <p:cNvSpPr>
            <a:spLocks noGrp="1"/>
          </p:cNvSpPr>
          <p:nvPr>
            <p:ph sz="half" idx="2"/>
          </p:nvPr>
        </p:nvSpPr>
        <p:spPr>
          <a:xfrm>
            <a:off x="839788" y="2505075"/>
            <a:ext cx="5157787" cy="33921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A7F728-2418-1540-9191-5FDFA36D8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948585-BFC1-9148-A0B5-07C83C2F21BA}"/>
              </a:ext>
            </a:extLst>
          </p:cNvPr>
          <p:cNvSpPr>
            <a:spLocks noGrp="1"/>
          </p:cNvSpPr>
          <p:nvPr>
            <p:ph sz="quarter" idx="4"/>
          </p:nvPr>
        </p:nvSpPr>
        <p:spPr>
          <a:xfrm>
            <a:off x="6172200" y="2505075"/>
            <a:ext cx="5183188" cy="33921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BD1371BF-1A9F-5641-95DB-6C0FE67BBB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121846-D4EB-5949-B8F3-E40099164899}"/>
              </a:ext>
            </a:extLst>
          </p:cNvPr>
          <p:cNvSpPr>
            <a:spLocks noGrp="1"/>
          </p:cNvSpPr>
          <p:nvPr>
            <p:ph type="sldNum" sz="quarter" idx="12"/>
          </p:nvPr>
        </p:nvSpPr>
        <p:spPr>
          <a:xfrm>
            <a:off x="838200" y="6004323"/>
            <a:ext cx="2682834"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16458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9A27-C210-CF48-97F8-943B5EBAC6EC}"/>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385EC86A-0D15-764F-AA81-41016E208E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633FAA-B5EA-C54D-A18B-17F16CA5F110}"/>
              </a:ext>
            </a:extLst>
          </p:cNvPr>
          <p:cNvSpPr>
            <a:spLocks noGrp="1"/>
          </p:cNvSpPr>
          <p:nvPr>
            <p:ph type="sldNum" sz="quarter" idx="12"/>
          </p:nvPr>
        </p:nvSpPr>
        <p:spPr>
          <a:xfrm>
            <a:off x="838200" y="6005974"/>
            <a:ext cx="2670958"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297122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C8BA86-4F41-AF40-BBD9-45DCB3C336DD}"/>
              </a:ext>
            </a:extLst>
          </p:cNvPr>
          <p:cNvSpPr>
            <a:spLocks noGrp="1"/>
          </p:cNvSpPr>
          <p:nvPr>
            <p:ph type="title"/>
          </p:nvPr>
        </p:nvSpPr>
        <p:spPr>
          <a:xfrm>
            <a:off x="0" y="-1538831"/>
            <a:ext cx="10515600" cy="1325563"/>
          </a:xfrm>
        </p:spPr>
        <p:txBody>
          <a:bodyPr/>
          <a:lstStyle/>
          <a:p>
            <a:r>
              <a:rPr lang="en-US"/>
              <a:t>Click to edit Master title style</a:t>
            </a:r>
          </a:p>
        </p:txBody>
      </p:sp>
      <p:sp>
        <p:nvSpPr>
          <p:cNvPr id="3" name="Footer Placeholder 2">
            <a:extLst>
              <a:ext uri="{FF2B5EF4-FFF2-40B4-BE49-F238E27FC236}">
                <a16:creationId xmlns:a16="http://schemas.microsoft.com/office/drawing/2014/main" id="{7AE991BC-E157-B340-860E-81A4EBD04B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6805CF-1707-5749-8109-20FA44953EE0}"/>
              </a:ext>
            </a:extLst>
          </p:cNvPr>
          <p:cNvSpPr>
            <a:spLocks noGrp="1"/>
          </p:cNvSpPr>
          <p:nvPr>
            <p:ph type="sldNum" sz="quarter" idx="12"/>
          </p:nvPr>
        </p:nvSpPr>
        <p:spPr>
          <a:xfrm>
            <a:off x="838200" y="6004322"/>
            <a:ext cx="2605644"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69474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54A1-6207-5141-AAB1-9A7630DA9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9F95B-0887-9F4F-BA1C-0B9CBE5AED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6515B1-8A32-AB43-82F2-51A60BC2E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5FC3D973-68F9-5B46-A3D8-B7AF20B00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A68CE-A588-FE4D-9C1E-5BE4A1A82F81}"/>
              </a:ext>
            </a:extLst>
          </p:cNvPr>
          <p:cNvSpPr>
            <a:spLocks noGrp="1"/>
          </p:cNvSpPr>
          <p:nvPr>
            <p:ph type="sldNum" sz="quarter" idx="12"/>
          </p:nvPr>
        </p:nvSpPr>
        <p:spPr>
          <a:xfrm>
            <a:off x="838200" y="6004323"/>
            <a:ext cx="2670958"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294833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5185-7056-B946-8F27-7890BB2A3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0AF3B6-3151-9346-B00D-EBED7ED75F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A5EF208-3C62-3840-A816-A69F27E0B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AB0C1DD0-6624-6048-953E-41055A0D3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4C492C-9027-2B43-9637-56046A0631C2}"/>
              </a:ext>
            </a:extLst>
          </p:cNvPr>
          <p:cNvSpPr>
            <a:spLocks noGrp="1"/>
          </p:cNvSpPr>
          <p:nvPr>
            <p:ph type="sldNum" sz="quarter" idx="12"/>
          </p:nvPr>
        </p:nvSpPr>
        <p:spPr>
          <a:xfrm>
            <a:off x="838200" y="6004323"/>
            <a:ext cx="2676896"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212840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4BC199-4655-F541-83EE-721E1D0864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445D78-BC86-6C4A-8173-07BC8BF4F06C}"/>
              </a:ext>
            </a:extLst>
          </p:cNvPr>
          <p:cNvSpPr>
            <a:spLocks noGrp="1"/>
          </p:cNvSpPr>
          <p:nvPr>
            <p:ph type="body" idx="1"/>
          </p:nvPr>
        </p:nvSpPr>
        <p:spPr>
          <a:xfrm>
            <a:off x="838200" y="1825625"/>
            <a:ext cx="10515600" cy="39920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989E362-4DC4-BA42-AD46-DCFCBF72CE19}"/>
              </a:ext>
            </a:extLst>
          </p:cNvPr>
          <p:cNvSpPr>
            <a:spLocks noGrp="1"/>
          </p:cNvSpPr>
          <p:nvPr>
            <p:ph type="ftr" sz="quarter" idx="3"/>
          </p:nvPr>
        </p:nvSpPr>
        <p:spPr>
          <a:xfrm>
            <a:off x="4038600" y="600432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5AB465-CD1B-7A41-8A74-7F4A07B23239}"/>
              </a:ext>
            </a:extLst>
          </p:cNvPr>
          <p:cNvSpPr>
            <a:spLocks noGrp="1"/>
          </p:cNvSpPr>
          <p:nvPr>
            <p:ph type="sldNum" sz="quarter" idx="4"/>
          </p:nvPr>
        </p:nvSpPr>
        <p:spPr>
          <a:xfrm>
            <a:off x="838200" y="600432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9AFF7-6653-6A4D-A979-64D2F5BECA26}" type="slidenum">
              <a:rPr lang="en-US" smtClean="0"/>
              <a:pPr/>
              <a:t>‹#›</a:t>
            </a:fld>
            <a:endParaRPr lang="en-US"/>
          </a:p>
        </p:txBody>
      </p:sp>
      <p:pic>
        <p:nvPicPr>
          <p:cNvPr id="12" name="Picture 11">
            <a:extLst>
              <a:ext uri="{FF2B5EF4-FFF2-40B4-BE49-F238E27FC236}">
                <a16:creationId xmlns:a16="http://schemas.microsoft.com/office/drawing/2014/main" id="{6A0032F1-0121-BE4C-B781-236291AD7975}"/>
              </a:ext>
            </a:extLst>
          </p:cNvPr>
          <p:cNvPicPr>
            <a:picLocks noChangeAspect="1"/>
          </p:cNvPicPr>
          <p:nvPr userDrawn="1"/>
        </p:nvPicPr>
        <p:blipFill>
          <a:blip r:embed="rId13"/>
          <a:srcRect t="4530" b="4530"/>
          <a:stretch/>
        </p:blipFill>
        <p:spPr>
          <a:xfrm>
            <a:off x="9022846" y="5946775"/>
            <a:ext cx="2695388" cy="487282"/>
          </a:xfrm>
          <a:prstGeom prst="rect">
            <a:avLst/>
          </a:prstGeom>
        </p:spPr>
      </p:pic>
    </p:spTree>
    <p:extLst>
      <p:ext uri="{BB962C8B-B14F-4D97-AF65-F5344CB8AC3E}">
        <p14:creationId xmlns:p14="http://schemas.microsoft.com/office/powerpoint/2010/main" val="2207130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cap="all" baseline="0">
          <a:solidFill>
            <a:schemeClr val="tx1"/>
          </a:solidFill>
          <a:latin typeface="Impact" panose="020B0806030902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044/2016_AJSLP-15-014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oi.org/10.21437/interspeech.2024-1281"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sce585-mlsystems/Aphasia_LLM/tree/main/1_Baseline/PNT_images" TargetMode="External"/><Relationship Id="rId2" Type="http://schemas.openxmlformats.org/officeDocument/2006/relationships/hyperlink" Target="https://github.com/csce585-mlsystems/Aphasia_LLM" TargetMode="External"/><Relationship Id="rId1" Type="http://schemas.openxmlformats.org/officeDocument/2006/relationships/slideLayout" Target="../slideLayouts/slideLayout2.xml"/><Relationship Id="rId5" Type="http://schemas.openxmlformats.org/officeDocument/2006/relationships/hyperlink" Target="https://github.com/csce585-mlsystems/Aphasia_LLM/tree/main/Result/Classifications_plots/12_3_24_Noise_with_probabilities" TargetMode="External"/><Relationship Id="rId4" Type="http://schemas.openxmlformats.org/officeDocument/2006/relationships/hyperlink" Target="https://github.com/csce585-mlsystems/Aphasia_LLM/tree/main/Cod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9F61-B891-3944-9E22-503B0C38A722}"/>
              </a:ext>
            </a:extLst>
          </p:cNvPr>
          <p:cNvSpPr>
            <a:spLocks noGrp="1"/>
          </p:cNvSpPr>
          <p:nvPr>
            <p:ph type="ctrTitle"/>
          </p:nvPr>
        </p:nvSpPr>
        <p:spPr/>
        <p:txBody>
          <a:bodyPr>
            <a:noAutofit/>
          </a:bodyPr>
          <a:lstStyle/>
          <a:p>
            <a:r>
              <a:rPr lang="en-US" sz="3600" dirty="0">
                <a:latin typeface="Aptos Display"/>
              </a:rPr>
              <a:t>Simulating Aphasia through Weight Modifications in Pretrained Large Language Models</a:t>
            </a:r>
          </a:p>
        </p:txBody>
      </p:sp>
      <p:sp>
        <p:nvSpPr>
          <p:cNvPr id="3" name="Subtitle 2">
            <a:extLst>
              <a:ext uri="{FF2B5EF4-FFF2-40B4-BE49-F238E27FC236}">
                <a16:creationId xmlns:a16="http://schemas.microsoft.com/office/drawing/2014/main" id="{8B96A461-863C-424F-BAE7-45F2ACA74C3E}"/>
              </a:ext>
            </a:extLst>
          </p:cNvPr>
          <p:cNvSpPr>
            <a:spLocks noGrp="1"/>
          </p:cNvSpPr>
          <p:nvPr>
            <p:ph type="subTitle" idx="1"/>
          </p:nvPr>
        </p:nvSpPr>
        <p:spPr/>
        <p:txBody>
          <a:bodyPr>
            <a:normAutofit/>
          </a:bodyPr>
          <a:lstStyle/>
          <a:p>
            <a:r>
              <a:rPr lang="en-US" sz="1400"/>
              <a:t>Authors: Yong Yang, Xiang Guan, </a:t>
            </a:r>
            <a:r>
              <a:rPr lang="en-US" sz="1400" err="1"/>
              <a:t>Ziyu</a:t>
            </a:r>
            <a:r>
              <a:rPr lang="en-US" sz="1400"/>
              <a:t> Bian (Ph.D. Student)</a:t>
            </a:r>
          </a:p>
        </p:txBody>
      </p:sp>
    </p:spTree>
    <p:extLst>
      <p:ext uri="{BB962C8B-B14F-4D97-AF65-F5344CB8AC3E}">
        <p14:creationId xmlns:p14="http://schemas.microsoft.com/office/powerpoint/2010/main" val="3587006069"/>
      </p:ext>
    </p:extLst>
  </p:cSld>
  <p:clrMapOvr>
    <a:masterClrMapping/>
  </p:clrMapOvr>
  <mc:AlternateContent xmlns:mc="http://schemas.openxmlformats.org/markup-compatibility/2006" xmlns:p14="http://schemas.microsoft.com/office/powerpoint/2010/main">
    <mc:Choice Requires="p14">
      <p:transition spd="slow" p14:dur="2000" advTm="11844"/>
    </mc:Choice>
    <mc:Fallback xmlns="">
      <p:transition spd="slow" advTm="1184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17000-133F-BC01-AD46-F4BEAE617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F562A1-ED80-8976-BF72-390D5D463CC8}"/>
              </a:ext>
            </a:extLst>
          </p:cNvPr>
          <p:cNvSpPr>
            <a:spLocks noGrp="1"/>
          </p:cNvSpPr>
          <p:nvPr>
            <p:ph type="title"/>
          </p:nvPr>
        </p:nvSpPr>
        <p:spPr/>
        <p:txBody>
          <a:bodyPr/>
          <a:lstStyle/>
          <a:p>
            <a:r>
              <a:rPr lang="en-US" dirty="0"/>
              <a:t>LLM Architecture </a:t>
            </a:r>
          </a:p>
        </p:txBody>
      </p:sp>
      <p:sp>
        <p:nvSpPr>
          <p:cNvPr id="5" name="Content Placeholder 4">
            <a:extLst>
              <a:ext uri="{FF2B5EF4-FFF2-40B4-BE49-F238E27FC236}">
                <a16:creationId xmlns:a16="http://schemas.microsoft.com/office/drawing/2014/main" id="{AFDE7CCD-A82D-58B2-4960-79A87CFE75CA}"/>
              </a:ext>
            </a:extLst>
          </p:cNvPr>
          <p:cNvSpPr>
            <a:spLocks noGrp="1"/>
          </p:cNvSpPr>
          <p:nvPr>
            <p:ph idx="1"/>
          </p:nvPr>
        </p:nvSpPr>
        <p:spPr>
          <a:xfrm>
            <a:off x="838199" y="1825625"/>
            <a:ext cx="10649607" cy="3992079"/>
          </a:xfrm>
        </p:spPr>
        <p:txBody>
          <a:bodyPr/>
          <a:lstStyle/>
          <a:p>
            <a:pPr marL="342900" indent="-342900">
              <a:lnSpc>
                <a:spcPct val="115000"/>
              </a:lnSpc>
              <a:buFont typeface="Symbol" pitchFamily="2" charset="2"/>
              <a:buChar char=""/>
            </a:pPr>
            <a:r>
              <a:rPr lang="en-US" sz="1800" b="1" kern="100" dirty="0">
                <a:effectLst/>
                <a:latin typeface="Aptos" panose="020B0004020202020204" pitchFamily="34" charset="0"/>
                <a:ea typeface="Aptos" panose="020B0004020202020204" pitchFamily="34" charset="0"/>
                <a:cs typeface="Aptos" panose="020B0004020202020204" pitchFamily="34" charset="0"/>
              </a:rPr>
              <a:t>Attention Weights</a:t>
            </a:r>
            <a:r>
              <a:rPr lang="en-US" sz="1800" kern="100" dirty="0">
                <a:effectLst/>
                <a:latin typeface="Aptos" panose="020B0004020202020204" pitchFamily="34" charset="0"/>
                <a:ea typeface="Aptos" panose="020B0004020202020204" pitchFamily="34" charset="0"/>
                <a:cs typeface="Aptos" panose="020B0004020202020204" pitchFamily="34" charset="0"/>
              </a:rPr>
              <a:t>: </a:t>
            </a:r>
            <a:r>
              <a:rPr lang="en-US" sz="1800" kern="100" dirty="0" err="1">
                <a:effectLst/>
                <a:latin typeface="Aptos" panose="020B0004020202020204" pitchFamily="34" charset="0"/>
                <a:ea typeface="Aptos" panose="020B0004020202020204" pitchFamily="34" charset="0"/>
                <a:cs typeface="Aptos" panose="020B0004020202020204" pitchFamily="34" charset="0"/>
              </a:rPr>
              <a:t>self_attn.q_proj</a:t>
            </a:r>
            <a:r>
              <a:rPr lang="en-US" sz="1800" kern="100" dirty="0">
                <a:effectLst/>
                <a:latin typeface="Aptos" panose="020B0004020202020204" pitchFamily="34" charset="0"/>
                <a:ea typeface="Aptos" panose="020B0004020202020204" pitchFamily="34" charset="0"/>
                <a:cs typeface="Aptos" panose="020B0004020202020204" pitchFamily="34" charset="0"/>
              </a:rPr>
              <a:t>, </a:t>
            </a:r>
            <a:r>
              <a:rPr lang="en-US" sz="1800" kern="100" dirty="0" err="1">
                <a:effectLst/>
                <a:latin typeface="Aptos" panose="020B0004020202020204" pitchFamily="34" charset="0"/>
                <a:ea typeface="Aptos" panose="020B0004020202020204" pitchFamily="34" charset="0"/>
                <a:cs typeface="Aptos" panose="020B0004020202020204" pitchFamily="34" charset="0"/>
              </a:rPr>
              <a:t>self_attn.k_proj</a:t>
            </a:r>
            <a:r>
              <a:rPr lang="en-US" sz="1800" kern="100" dirty="0">
                <a:effectLst/>
                <a:latin typeface="Aptos" panose="020B0004020202020204" pitchFamily="34" charset="0"/>
                <a:ea typeface="Aptos" panose="020B0004020202020204" pitchFamily="34" charset="0"/>
                <a:cs typeface="Aptos" panose="020B0004020202020204" pitchFamily="34" charset="0"/>
              </a:rPr>
              <a:t>, </a:t>
            </a:r>
            <a:r>
              <a:rPr lang="en-US" sz="1800" kern="100" dirty="0" err="1">
                <a:effectLst/>
                <a:latin typeface="Aptos" panose="020B0004020202020204" pitchFamily="34" charset="0"/>
                <a:ea typeface="Aptos" panose="020B0004020202020204" pitchFamily="34" charset="0"/>
                <a:cs typeface="Aptos" panose="020B0004020202020204" pitchFamily="34" charset="0"/>
              </a:rPr>
              <a:t>self_attn.v_proj</a:t>
            </a:r>
            <a:r>
              <a:rPr lang="en-US" sz="1800" kern="100" dirty="0">
                <a:effectLst/>
                <a:latin typeface="Aptos" panose="020B0004020202020204" pitchFamily="34" charset="0"/>
                <a:ea typeface="Aptos" panose="020B0004020202020204" pitchFamily="34" charset="0"/>
                <a:cs typeface="Aptos" panose="020B0004020202020204" pitchFamily="34" charset="0"/>
              </a:rPr>
              <a:t>, and </a:t>
            </a:r>
            <a:r>
              <a:rPr lang="en-US" sz="1800" kern="100" dirty="0" err="1">
                <a:effectLst/>
                <a:latin typeface="Aptos" panose="020B0004020202020204" pitchFamily="34" charset="0"/>
                <a:ea typeface="Aptos" panose="020B0004020202020204" pitchFamily="34" charset="0"/>
                <a:cs typeface="Aptos" panose="020B0004020202020204" pitchFamily="34" charset="0"/>
              </a:rPr>
              <a:t>self_attn.o_proj</a:t>
            </a:r>
            <a:r>
              <a:rPr lang="en-US" sz="1800" kern="100" dirty="0">
                <a:effectLst/>
                <a:latin typeface="Aptos" panose="020B0004020202020204" pitchFamily="34" charset="0"/>
                <a:ea typeface="Aptos" panose="020B0004020202020204" pitchFamily="34" charset="0"/>
                <a:cs typeface="Aptos" panose="020B0004020202020204" pitchFamily="34" charset="0"/>
              </a:rPr>
              <a:t>.</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indent="-342900">
              <a:lnSpc>
                <a:spcPct val="115000"/>
              </a:lnSpc>
              <a:buFont typeface="Symbol" pitchFamily="2" charset="2"/>
              <a:buChar char=""/>
            </a:pPr>
            <a:r>
              <a:rPr lang="en-US" sz="1800" b="1" kern="100" dirty="0">
                <a:effectLst/>
                <a:latin typeface="Aptos" panose="020B0004020202020204" pitchFamily="34" charset="0"/>
                <a:ea typeface="Aptos" panose="020B0004020202020204" pitchFamily="34" charset="0"/>
                <a:cs typeface="Aptos" panose="020B0004020202020204" pitchFamily="34" charset="0"/>
              </a:rPr>
              <a:t>Feedforward MLP</a:t>
            </a:r>
            <a:r>
              <a:rPr lang="en-US" sz="1800" kern="100" dirty="0">
                <a:effectLst/>
                <a:latin typeface="Aptos" panose="020B0004020202020204" pitchFamily="34" charset="0"/>
                <a:ea typeface="Aptos" panose="020B0004020202020204" pitchFamily="34" charset="0"/>
                <a:cs typeface="Aptos" panose="020B0004020202020204" pitchFamily="34" charset="0"/>
              </a:rPr>
              <a:t>: </a:t>
            </a:r>
            <a:r>
              <a:rPr lang="en-US" sz="1800" kern="100" dirty="0" err="1">
                <a:effectLst/>
                <a:latin typeface="Aptos" panose="020B0004020202020204" pitchFamily="34" charset="0"/>
                <a:ea typeface="Aptos" panose="020B0004020202020204" pitchFamily="34" charset="0"/>
                <a:cs typeface="Aptos" panose="020B0004020202020204" pitchFamily="34" charset="0"/>
              </a:rPr>
              <a:t>mlp.gate_proj</a:t>
            </a:r>
            <a:r>
              <a:rPr lang="en-US" sz="1800" kern="100" dirty="0">
                <a:effectLst/>
                <a:latin typeface="Aptos" panose="020B0004020202020204" pitchFamily="34" charset="0"/>
                <a:ea typeface="Aptos" panose="020B0004020202020204" pitchFamily="34" charset="0"/>
                <a:cs typeface="Aptos" panose="020B0004020202020204" pitchFamily="34" charset="0"/>
              </a:rPr>
              <a:t>, </a:t>
            </a:r>
            <a:r>
              <a:rPr lang="en-US" sz="1800" kern="100" dirty="0" err="1">
                <a:effectLst/>
                <a:latin typeface="Aptos" panose="020B0004020202020204" pitchFamily="34" charset="0"/>
                <a:ea typeface="Aptos" panose="020B0004020202020204" pitchFamily="34" charset="0"/>
                <a:cs typeface="Aptos" panose="020B0004020202020204" pitchFamily="34" charset="0"/>
              </a:rPr>
              <a:t>mlp.up_proj</a:t>
            </a:r>
            <a:r>
              <a:rPr lang="en-US" sz="1800" kern="100" dirty="0">
                <a:effectLst/>
                <a:latin typeface="Aptos" panose="020B0004020202020204" pitchFamily="34" charset="0"/>
                <a:ea typeface="Aptos" panose="020B0004020202020204" pitchFamily="34" charset="0"/>
                <a:cs typeface="Aptos" panose="020B0004020202020204" pitchFamily="34" charset="0"/>
              </a:rPr>
              <a:t>, and </a:t>
            </a:r>
            <a:r>
              <a:rPr lang="en-US" sz="1800" kern="100" dirty="0" err="1">
                <a:effectLst/>
                <a:latin typeface="Aptos" panose="020B0004020202020204" pitchFamily="34" charset="0"/>
                <a:ea typeface="Aptos" panose="020B0004020202020204" pitchFamily="34" charset="0"/>
                <a:cs typeface="Aptos" panose="020B0004020202020204" pitchFamily="34" charset="0"/>
              </a:rPr>
              <a:t>mlp.down_proj</a:t>
            </a:r>
            <a:r>
              <a:rPr lang="en-US" sz="1800" kern="100" dirty="0">
                <a:effectLst/>
                <a:latin typeface="Aptos" panose="020B0004020202020204" pitchFamily="34" charset="0"/>
                <a:ea typeface="Aptos" panose="020B0004020202020204" pitchFamily="34" charset="0"/>
                <a:cs typeface="Aptos" panose="020B0004020202020204" pitchFamily="34" charset="0"/>
              </a:rPr>
              <a:t>.</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indent="-342900">
              <a:lnSpc>
                <a:spcPct val="115000"/>
              </a:lnSpc>
              <a:spcAft>
                <a:spcPts val="800"/>
              </a:spcAft>
              <a:buFont typeface="Symbol" pitchFamily="2" charset="2"/>
              <a:buChar char=""/>
            </a:pPr>
            <a:r>
              <a:rPr lang="en-US" sz="1800" b="1" kern="100" dirty="0">
                <a:effectLst/>
                <a:latin typeface="Aptos" panose="020B0004020202020204" pitchFamily="34" charset="0"/>
                <a:ea typeface="Aptos" panose="020B0004020202020204" pitchFamily="34" charset="0"/>
                <a:cs typeface="Aptos" panose="020B0004020202020204" pitchFamily="34" charset="0"/>
              </a:rPr>
              <a:t>Normalization Layers</a:t>
            </a:r>
            <a:r>
              <a:rPr lang="en-US" sz="1800" kern="100" dirty="0">
                <a:effectLst/>
                <a:latin typeface="Aptos" panose="020B0004020202020204" pitchFamily="34" charset="0"/>
                <a:ea typeface="Aptos" panose="020B0004020202020204" pitchFamily="34" charset="0"/>
                <a:cs typeface="Aptos" panose="020B0004020202020204" pitchFamily="34" charset="0"/>
              </a:rPr>
              <a:t>: </a:t>
            </a:r>
            <a:r>
              <a:rPr lang="en-US" sz="1800" kern="100" dirty="0" err="1">
                <a:effectLst/>
                <a:latin typeface="Aptos" panose="020B0004020202020204" pitchFamily="34" charset="0"/>
                <a:ea typeface="Aptos" panose="020B0004020202020204" pitchFamily="34" charset="0"/>
                <a:cs typeface="Aptos" panose="020B0004020202020204" pitchFamily="34" charset="0"/>
              </a:rPr>
              <a:t>input_layernorm</a:t>
            </a:r>
            <a:r>
              <a:rPr lang="en-US" sz="1800" kern="100" dirty="0">
                <a:effectLst/>
                <a:latin typeface="Aptos" panose="020B0004020202020204" pitchFamily="34" charset="0"/>
                <a:ea typeface="Aptos" panose="020B0004020202020204" pitchFamily="34" charset="0"/>
                <a:cs typeface="Aptos" panose="020B0004020202020204" pitchFamily="34" charset="0"/>
              </a:rPr>
              <a:t> and </a:t>
            </a:r>
            <a:r>
              <a:rPr lang="en-US" sz="1800" kern="100" dirty="0" err="1">
                <a:effectLst/>
                <a:latin typeface="Aptos" panose="020B0004020202020204" pitchFamily="34" charset="0"/>
                <a:ea typeface="Aptos" panose="020B0004020202020204" pitchFamily="34" charset="0"/>
                <a:cs typeface="Aptos" panose="020B0004020202020204" pitchFamily="34" charset="0"/>
              </a:rPr>
              <a:t>post_attention_layernorm</a:t>
            </a:r>
            <a:r>
              <a:rPr lang="en-US" sz="1800" kern="100" dirty="0">
                <a:effectLst/>
                <a:latin typeface="Aptos" panose="020B0004020202020204" pitchFamily="34" charset="0"/>
                <a:ea typeface="Aptos" panose="020B0004020202020204" pitchFamily="34" charset="0"/>
                <a:cs typeface="Aptos" panose="020B0004020202020204" pitchFamily="34" charset="0"/>
              </a:rPr>
              <a:t>.</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pic>
        <p:nvPicPr>
          <p:cNvPr id="3" name="Picture 2" descr="A diagram of a computer&#10;&#10;Description automatically generated">
            <a:extLst>
              <a:ext uri="{FF2B5EF4-FFF2-40B4-BE49-F238E27FC236}">
                <a16:creationId xmlns:a16="http://schemas.microsoft.com/office/drawing/2014/main" id="{7989E293-607A-A4F8-3C2C-F9C1611A9D64}"/>
              </a:ext>
            </a:extLst>
          </p:cNvPr>
          <p:cNvPicPr>
            <a:picLocks noChangeAspect="1"/>
          </p:cNvPicPr>
          <p:nvPr/>
        </p:nvPicPr>
        <p:blipFill>
          <a:blip r:embed="rId3"/>
          <a:stretch>
            <a:fillRect/>
          </a:stretch>
        </p:blipFill>
        <p:spPr>
          <a:xfrm>
            <a:off x="1816510" y="3252020"/>
            <a:ext cx="7591992" cy="2818608"/>
          </a:xfrm>
          <a:prstGeom prst="rect">
            <a:avLst/>
          </a:prstGeom>
        </p:spPr>
      </p:pic>
    </p:spTree>
    <p:extLst>
      <p:ext uri="{BB962C8B-B14F-4D97-AF65-F5344CB8AC3E}">
        <p14:creationId xmlns:p14="http://schemas.microsoft.com/office/powerpoint/2010/main" val="2505497824"/>
      </p:ext>
    </p:extLst>
  </p:cSld>
  <p:clrMapOvr>
    <a:masterClrMapping/>
  </p:clrMapOvr>
  <mc:AlternateContent xmlns:mc="http://schemas.openxmlformats.org/markup-compatibility/2006" xmlns:p14="http://schemas.microsoft.com/office/powerpoint/2010/main">
    <mc:Choice Requires="p14">
      <p:transition spd="slow" p14:dur="2000" advTm="16079"/>
    </mc:Choice>
    <mc:Fallback xmlns="">
      <p:transition spd="slow" advTm="1607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A260-0602-C8C6-D641-D26E2C91FD98}"/>
              </a:ext>
            </a:extLst>
          </p:cNvPr>
          <p:cNvSpPr>
            <a:spLocks noGrp="1"/>
          </p:cNvSpPr>
          <p:nvPr>
            <p:ph type="title"/>
          </p:nvPr>
        </p:nvSpPr>
        <p:spPr/>
        <p:txBody>
          <a:bodyPr/>
          <a:lstStyle/>
          <a:p>
            <a:r>
              <a:rPr lang="en-US" dirty="0"/>
              <a:t>Experiments</a:t>
            </a:r>
          </a:p>
        </p:txBody>
      </p:sp>
      <p:sp>
        <p:nvSpPr>
          <p:cNvPr id="5" name="Content Placeholder 4">
            <a:extLst>
              <a:ext uri="{FF2B5EF4-FFF2-40B4-BE49-F238E27FC236}">
                <a16:creationId xmlns:a16="http://schemas.microsoft.com/office/drawing/2014/main" id="{CEE8A796-017E-36F5-5F6A-4EACC9118477}"/>
              </a:ext>
            </a:extLst>
          </p:cNvPr>
          <p:cNvSpPr>
            <a:spLocks noGrp="1"/>
          </p:cNvSpPr>
          <p:nvPr>
            <p:ph idx="1"/>
          </p:nvPr>
        </p:nvSpPr>
        <p:spPr>
          <a:xfrm>
            <a:off x="838199" y="1825625"/>
            <a:ext cx="10649607" cy="3992079"/>
          </a:xfrm>
        </p:spPr>
        <p:txBody>
          <a:bodyPr/>
          <a:lstStyle/>
          <a:p>
            <a:pPr marL="0" marR="0">
              <a:lnSpc>
                <a:spcPct val="115000"/>
              </a:lnSpc>
              <a:spcBef>
                <a:spcPts val="1200"/>
              </a:spcBef>
              <a:spcAft>
                <a:spcPts val="1200"/>
              </a:spcAft>
            </a:pPr>
            <a:r>
              <a:rPr lang="en-US" sz="1800" kern="100" dirty="0">
                <a:effectLst/>
                <a:latin typeface="Aptos" panose="020B0004020202020204" pitchFamily="34" charset="0"/>
                <a:ea typeface="Aptos" panose="020B0004020202020204" pitchFamily="34" charset="0"/>
                <a:cs typeface="Aptos" panose="020B0004020202020204" pitchFamily="34" charset="0"/>
              </a:rPr>
              <a:t>Adding Noise</a:t>
            </a:r>
            <a:endParaRPr lang="en-US" sz="1000" kern="100" dirty="0">
              <a:effectLst/>
              <a:latin typeface="Aptos" panose="020B0004020202020204" pitchFamily="34" charset="0"/>
              <a:ea typeface="DengXian" panose="02010600030101010101" pitchFamily="2" charset="-122"/>
              <a:cs typeface="Times New Roman" panose="02020603050405020304" pitchFamily="18" charset="0"/>
            </a:endParaRPr>
          </a:p>
          <a:p>
            <a:pPr lvl="1"/>
            <a:r>
              <a:rPr lang="en-US" sz="1400" dirty="0">
                <a:effectLst/>
                <a:latin typeface="Aptos" panose="020B0004020202020204" pitchFamily="34" charset="0"/>
                <a:ea typeface="Aptos" panose="020B0004020202020204" pitchFamily="34" charset="0"/>
                <a:cs typeface="Aptos" panose="020B0004020202020204" pitchFamily="34" charset="0"/>
              </a:rPr>
              <a:t>Two experimental variables were tested: (1) the </a:t>
            </a:r>
            <a:r>
              <a:rPr lang="en-US" sz="1400" b="1" dirty="0">
                <a:effectLst/>
                <a:latin typeface="Aptos" panose="020B0004020202020204" pitchFamily="34" charset="0"/>
                <a:ea typeface="Aptos" panose="020B0004020202020204" pitchFamily="34" charset="0"/>
                <a:cs typeface="Aptos" panose="020B0004020202020204" pitchFamily="34" charset="0"/>
              </a:rPr>
              <a:t>percentage of weights modified</a:t>
            </a:r>
            <a:r>
              <a:rPr lang="en-US" sz="1400" dirty="0">
                <a:effectLst/>
                <a:latin typeface="Aptos" panose="020B0004020202020204" pitchFamily="34" charset="0"/>
                <a:ea typeface="Aptos" panose="020B0004020202020204" pitchFamily="34" charset="0"/>
                <a:cs typeface="Aptos" panose="020B0004020202020204" pitchFamily="34" charset="0"/>
              </a:rPr>
              <a:t> and (2) the </a:t>
            </a:r>
            <a:r>
              <a:rPr lang="en-US" sz="1400" b="1" dirty="0">
                <a:effectLst/>
                <a:latin typeface="Aptos" panose="020B0004020202020204" pitchFamily="34" charset="0"/>
                <a:ea typeface="Aptos" panose="020B0004020202020204" pitchFamily="34" charset="0"/>
                <a:cs typeface="Aptos" panose="020B0004020202020204" pitchFamily="34" charset="0"/>
              </a:rPr>
              <a:t>percentage of noise added</a:t>
            </a:r>
            <a:r>
              <a:rPr lang="en-US" sz="1400" dirty="0">
                <a:effectLst/>
                <a:latin typeface="Aptos" panose="020B0004020202020204" pitchFamily="34" charset="0"/>
                <a:ea typeface="Aptos" panose="020B0004020202020204" pitchFamily="34" charset="0"/>
                <a:cs typeface="Aptos" panose="020B0004020202020204" pitchFamily="34" charset="0"/>
              </a:rPr>
              <a:t>.</a:t>
            </a:r>
            <a:r>
              <a:rPr lang="en-US" dirty="0">
                <a:effectLst/>
              </a:rPr>
              <a:t> </a:t>
            </a:r>
          </a:p>
          <a:p>
            <a:r>
              <a:rPr lang="en-US" sz="1800" dirty="0"/>
              <a:t>Zeroing</a:t>
            </a:r>
            <a:endParaRPr lang="en-US" sz="2000" dirty="0"/>
          </a:p>
          <a:p>
            <a:pPr lvl="1"/>
            <a:r>
              <a:rPr lang="en-US" sz="1600" dirty="0"/>
              <a:t>(1) the percentage of weights modified </a:t>
            </a:r>
          </a:p>
          <a:p>
            <a:r>
              <a:rPr lang="en-US" sz="1800" kern="100" dirty="0">
                <a:effectLst/>
                <a:latin typeface="Aptos" panose="020B0004020202020204" pitchFamily="34" charset="0"/>
                <a:ea typeface="Aptos" panose="020B0004020202020204" pitchFamily="34" charset="0"/>
                <a:cs typeface="Aptos" panose="020B0004020202020204" pitchFamily="34" charset="0"/>
              </a:rPr>
              <a:t>The baseline inference accuracy for unmodified weights was </a:t>
            </a:r>
            <a:r>
              <a:rPr lang="en-US" sz="1800" b="1" kern="100" dirty="0">
                <a:effectLst/>
                <a:latin typeface="Aptos" panose="020B0004020202020204" pitchFamily="34" charset="0"/>
                <a:ea typeface="Aptos" panose="020B0004020202020204" pitchFamily="34" charset="0"/>
                <a:cs typeface="Aptos" panose="020B0004020202020204" pitchFamily="34" charset="0"/>
              </a:rPr>
              <a:t>166 out of 185 images correctly named</a:t>
            </a:r>
            <a:r>
              <a:rPr lang="en-US" sz="1800" kern="100" dirty="0">
                <a:effectLst/>
                <a:latin typeface="Aptos" panose="020B0004020202020204" pitchFamily="34" charset="0"/>
                <a:ea typeface="Aptos" panose="020B0004020202020204" pitchFamily="34" charset="0"/>
                <a:cs typeface="Aptos" panose="020B0004020202020204" pitchFamily="34" charset="0"/>
              </a:rPr>
              <a:t>. Misclassified images were excluded from further analysis. Across the 40 layers, the total classification count was </a:t>
            </a:r>
            <a:r>
              <a:rPr lang="en-US" sz="1800" b="1" kern="100" dirty="0">
                <a:effectLst/>
                <a:latin typeface="Aptos" panose="020B0004020202020204" pitchFamily="34" charset="0"/>
                <a:ea typeface="Aptos" panose="020B0004020202020204" pitchFamily="34" charset="0"/>
                <a:cs typeface="Aptos" panose="020B0004020202020204" pitchFamily="34" charset="0"/>
              </a:rPr>
              <a:t>6640 (40×166)</a:t>
            </a:r>
            <a:r>
              <a:rPr lang="en-US" sz="1800" kern="100" dirty="0">
                <a:effectLst/>
                <a:latin typeface="Aptos" panose="020B0004020202020204" pitchFamily="34" charset="0"/>
                <a:ea typeface="Aptos" panose="020B0004020202020204" pitchFamily="34" charset="0"/>
                <a:cs typeface="Aptos" panose="020B0004020202020204" pitchFamily="34" charset="0"/>
              </a:rPr>
              <a:t>. However, overlapping error classifications (e.g., an output falling into multiple error types) could lead to higher counts.</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513497989"/>
      </p:ext>
    </p:extLst>
  </p:cSld>
  <p:clrMapOvr>
    <a:masterClrMapping/>
  </p:clrMapOvr>
  <mc:AlternateContent xmlns:mc="http://schemas.openxmlformats.org/markup-compatibility/2006" xmlns:p14="http://schemas.microsoft.com/office/powerpoint/2010/main">
    <mc:Choice Requires="p14">
      <p:transition spd="slow" p14:dur="2000" advTm="30848"/>
    </mc:Choice>
    <mc:Fallback xmlns="">
      <p:transition spd="slow" advTm="3084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9365-3FC8-ED37-341B-7584A04E2314}"/>
              </a:ext>
            </a:extLst>
          </p:cNvPr>
          <p:cNvSpPr>
            <a:spLocks noGrp="1"/>
          </p:cNvSpPr>
          <p:nvPr>
            <p:ph type="title"/>
          </p:nvPr>
        </p:nvSpPr>
        <p:spPr>
          <a:xfrm>
            <a:off x="838200" y="2268"/>
            <a:ext cx="10515600" cy="1325563"/>
          </a:xfrm>
        </p:spPr>
        <p:txBody>
          <a:bodyPr>
            <a:normAutofit/>
          </a:bodyPr>
          <a:lstStyle/>
          <a:p>
            <a:r>
              <a:rPr lang="en-US" sz="2800"/>
              <a:t>Results</a:t>
            </a:r>
            <a:r>
              <a:rPr lang="zh-CN" altLang="en-US" sz="2800"/>
              <a:t> </a:t>
            </a:r>
            <a:r>
              <a:rPr lang="en-US" sz="2800"/>
              <a:t>-</a:t>
            </a:r>
            <a:r>
              <a:rPr lang="zh-CN" altLang="en-US" sz="2800"/>
              <a:t> </a:t>
            </a:r>
            <a:r>
              <a:rPr lang="en-US" altLang="zh-CN" sz="2800"/>
              <a:t>Error Trends - Variable Weight Modification (10% to 60%)</a:t>
            </a:r>
            <a:endParaRPr lang="en-US" sz="2800"/>
          </a:p>
        </p:txBody>
      </p:sp>
      <p:pic>
        <p:nvPicPr>
          <p:cNvPr id="8" name="Picture 7">
            <a:extLst>
              <a:ext uri="{FF2B5EF4-FFF2-40B4-BE49-F238E27FC236}">
                <a16:creationId xmlns:a16="http://schemas.microsoft.com/office/drawing/2014/main" id="{2C1B19AA-B273-BB08-2A32-CCC8501A09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615" y="1013356"/>
            <a:ext cx="8082882" cy="5514217"/>
          </a:xfrm>
          <a:prstGeom prst="rect">
            <a:avLst/>
          </a:prstGeom>
        </p:spPr>
      </p:pic>
    </p:spTree>
    <p:extLst>
      <p:ext uri="{BB962C8B-B14F-4D97-AF65-F5344CB8AC3E}">
        <p14:creationId xmlns:p14="http://schemas.microsoft.com/office/powerpoint/2010/main" val="3478674330"/>
      </p:ext>
    </p:extLst>
  </p:cSld>
  <p:clrMapOvr>
    <a:masterClrMapping/>
  </p:clrMapOvr>
  <mc:AlternateContent xmlns:mc="http://schemas.openxmlformats.org/markup-compatibility/2006" xmlns:p14="http://schemas.microsoft.com/office/powerpoint/2010/main">
    <mc:Choice Requires="p14">
      <p:transition spd="slow" p14:dur="2000" advTm="957"/>
    </mc:Choice>
    <mc:Fallback xmlns="">
      <p:transition spd="slow" advTm="95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E49-A8F0-5862-E869-4167EDE04FDC}"/>
              </a:ext>
            </a:extLst>
          </p:cNvPr>
          <p:cNvSpPr>
            <a:spLocks noGrp="1"/>
          </p:cNvSpPr>
          <p:nvPr>
            <p:ph type="title"/>
          </p:nvPr>
        </p:nvSpPr>
        <p:spPr/>
        <p:txBody>
          <a:bodyPr/>
          <a:lstStyle/>
          <a:p>
            <a:r>
              <a:rPr lang="en-US" b="1">
                <a:latin typeface="Impact"/>
              </a:rPr>
              <a:t>Results</a:t>
            </a:r>
            <a:endParaRPr lang="en-US" b="1"/>
          </a:p>
        </p:txBody>
      </p:sp>
      <p:pic>
        <p:nvPicPr>
          <p:cNvPr id="15" name="Picture 14">
            <a:extLst>
              <a:ext uri="{FF2B5EF4-FFF2-40B4-BE49-F238E27FC236}">
                <a16:creationId xmlns:a16="http://schemas.microsoft.com/office/drawing/2014/main" id="{511B8BA5-4D04-9253-38AF-5C68BC18FD19}"/>
              </a:ext>
            </a:extLst>
          </p:cNvPr>
          <p:cNvPicPr>
            <a:picLocks noChangeAspect="1"/>
          </p:cNvPicPr>
          <p:nvPr/>
        </p:nvPicPr>
        <p:blipFill>
          <a:blip r:embed="rId2"/>
          <a:stretch>
            <a:fillRect/>
          </a:stretch>
        </p:blipFill>
        <p:spPr>
          <a:xfrm>
            <a:off x="3418786" y="348881"/>
            <a:ext cx="4193106" cy="2757037"/>
          </a:xfrm>
          <a:prstGeom prst="rect">
            <a:avLst/>
          </a:prstGeom>
        </p:spPr>
      </p:pic>
      <p:pic>
        <p:nvPicPr>
          <p:cNvPr id="16" name="Picture 15">
            <a:extLst>
              <a:ext uri="{FF2B5EF4-FFF2-40B4-BE49-F238E27FC236}">
                <a16:creationId xmlns:a16="http://schemas.microsoft.com/office/drawing/2014/main" id="{B5C9F9FF-B515-EF72-331E-7598B085AABA}"/>
              </a:ext>
            </a:extLst>
          </p:cNvPr>
          <p:cNvPicPr>
            <a:picLocks noChangeAspect="1"/>
          </p:cNvPicPr>
          <p:nvPr/>
        </p:nvPicPr>
        <p:blipFill>
          <a:blip r:embed="rId3"/>
          <a:stretch>
            <a:fillRect/>
          </a:stretch>
        </p:blipFill>
        <p:spPr>
          <a:xfrm>
            <a:off x="7761848" y="395216"/>
            <a:ext cx="3988390" cy="2736186"/>
          </a:xfrm>
          <a:prstGeom prst="rect">
            <a:avLst/>
          </a:prstGeom>
        </p:spPr>
      </p:pic>
      <p:sp>
        <p:nvSpPr>
          <p:cNvPr id="17" name="TextBox 16">
            <a:extLst>
              <a:ext uri="{FF2B5EF4-FFF2-40B4-BE49-F238E27FC236}">
                <a16:creationId xmlns:a16="http://schemas.microsoft.com/office/drawing/2014/main" id="{5E63CBB5-9B69-5AE7-6ADD-0D7E048636EA}"/>
              </a:ext>
            </a:extLst>
          </p:cNvPr>
          <p:cNvSpPr txBox="1"/>
          <p:nvPr/>
        </p:nvSpPr>
        <p:spPr>
          <a:xfrm>
            <a:off x="4144371" y="3109416"/>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latin typeface="Aptos"/>
              </a:rPr>
              <a:t>A: Correct Predictions Distribution     </a:t>
            </a:r>
          </a:p>
        </p:txBody>
      </p:sp>
      <p:sp>
        <p:nvSpPr>
          <p:cNvPr id="18" name="TextBox 17">
            <a:extLst>
              <a:ext uri="{FF2B5EF4-FFF2-40B4-BE49-F238E27FC236}">
                <a16:creationId xmlns:a16="http://schemas.microsoft.com/office/drawing/2014/main" id="{35E167E3-10DC-103B-517C-B70D659F1D42}"/>
              </a:ext>
            </a:extLst>
          </p:cNvPr>
          <p:cNvSpPr txBox="1"/>
          <p:nvPr/>
        </p:nvSpPr>
        <p:spPr>
          <a:xfrm>
            <a:off x="8358118" y="3109415"/>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latin typeface="Aptos"/>
              </a:rPr>
              <a:t> G: Generalization Errors Distribution ​</a:t>
            </a:r>
            <a:endParaRPr lang="en-US"/>
          </a:p>
        </p:txBody>
      </p:sp>
      <p:pic>
        <p:nvPicPr>
          <p:cNvPr id="19" name="Picture 18">
            <a:extLst>
              <a:ext uri="{FF2B5EF4-FFF2-40B4-BE49-F238E27FC236}">
                <a16:creationId xmlns:a16="http://schemas.microsoft.com/office/drawing/2014/main" id="{EBAD662B-2DCF-0C6E-7F2B-CADB21F3D3BC}"/>
              </a:ext>
            </a:extLst>
          </p:cNvPr>
          <p:cNvPicPr>
            <a:picLocks noChangeAspect="1"/>
          </p:cNvPicPr>
          <p:nvPr/>
        </p:nvPicPr>
        <p:blipFill>
          <a:blip r:embed="rId4"/>
          <a:stretch>
            <a:fillRect/>
          </a:stretch>
        </p:blipFill>
        <p:spPr>
          <a:xfrm>
            <a:off x="7770695" y="3406252"/>
            <a:ext cx="4219433" cy="2866032"/>
          </a:xfrm>
          <a:prstGeom prst="rect">
            <a:avLst/>
          </a:prstGeom>
        </p:spPr>
      </p:pic>
      <p:sp>
        <p:nvSpPr>
          <p:cNvPr id="20" name="TextBox 19">
            <a:extLst>
              <a:ext uri="{FF2B5EF4-FFF2-40B4-BE49-F238E27FC236}">
                <a16:creationId xmlns:a16="http://schemas.microsoft.com/office/drawing/2014/main" id="{9EEC87FD-3616-3A5B-B0FB-922102EEE6E6}"/>
              </a:ext>
            </a:extLst>
          </p:cNvPr>
          <p:cNvSpPr txBox="1"/>
          <p:nvPr/>
        </p:nvSpPr>
        <p:spPr>
          <a:xfrm>
            <a:off x="4144370" y="6293891"/>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latin typeface="Aptos"/>
              </a:rPr>
              <a:t>            </a:t>
            </a:r>
            <a:r>
              <a:rPr lang="en-US" sz="1000">
                <a:solidFill>
                  <a:srgbClr val="ABB2BF"/>
                </a:solidFill>
                <a:latin typeface="Aptos"/>
              </a:rPr>
              <a:t> </a:t>
            </a:r>
            <a:r>
              <a:rPr lang="en-US" sz="1000">
                <a:latin typeface="Aptos"/>
              </a:rPr>
              <a:t>C: No-Response Errors Distribution </a:t>
            </a:r>
            <a:endParaRPr lang="en-US"/>
          </a:p>
        </p:txBody>
      </p:sp>
      <p:sp>
        <p:nvSpPr>
          <p:cNvPr id="21" name="TextBox 20">
            <a:extLst>
              <a:ext uri="{FF2B5EF4-FFF2-40B4-BE49-F238E27FC236}">
                <a16:creationId xmlns:a16="http://schemas.microsoft.com/office/drawing/2014/main" id="{1F9D5906-A3D6-5CF9-6971-9F369A9FD2D1}"/>
              </a:ext>
            </a:extLst>
          </p:cNvPr>
          <p:cNvSpPr txBox="1"/>
          <p:nvPr/>
        </p:nvSpPr>
        <p:spPr>
          <a:xfrm>
            <a:off x="8369490" y="6276832"/>
            <a:ext cx="2743200" cy="24622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a:latin typeface="Aptos"/>
              </a:rPr>
              <a:t>B: Nonword Errors Distribution</a:t>
            </a:r>
            <a:endParaRPr lang="en-US"/>
          </a:p>
        </p:txBody>
      </p:sp>
      <p:pic>
        <p:nvPicPr>
          <p:cNvPr id="22" name="Picture 21">
            <a:extLst>
              <a:ext uri="{FF2B5EF4-FFF2-40B4-BE49-F238E27FC236}">
                <a16:creationId xmlns:a16="http://schemas.microsoft.com/office/drawing/2014/main" id="{52F0B180-1326-84F1-5C9F-2EC171FDB068}"/>
              </a:ext>
            </a:extLst>
          </p:cNvPr>
          <p:cNvPicPr>
            <a:picLocks noChangeAspect="1"/>
          </p:cNvPicPr>
          <p:nvPr/>
        </p:nvPicPr>
        <p:blipFill>
          <a:blip r:embed="rId5"/>
          <a:stretch>
            <a:fillRect/>
          </a:stretch>
        </p:blipFill>
        <p:spPr>
          <a:xfrm>
            <a:off x="3420470" y="3423311"/>
            <a:ext cx="4316104" cy="2848971"/>
          </a:xfrm>
          <a:prstGeom prst="rect">
            <a:avLst/>
          </a:prstGeom>
        </p:spPr>
      </p:pic>
      <p:sp>
        <p:nvSpPr>
          <p:cNvPr id="28" name="TextBox 27">
            <a:extLst>
              <a:ext uri="{FF2B5EF4-FFF2-40B4-BE49-F238E27FC236}">
                <a16:creationId xmlns:a16="http://schemas.microsoft.com/office/drawing/2014/main" id="{91E2FB23-F5B1-2898-0550-1BACE8023F98}"/>
              </a:ext>
            </a:extLst>
          </p:cNvPr>
          <p:cNvSpPr txBox="1"/>
          <p:nvPr/>
        </p:nvSpPr>
        <p:spPr>
          <a:xfrm>
            <a:off x="681251" y="2227997"/>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ptos"/>
              </a:rPr>
              <a:t>Figure 2b: Distribution of Error Under Different Perturbation Conditions (by Error Type)</a:t>
            </a:r>
            <a:endParaRPr lang="en-US"/>
          </a:p>
        </p:txBody>
      </p:sp>
    </p:spTree>
    <p:extLst>
      <p:ext uri="{BB962C8B-B14F-4D97-AF65-F5344CB8AC3E}">
        <p14:creationId xmlns:p14="http://schemas.microsoft.com/office/powerpoint/2010/main" val="2655996621"/>
      </p:ext>
    </p:extLst>
  </p:cSld>
  <p:clrMapOvr>
    <a:masterClrMapping/>
  </p:clrMapOvr>
  <mc:AlternateContent xmlns:mc="http://schemas.openxmlformats.org/markup-compatibility/2006" xmlns:p14="http://schemas.microsoft.com/office/powerpoint/2010/main">
    <mc:Choice Requires="p14">
      <p:transition spd="slow" p14:dur="2000" advTm="1479"/>
    </mc:Choice>
    <mc:Fallback xmlns="">
      <p:transition spd="slow" advTm="147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4D96-2B47-C939-B3A2-29F76DA290A1}"/>
              </a:ext>
            </a:extLst>
          </p:cNvPr>
          <p:cNvSpPr>
            <a:spLocks noGrp="1"/>
          </p:cNvSpPr>
          <p:nvPr>
            <p:ph type="title"/>
          </p:nvPr>
        </p:nvSpPr>
        <p:spPr/>
        <p:txBody>
          <a:bodyPr/>
          <a:lstStyle/>
          <a:p>
            <a:r>
              <a:rPr lang="en-US" b="1">
                <a:latin typeface="Impact"/>
              </a:rPr>
              <a:t>Results</a:t>
            </a:r>
            <a:endParaRPr lang="en-US">
              <a:latin typeface="Impact"/>
            </a:endParaRPr>
          </a:p>
        </p:txBody>
      </p:sp>
      <p:pic>
        <p:nvPicPr>
          <p:cNvPr id="6" name="Picture 5">
            <a:extLst>
              <a:ext uri="{FF2B5EF4-FFF2-40B4-BE49-F238E27FC236}">
                <a16:creationId xmlns:a16="http://schemas.microsoft.com/office/drawing/2014/main" id="{155A0C51-5001-1108-008C-EF7C473E0BA1}"/>
              </a:ext>
            </a:extLst>
          </p:cNvPr>
          <p:cNvPicPr>
            <a:picLocks noChangeAspect="1"/>
          </p:cNvPicPr>
          <p:nvPr/>
        </p:nvPicPr>
        <p:blipFill>
          <a:blip r:embed="rId2"/>
          <a:stretch>
            <a:fillRect/>
          </a:stretch>
        </p:blipFill>
        <p:spPr>
          <a:xfrm>
            <a:off x="3601659" y="650259"/>
            <a:ext cx="3942353" cy="2708511"/>
          </a:xfrm>
          <a:prstGeom prst="rect">
            <a:avLst/>
          </a:prstGeom>
        </p:spPr>
      </p:pic>
      <p:pic>
        <p:nvPicPr>
          <p:cNvPr id="8" name="Picture 7">
            <a:extLst>
              <a:ext uri="{FF2B5EF4-FFF2-40B4-BE49-F238E27FC236}">
                <a16:creationId xmlns:a16="http://schemas.microsoft.com/office/drawing/2014/main" id="{3F51C330-5D18-D1FE-C287-E770B8118E20}"/>
              </a:ext>
            </a:extLst>
          </p:cNvPr>
          <p:cNvPicPr>
            <a:picLocks noChangeAspect="1"/>
          </p:cNvPicPr>
          <p:nvPr/>
        </p:nvPicPr>
        <p:blipFill>
          <a:blip r:embed="rId3"/>
          <a:stretch>
            <a:fillRect/>
          </a:stretch>
        </p:blipFill>
        <p:spPr>
          <a:xfrm>
            <a:off x="7975411" y="648267"/>
            <a:ext cx="3946478" cy="2701119"/>
          </a:xfrm>
          <a:prstGeom prst="rect">
            <a:avLst/>
          </a:prstGeom>
        </p:spPr>
      </p:pic>
      <p:sp>
        <p:nvSpPr>
          <p:cNvPr id="10" name="TextBox 9">
            <a:extLst>
              <a:ext uri="{FF2B5EF4-FFF2-40B4-BE49-F238E27FC236}">
                <a16:creationId xmlns:a16="http://schemas.microsoft.com/office/drawing/2014/main" id="{B3397F96-5D33-5D23-6C9E-C78719FBE0D7}"/>
              </a:ext>
            </a:extLst>
          </p:cNvPr>
          <p:cNvSpPr txBox="1"/>
          <p:nvPr/>
        </p:nvSpPr>
        <p:spPr>
          <a:xfrm>
            <a:off x="8886967" y="3348251"/>
            <a:ext cx="274320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a:latin typeface="Aptos"/>
              </a:rPr>
              <a:t>D: Taxonomic Errors Distribution</a:t>
            </a:r>
          </a:p>
        </p:txBody>
      </p:sp>
      <p:sp>
        <p:nvSpPr>
          <p:cNvPr id="11" name="TextBox 10">
            <a:extLst>
              <a:ext uri="{FF2B5EF4-FFF2-40B4-BE49-F238E27FC236}">
                <a16:creationId xmlns:a16="http://schemas.microsoft.com/office/drawing/2014/main" id="{43733FE9-7B1B-9E6C-B943-4B3C4641533B}"/>
              </a:ext>
            </a:extLst>
          </p:cNvPr>
          <p:cNvSpPr txBox="1"/>
          <p:nvPr/>
        </p:nvSpPr>
        <p:spPr>
          <a:xfrm>
            <a:off x="4388893" y="3416488"/>
            <a:ext cx="274320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a:latin typeface="Aptos"/>
              </a:rPr>
              <a:t>F: Phonological Errors Distribution</a:t>
            </a:r>
          </a:p>
        </p:txBody>
      </p:sp>
      <p:pic>
        <p:nvPicPr>
          <p:cNvPr id="12" name="Picture 11">
            <a:extLst>
              <a:ext uri="{FF2B5EF4-FFF2-40B4-BE49-F238E27FC236}">
                <a16:creationId xmlns:a16="http://schemas.microsoft.com/office/drawing/2014/main" id="{67DDCF3F-D718-906E-9F57-EFA792B53086}"/>
              </a:ext>
            </a:extLst>
          </p:cNvPr>
          <p:cNvPicPr>
            <a:picLocks noChangeAspect="1"/>
          </p:cNvPicPr>
          <p:nvPr/>
        </p:nvPicPr>
        <p:blipFill>
          <a:blip r:embed="rId4"/>
          <a:stretch>
            <a:fillRect/>
          </a:stretch>
        </p:blipFill>
        <p:spPr>
          <a:xfrm>
            <a:off x="3591067" y="3673522"/>
            <a:ext cx="4128448" cy="2775045"/>
          </a:xfrm>
          <a:prstGeom prst="rect">
            <a:avLst/>
          </a:prstGeom>
        </p:spPr>
      </p:pic>
      <p:sp>
        <p:nvSpPr>
          <p:cNvPr id="13" name="TextBox 12">
            <a:extLst>
              <a:ext uri="{FF2B5EF4-FFF2-40B4-BE49-F238E27FC236}">
                <a16:creationId xmlns:a16="http://schemas.microsoft.com/office/drawing/2014/main" id="{F09FB258-34E9-0373-F812-DEC56E7CD7FE}"/>
              </a:ext>
            </a:extLst>
          </p:cNvPr>
          <p:cNvSpPr txBox="1"/>
          <p:nvPr/>
        </p:nvSpPr>
        <p:spPr>
          <a:xfrm>
            <a:off x="4559490" y="640762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latin typeface="WordVisi_MSFontService"/>
              </a:rPr>
              <a:t>E: Thematic Errors Distribution </a:t>
            </a:r>
            <a:endParaRPr lang="en-US" sz="1200"/>
          </a:p>
        </p:txBody>
      </p:sp>
      <p:pic>
        <p:nvPicPr>
          <p:cNvPr id="14" name="Picture 13">
            <a:extLst>
              <a:ext uri="{FF2B5EF4-FFF2-40B4-BE49-F238E27FC236}">
                <a16:creationId xmlns:a16="http://schemas.microsoft.com/office/drawing/2014/main" id="{D9A4A781-B276-35E2-AC33-4DDB43A0DC2C}"/>
              </a:ext>
            </a:extLst>
          </p:cNvPr>
          <p:cNvPicPr>
            <a:picLocks noChangeAspect="1"/>
          </p:cNvPicPr>
          <p:nvPr/>
        </p:nvPicPr>
        <p:blipFill>
          <a:blip r:embed="rId3"/>
          <a:stretch>
            <a:fillRect/>
          </a:stretch>
        </p:blipFill>
        <p:spPr>
          <a:xfrm>
            <a:off x="7730888" y="3741759"/>
            <a:ext cx="4219433" cy="2712493"/>
          </a:xfrm>
          <a:prstGeom prst="rect">
            <a:avLst/>
          </a:prstGeom>
        </p:spPr>
      </p:pic>
      <p:sp>
        <p:nvSpPr>
          <p:cNvPr id="15" name="TextBox 14">
            <a:extLst>
              <a:ext uri="{FF2B5EF4-FFF2-40B4-BE49-F238E27FC236}">
                <a16:creationId xmlns:a16="http://schemas.microsoft.com/office/drawing/2014/main" id="{146ACF9C-89FB-9855-2AE5-3314C93536FB}"/>
              </a:ext>
            </a:extLst>
          </p:cNvPr>
          <p:cNvSpPr txBox="1"/>
          <p:nvPr/>
        </p:nvSpPr>
        <p:spPr>
          <a:xfrm>
            <a:off x="8886967" y="6407623"/>
            <a:ext cx="2743200"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latin typeface="WordVisi_MSFontService"/>
              </a:rPr>
              <a:t>H: Unrelated Errors Distribution</a:t>
            </a:r>
            <a:endParaRPr lang="en-US" sz="1200"/>
          </a:p>
        </p:txBody>
      </p:sp>
      <p:sp>
        <p:nvSpPr>
          <p:cNvPr id="17" name="TextBox 16">
            <a:extLst>
              <a:ext uri="{FF2B5EF4-FFF2-40B4-BE49-F238E27FC236}">
                <a16:creationId xmlns:a16="http://schemas.microsoft.com/office/drawing/2014/main" id="{30713BBF-53C1-DED1-033C-42EE1D076695}"/>
              </a:ext>
            </a:extLst>
          </p:cNvPr>
          <p:cNvSpPr txBox="1"/>
          <p:nvPr/>
        </p:nvSpPr>
        <p:spPr>
          <a:xfrm>
            <a:off x="237699" y="1596788"/>
            <a:ext cx="378384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a:rPr>
              <a:t>Figure 2b provides a comprehensive 3D surface plot of all error types. </a:t>
            </a:r>
            <a:endParaRPr lang="en-US" sz="2800">
              <a:latin typeface="Arial" panose="020B0604020202020204"/>
              <a:cs typeface="Arial" panose="020B0604020202020204"/>
            </a:endParaRPr>
          </a:p>
          <a:p>
            <a:endParaRPr lang="en-US">
              <a:latin typeface="Aptos"/>
            </a:endParaRPr>
          </a:p>
          <a:p>
            <a:r>
              <a:rPr lang="en-US">
                <a:latin typeface="Aptos"/>
              </a:rPr>
              <a:t>As noise levels and modification percentages increase, a sharp decline in correct predictions is observed. </a:t>
            </a:r>
            <a:endParaRPr lang="en-US" sz="2800">
              <a:latin typeface="Arial" panose="020B0604020202020204"/>
              <a:cs typeface="Arial"/>
            </a:endParaRPr>
          </a:p>
          <a:p>
            <a:endParaRPr lang="en-US">
              <a:latin typeface="Aptos"/>
            </a:endParaRPr>
          </a:p>
          <a:p>
            <a:r>
              <a:rPr lang="en-US">
                <a:latin typeface="Aptos"/>
              </a:rPr>
              <a:t>Beyond a noise threshold of 0.11, "nonword" errors dominate, indicating significant disruption in linguistic coherence. </a:t>
            </a:r>
            <a:endParaRPr lang="en-US" sz="2800">
              <a:cs typeface="Arial"/>
            </a:endParaRPr>
          </a:p>
        </p:txBody>
      </p:sp>
    </p:spTree>
    <p:extLst>
      <p:ext uri="{BB962C8B-B14F-4D97-AF65-F5344CB8AC3E}">
        <p14:creationId xmlns:p14="http://schemas.microsoft.com/office/powerpoint/2010/main" val="969643257"/>
      </p:ext>
    </p:extLst>
  </p:cSld>
  <p:clrMapOvr>
    <a:masterClrMapping/>
  </p:clrMapOvr>
  <mc:AlternateContent xmlns:mc="http://schemas.openxmlformats.org/markup-compatibility/2006" xmlns:p14="http://schemas.microsoft.com/office/powerpoint/2010/main">
    <mc:Choice Requires="p14">
      <p:transition spd="slow" p14:dur="2000" advTm="1565"/>
    </mc:Choice>
    <mc:Fallback xmlns="">
      <p:transition spd="slow" advTm="156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E49-A8F0-5862-E869-4167EDE04FDC}"/>
              </a:ext>
            </a:extLst>
          </p:cNvPr>
          <p:cNvSpPr>
            <a:spLocks noGrp="1"/>
          </p:cNvSpPr>
          <p:nvPr>
            <p:ph type="title"/>
          </p:nvPr>
        </p:nvSpPr>
        <p:spPr/>
        <p:txBody>
          <a:bodyPr>
            <a:normAutofit/>
          </a:bodyPr>
          <a:lstStyle/>
          <a:p>
            <a:r>
              <a:rPr lang="en-US" sz="2800" b="1" dirty="0">
                <a:latin typeface="Impact"/>
              </a:rPr>
              <a:t>Results - </a:t>
            </a:r>
            <a:r>
              <a:rPr lang="en-US" sz="2800" b="1" dirty="0">
                <a:solidFill>
                  <a:srgbClr val="000000"/>
                </a:solidFill>
                <a:latin typeface="Impact"/>
              </a:rPr>
              <a:t>Error Trends - Fixed weight modification (10%)</a:t>
            </a:r>
          </a:p>
        </p:txBody>
      </p:sp>
      <p:pic>
        <p:nvPicPr>
          <p:cNvPr id="7" name="Picture 6" descr="A graph of different colored bars&#10;&#10;Description automatically generated">
            <a:extLst>
              <a:ext uri="{FF2B5EF4-FFF2-40B4-BE49-F238E27FC236}">
                <a16:creationId xmlns:a16="http://schemas.microsoft.com/office/drawing/2014/main" id="{4CFC01F6-30B7-453E-25DA-607357453CEA}"/>
              </a:ext>
            </a:extLst>
          </p:cNvPr>
          <p:cNvPicPr>
            <a:picLocks noChangeAspect="1"/>
          </p:cNvPicPr>
          <p:nvPr/>
        </p:nvPicPr>
        <p:blipFill>
          <a:blip r:embed="rId2"/>
          <a:stretch>
            <a:fillRect/>
          </a:stretch>
        </p:blipFill>
        <p:spPr>
          <a:xfrm>
            <a:off x="2243062" y="1320799"/>
            <a:ext cx="7282543" cy="5099353"/>
          </a:xfrm>
          <a:prstGeom prst="rect">
            <a:avLst/>
          </a:prstGeom>
        </p:spPr>
      </p:pic>
      <p:sp>
        <p:nvSpPr>
          <p:cNvPr id="3" name="TextBox 2">
            <a:extLst>
              <a:ext uri="{FF2B5EF4-FFF2-40B4-BE49-F238E27FC236}">
                <a16:creationId xmlns:a16="http://schemas.microsoft.com/office/drawing/2014/main" id="{B177216B-8D65-C85B-26BB-2601262C216F}"/>
              </a:ext>
            </a:extLst>
          </p:cNvPr>
          <p:cNvSpPr txBox="1"/>
          <p:nvPr/>
        </p:nvSpPr>
        <p:spPr>
          <a:xfrm>
            <a:off x="601680" y="2670425"/>
            <a:ext cx="2029723" cy="923330"/>
          </a:xfrm>
          <a:prstGeom prst="rect">
            <a:avLst/>
          </a:prstGeom>
          <a:noFill/>
        </p:spPr>
        <p:txBody>
          <a:bodyPr wrap="none" rtlCol="0">
            <a:spAutoFit/>
          </a:bodyPr>
          <a:lstStyle/>
          <a:p>
            <a:r>
              <a:rPr lang="en-US" dirty="0"/>
              <a:t>40 layers x </a:t>
            </a:r>
          </a:p>
          <a:p>
            <a:r>
              <a:rPr lang="en-US" dirty="0"/>
              <a:t>166 images  </a:t>
            </a:r>
          </a:p>
          <a:p>
            <a:r>
              <a:rPr lang="en-US" dirty="0"/>
              <a:t>≈ 6500 Inferences</a:t>
            </a:r>
          </a:p>
        </p:txBody>
      </p:sp>
    </p:spTree>
    <p:extLst>
      <p:ext uri="{BB962C8B-B14F-4D97-AF65-F5344CB8AC3E}">
        <p14:creationId xmlns:p14="http://schemas.microsoft.com/office/powerpoint/2010/main" val="4211669698"/>
      </p:ext>
    </p:extLst>
  </p:cSld>
  <p:clrMapOvr>
    <a:masterClrMapping/>
  </p:clrMapOvr>
  <mc:AlternateContent xmlns:mc="http://schemas.openxmlformats.org/markup-compatibility/2006" xmlns:p14="http://schemas.microsoft.com/office/powerpoint/2010/main">
    <mc:Choice Requires="p14">
      <p:transition spd="slow" p14:dur="2000" advTm="69208"/>
    </mc:Choice>
    <mc:Fallback xmlns="">
      <p:transition spd="slow" advTm="6920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E49-A8F0-5862-E869-4167EDE04FDC}"/>
              </a:ext>
            </a:extLst>
          </p:cNvPr>
          <p:cNvSpPr>
            <a:spLocks noGrp="1"/>
          </p:cNvSpPr>
          <p:nvPr>
            <p:ph type="title"/>
          </p:nvPr>
        </p:nvSpPr>
        <p:spPr/>
        <p:txBody>
          <a:bodyPr/>
          <a:lstStyle/>
          <a:p>
            <a:r>
              <a:rPr lang="en-US" b="1" dirty="0">
                <a:latin typeface="Impact"/>
              </a:rPr>
              <a:t>Results – Adding Noise</a:t>
            </a:r>
            <a:endParaRPr lang="en-US" b="1" dirty="0"/>
          </a:p>
        </p:txBody>
      </p:sp>
      <p:pic>
        <p:nvPicPr>
          <p:cNvPr id="3" name="Picture 2">
            <a:extLst>
              <a:ext uri="{FF2B5EF4-FFF2-40B4-BE49-F238E27FC236}">
                <a16:creationId xmlns:a16="http://schemas.microsoft.com/office/drawing/2014/main" id="{DECA96CC-ACD5-387A-BA43-708D5A768997}"/>
              </a:ext>
            </a:extLst>
          </p:cNvPr>
          <p:cNvPicPr>
            <a:picLocks noChangeAspect="1"/>
          </p:cNvPicPr>
          <p:nvPr/>
        </p:nvPicPr>
        <p:blipFill>
          <a:blip r:embed="rId2"/>
          <a:stretch>
            <a:fillRect/>
          </a:stretch>
        </p:blipFill>
        <p:spPr>
          <a:xfrm>
            <a:off x="2011341" y="1273531"/>
            <a:ext cx="3775272" cy="2587321"/>
          </a:xfrm>
          <a:prstGeom prst="rect">
            <a:avLst/>
          </a:prstGeom>
        </p:spPr>
      </p:pic>
      <p:pic>
        <p:nvPicPr>
          <p:cNvPr id="4" name="Picture 3" descr="A screenshot of a graph&#10;&#10;Description automatically generated">
            <a:extLst>
              <a:ext uri="{FF2B5EF4-FFF2-40B4-BE49-F238E27FC236}">
                <a16:creationId xmlns:a16="http://schemas.microsoft.com/office/drawing/2014/main" id="{8DCED0F6-029D-A5E5-7FDF-EED0AB1CB0A0}"/>
              </a:ext>
            </a:extLst>
          </p:cNvPr>
          <p:cNvPicPr>
            <a:picLocks noChangeAspect="1"/>
          </p:cNvPicPr>
          <p:nvPr/>
        </p:nvPicPr>
        <p:blipFill>
          <a:blip r:embed="rId3"/>
          <a:stretch>
            <a:fillRect/>
          </a:stretch>
        </p:blipFill>
        <p:spPr>
          <a:xfrm>
            <a:off x="5778479" y="3979105"/>
            <a:ext cx="4100020" cy="2590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438CB841-6DF8-ACFC-6F74-BEA1EE2AD4AD}"/>
              </a:ext>
            </a:extLst>
          </p:cNvPr>
          <p:cNvPicPr>
            <a:picLocks noChangeAspect="1"/>
          </p:cNvPicPr>
          <p:nvPr/>
        </p:nvPicPr>
        <p:blipFill>
          <a:blip r:embed="rId4"/>
          <a:stretch>
            <a:fillRect/>
          </a:stretch>
        </p:blipFill>
        <p:spPr>
          <a:xfrm>
            <a:off x="5915223" y="1279100"/>
            <a:ext cx="3990667" cy="2588979"/>
          </a:xfrm>
          <a:prstGeom prst="rect">
            <a:avLst/>
          </a:prstGeom>
        </p:spPr>
      </p:pic>
      <p:pic>
        <p:nvPicPr>
          <p:cNvPr id="6" name="Picture 5" descr="A screenshot of a computer generated image&#10;&#10;Description automatically generated">
            <a:extLst>
              <a:ext uri="{FF2B5EF4-FFF2-40B4-BE49-F238E27FC236}">
                <a16:creationId xmlns:a16="http://schemas.microsoft.com/office/drawing/2014/main" id="{C90C0896-02F1-4E48-E1F2-A50BE5D0595F}"/>
              </a:ext>
            </a:extLst>
          </p:cNvPr>
          <p:cNvPicPr>
            <a:picLocks noChangeAspect="1"/>
          </p:cNvPicPr>
          <p:nvPr/>
        </p:nvPicPr>
        <p:blipFill>
          <a:blip r:embed="rId5"/>
          <a:stretch>
            <a:fillRect/>
          </a:stretch>
        </p:blipFill>
        <p:spPr>
          <a:xfrm>
            <a:off x="2123767" y="3973449"/>
            <a:ext cx="3672667" cy="2594792"/>
          </a:xfrm>
          <a:prstGeom prst="rect">
            <a:avLst/>
          </a:prstGeom>
        </p:spPr>
      </p:pic>
    </p:spTree>
    <p:extLst>
      <p:ext uri="{BB962C8B-B14F-4D97-AF65-F5344CB8AC3E}">
        <p14:creationId xmlns:p14="http://schemas.microsoft.com/office/powerpoint/2010/main" val="2860307626"/>
      </p:ext>
    </p:extLst>
  </p:cSld>
  <p:clrMapOvr>
    <a:masterClrMapping/>
  </p:clrMapOvr>
  <mc:AlternateContent xmlns:mc="http://schemas.openxmlformats.org/markup-compatibility/2006" xmlns:p14="http://schemas.microsoft.com/office/powerpoint/2010/main">
    <mc:Choice Requires="p14">
      <p:transition spd="slow" p14:dur="2000" advTm="57897"/>
    </mc:Choice>
    <mc:Fallback xmlns="">
      <p:transition spd="slow" advTm="5789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4D96-2B47-C939-B3A2-29F76DA290A1}"/>
              </a:ext>
            </a:extLst>
          </p:cNvPr>
          <p:cNvSpPr>
            <a:spLocks noGrp="1"/>
          </p:cNvSpPr>
          <p:nvPr>
            <p:ph type="title"/>
          </p:nvPr>
        </p:nvSpPr>
        <p:spPr/>
        <p:txBody>
          <a:bodyPr/>
          <a:lstStyle/>
          <a:p>
            <a:r>
              <a:rPr lang="en-US" b="1" dirty="0">
                <a:latin typeface="Impact"/>
              </a:rPr>
              <a:t>Results – Adding Noise</a:t>
            </a:r>
            <a:endParaRPr lang="en-US" dirty="0">
              <a:latin typeface="Impact"/>
            </a:endParaRPr>
          </a:p>
        </p:txBody>
      </p:sp>
      <p:pic>
        <p:nvPicPr>
          <p:cNvPr id="3" name="Picture 2" descr="A screenshot of a computer generated image&#10;&#10;Description automatically generated">
            <a:extLst>
              <a:ext uri="{FF2B5EF4-FFF2-40B4-BE49-F238E27FC236}">
                <a16:creationId xmlns:a16="http://schemas.microsoft.com/office/drawing/2014/main" id="{93FB3982-0C0D-BE46-EF76-672E5F0A75B1}"/>
              </a:ext>
            </a:extLst>
          </p:cNvPr>
          <p:cNvPicPr>
            <a:picLocks noChangeAspect="1"/>
          </p:cNvPicPr>
          <p:nvPr/>
        </p:nvPicPr>
        <p:blipFill>
          <a:blip r:embed="rId2"/>
          <a:stretch>
            <a:fillRect/>
          </a:stretch>
        </p:blipFill>
        <p:spPr>
          <a:xfrm>
            <a:off x="2489351" y="1195159"/>
            <a:ext cx="3662440" cy="2481944"/>
          </a:xfrm>
          <a:prstGeom prst="rect">
            <a:avLst/>
          </a:prstGeom>
        </p:spPr>
      </p:pic>
      <p:pic>
        <p:nvPicPr>
          <p:cNvPr id="4" name="Picture 3" descr="A screenshot of a computer generated image&#10;&#10;Description automatically generated">
            <a:extLst>
              <a:ext uri="{FF2B5EF4-FFF2-40B4-BE49-F238E27FC236}">
                <a16:creationId xmlns:a16="http://schemas.microsoft.com/office/drawing/2014/main" id="{85C321FC-3246-1B0E-4A58-FC5C91DA0136}"/>
              </a:ext>
            </a:extLst>
          </p:cNvPr>
          <p:cNvPicPr>
            <a:picLocks noChangeAspect="1"/>
          </p:cNvPicPr>
          <p:nvPr/>
        </p:nvPicPr>
        <p:blipFill>
          <a:blip r:embed="rId3"/>
          <a:stretch>
            <a:fillRect/>
          </a:stretch>
        </p:blipFill>
        <p:spPr>
          <a:xfrm>
            <a:off x="6357559" y="1192893"/>
            <a:ext cx="3674535" cy="2481945"/>
          </a:xfrm>
          <a:prstGeom prst="rect">
            <a:avLst/>
          </a:prstGeom>
        </p:spPr>
      </p:pic>
      <p:pic>
        <p:nvPicPr>
          <p:cNvPr id="7" name="Picture 6">
            <a:extLst>
              <a:ext uri="{FF2B5EF4-FFF2-40B4-BE49-F238E27FC236}">
                <a16:creationId xmlns:a16="http://schemas.microsoft.com/office/drawing/2014/main" id="{7AC3A0B0-162F-6D89-BFB0-78F34A4927D2}"/>
              </a:ext>
            </a:extLst>
          </p:cNvPr>
          <p:cNvPicPr>
            <a:picLocks noChangeAspect="1"/>
          </p:cNvPicPr>
          <p:nvPr/>
        </p:nvPicPr>
        <p:blipFill>
          <a:blip r:embed="rId4"/>
          <a:stretch>
            <a:fillRect/>
          </a:stretch>
        </p:blipFill>
        <p:spPr>
          <a:xfrm>
            <a:off x="2465160" y="4013351"/>
            <a:ext cx="3892248" cy="2590800"/>
          </a:xfrm>
          <a:prstGeom prst="rect">
            <a:avLst/>
          </a:prstGeom>
        </p:spPr>
      </p:pic>
      <p:pic>
        <p:nvPicPr>
          <p:cNvPr id="9" name="Picture 8">
            <a:extLst>
              <a:ext uri="{FF2B5EF4-FFF2-40B4-BE49-F238E27FC236}">
                <a16:creationId xmlns:a16="http://schemas.microsoft.com/office/drawing/2014/main" id="{1E0AF8BD-1218-84B8-D0CC-CF950432407F}"/>
              </a:ext>
            </a:extLst>
          </p:cNvPr>
          <p:cNvPicPr>
            <a:picLocks noChangeAspect="1"/>
          </p:cNvPicPr>
          <p:nvPr/>
        </p:nvPicPr>
        <p:blipFill>
          <a:blip r:embed="rId5"/>
          <a:stretch>
            <a:fillRect/>
          </a:stretch>
        </p:blipFill>
        <p:spPr>
          <a:xfrm>
            <a:off x="6454321" y="4011082"/>
            <a:ext cx="3577773" cy="2481943"/>
          </a:xfrm>
          <a:prstGeom prst="rect">
            <a:avLst/>
          </a:prstGeom>
        </p:spPr>
      </p:pic>
    </p:spTree>
    <p:extLst>
      <p:ext uri="{BB962C8B-B14F-4D97-AF65-F5344CB8AC3E}">
        <p14:creationId xmlns:p14="http://schemas.microsoft.com/office/powerpoint/2010/main" val="3251336672"/>
      </p:ext>
    </p:extLst>
  </p:cSld>
  <p:clrMapOvr>
    <a:masterClrMapping/>
  </p:clrMapOvr>
  <mc:AlternateContent xmlns:mc="http://schemas.openxmlformats.org/markup-compatibility/2006" xmlns:p14="http://schemas.microsoft.com/office/powerpoint/2010/main">
    <mc:Choice Requires="p14">
      <p:transition spd="slow" p14:dur="2000" advTm="7396"/>
    </mc:Choice>
    <mc:Fallback xmlns="">
      <p:transition spd="slow" advTm="739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A260-0602-C8C6-D641-D26E2C91FD98}"/>
              </a:ext>
            </a:extLst>
          </p:cNvPr>
          <p:cNvSpPr>
            <a:spLocks noGrp="1"/>
          </p:cNvSpPr>
          <p:nvPr>
            <p:ph type="title"/>
          </p:nvPr>
        </p:nvSpPr>
        <p:spPr/>
        <p:txBody>
          <a:bodyPr/>
          <a:lstStyle/>
          <a:p>
            <a:r>
              <a:rPr lang="en-US">
                <a:latin typeface="Impact"/>
              </a:rPr>
              <a:t>Experiments-Zeroing</a:t>
            </a:r>
            <a:endParaRPr lang="en-US"/>
          </a:p>
        </p:txBody>
      </p:sp>
      <p:sp>
        <p:nvSpPr>
          <p:cNvPr id="5" name="Content Placeholder 4">
            <a:extLst>
              <a:ext uri="{FF2B5EF4-FFF2-40B4-BE49-F238E27FC236}">
                <a16:creationId xmlns:a16="http://schemas.microsoft.com/office/drawing/2014/main" id="{CEE8A796-017E-36F5-5F6A-4EACC9118477}"/>
              </a:ext>
            </a:extLst>
          </p:cNvPr>
          <p:cNvSpPr>
            <a:spLocks noGrp="1"/>
          </p:cNvSpPr>
          <p:nvPr>
            <p:ph idx="1"/>
          </p:nvPr>
        </p:nvSpPr>
        <p:spPr/>
        <p:txBody>
          <a:bodyPr vert="horz" lIns="91440" tIns="45720" rIns="91440" bIns="45720" rtlCol="0" anchor="t">
            <a:normAutofit/>
          </a:bodyPr>
          <a:lstStyle/>
          <a:p>
            <a:pPr algn="just"/>
            <a:r>
              <a:rPr lang="en-US" sz="2000">
                <a:cs typeface="Arial"/>
              </a:rPr>
              <a:t>With the weights set as zero, we also systematically modify one transformer layer at a time.</a:t>
            </a:r>
          </a:p>
          <a:p>
            <a:pPr algn="just"/>
            <a:endParaRPr lang="en-US" sz="2000">
              <a:latin typeface="Arial"/>
              <a:ea typeface="+mn-lt"/>
              <a:cs typeface="+mn-lt"/>
            </a:endParaRPr>
          </a:p>
          <a:p>
            <a:pPr algn="just"/>
            <a:r>
              <a:rPr lang="en-US" sz="2000">
                <a:latin typeface="Arial"/>
                <a:ea typeface="+mn-lt"/>
                <a:cs typeface="+mn-lt"/>
              </a:rPr>
              <a:t>Two experimental variables were tested: (1) Incremental zeroing, increasing the percentage of weights zeroed from 10% to 100% (2) skip-layer zeroing, randomly selecting layers 1, 2, 4, and 6 for zeroing</a:t>
            </a:r>
          </a:p>
          <a:p>
            <a:pPr algn="just"/>
            <a:endParaRPr lang="en-US" altLang="ja-JP" sz="2000">
              <a:ea typeface="+mn-lt"/>
              <a:cs typeface="+mn-lt"/>
            </a:endParaRPr>
          </a:p>
          <a:p>
            <a:pPr algn="just"/>
            <a:r>
              <a:rPr lang="ja-JP" sz="2000">
                <a:ea typeface="+mn-lt"/>
                <a:cs typeface="+mn-lt"/>
              </a:rPr>
              <a:t>We discovered that the first few layers have the most critical influence on the network's output, and the network's performance only significantly deteriorates when a large number of consecutive layers have their parameters zeroed out.  This provided valuable insights into the internal mechanisms of neural networks.</a:t>
            </a:r>
            <a:endParaRPr lang="en-US" sz="2000">
              <a:cs typeface="Arial"/>
            </a:endParaRPr>
          </a:p>
          <a:p>
            <a:pPr algn="just"/>
            <a:endParaRPr lang="en-US" sz="2400">
              <a:cs typeface="Arial"/>
            </a:endParaRPr>
          </a:p>
          <a:p>
            <a:pPr algn="just"/>
            <a:endParaRPr lang="en-US" sz="2400">
              <a:cs typeface="Arial"/>
            </a:endParaRPr>
          </a:p>
        </p:txBody>
      </p:sp>
    </p:spTree>
    <p:extLst>
      <p:ext uri="{BB962C8B-B14F-4D97-AF65-F5344CB8AC3E}">
        <p14:creationId xmlns:p14="http://schemas.microsoft.com/office/powerpoint/2010/main" val="992970631"/>
      </p:ext>
    </p:extLst>
  </p:cSld>
  <p:clrMapOvr>
    <a:masterClrMapping/>
  </p:clrMapOvr>
  <mc:AlternateContent xmlns:mc="http://schemas.openxmlformats.org/markup-compatibility/2006" xmlns:p14="http://schemas.microsoft.com/office/powerpoint/2010/main">
    <mc:Choice Requires="p14">
      <p:transition spd="slow" p14:dur="2000" advTm="1164"/>
    </mc:Choice>
    <mc:Fallback xmlns="">
      <p:transition spd="slow" advTm="116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2CCF-FEC9-3697-84C0-A21305FCF8FD}"/>
              </a:ext>
            </a:extLst>
          </p:cNvPr>
          <p:cNvSpPr>
            <a:spLocks noGrp="1"/>
          </p:cNvSpPr>
          <p:nvPr>
            <p:ph type="title"/>
          </p:nvPr>
        </p:nvSpPr>
        <p:spPr/>
        <p:txBody>
          <a:bodyPr/>
          <a:lstStyle/>
          <a:p>
            <a:r>
              <a:rPr lang="en-US" sz="2800">
                <a:latin typeface="Impact"/>
              </a:rPr>
              <a:t>Results</a:t>
            </a:r>
            <a:r>
              <a:rPr lang="zh-CN" altLang="en-US" sz="2800">
                <a:latin typeface="Impact"/>
                <a:ea typeface="微软雅黑"/>
              </a:rPr>
              <a:t> </a:t>
            </a:r>
            <a:r>
              <a:rPr lang="en-US" sz="2800">
                <a:latin typeface="Impact"/>
              </a:rPr>
              <a:t>-</a:t>
            </a:r>
            <a:r>
              <a:rPr lang="zh-CN" altLang="en-US" sz="2800">
                <a:latin typeface="Impact"/>
                <a:ea typeface="微软雅黑"/>
              </a:rPr>
              <a:t> </a:t>
            </a:r>
            <a:r>
              <a:rPr lang="en-US" sz="2800">
                <a:latin typeface="Impact"/>
              </a:rPr>
              <a:t>Error Trends – </a:t>
            </a:r>
            <a:r>
              <a:rPr lang="en-US" sz="2800" err="1">
                <a:latin typeface="Impact"/>
              </a:rPr>
              <a:t>ZEROing</a:t>
            </a:r>
            <a:r>
              <a:rPr lang="en-US" sz="2800">
                <a:latin typeface="Impact"/>
              </a:rPr>
              <a:t> Different </a:t>
            </a:r>
            <a:r>
              <a:rPr lang="en-US" sz="2800" err="1">
                <a:latin typeface="Impact"/>
              </a:rPr>
              <a:t>NUMber</a:t>
            </a:r>
            <a:r>
              <a:rPr lang="en-US" sz="2800">
                <a:latin typeface="Impact"/>
              </a:rPr>
              <a:t> of </a:t>
            </a:r>
            <a:r>
              <a:rPr lang="en-US" sz="2800" err="1">
                <a:latin typeface="Impact"/>
              </a:rPr>
              <a:t>LAyers</a:t>
            </a:r>
          </a:p>
        </p:txBody>
      </p:sp>
      <p:pic>
        <p:nvPicPr>
          <p:cNvPr id="3" name="Content Placeholder 2">
            <a:extLst>
              <a:ext uri="{FF2B5EF4-FFF2-40B4-BE49-F238E27FC236}">
                <a16:creationId xmlns:a16="http://schemas.microsoft.com/office/drawing/2014/main" id="{7D637DCA-0FE8-D849-847B-9582D6143B54}"/>
              </a:ext>
            </a:extLst>
          </p:cNvPr>
          <p:cNvPicPr>
            <a:picLocks noGrp="1" noChangeAspect="1"/>
          </p:cNvPicPr>
          <p:nvPr>
            <p:ph idx="1"/>
          </p:nvPr>
        </p:nvPicPr>
        <p:blipFill>
          <a:blip r:embed="rId2"/>
          <a:stretch>
            <a:fillRect/>
          </a:stretch>
        </p:blipFill>
        <p:spPr>
          <a:xfrm>
            <a:off x="835364" y="1433080"/>
            <a:ext cx="4563819" cy="3191595"/>
          </a:xfrm>
        </p:spPr>
      </p:pic>
      <p:sp>
        <p:nvSpPr>
          <p:cNvPr id="4" name="TextBox 3">
            <a:extLst>
              <a:ext uri="{FF2B5EF4-FFF2-40B4-BE49-F238E27FC236}">
                <a16:creationId xmlns:a16="http://schemas.microsoft.com/office/drawing/2014/main" id="{AE3A61A0-AF57-5FA5-6E80-9D9CC4442AD9}"/>
              </a:ext>
            </a:extLst>
          </p:cNvPr>
          <p:cNvSpPr txBox="1"/>
          <p:nvPr/>
        </p:nvSpPr>
        <p:spPr>
          <a:xfrm>
            <a:off x="892848" y="4787515"/>
            <a:ext cx="441806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1000">
                <a:latin typeface="Aptos"/>
                <a:ea typeface="黑体"/>
              </a:rPr>
              <a:t>Figure</a:t>
            </a:r>
            <a:r>
              <a:rPr lang="zh-CN" altLang="en-US" sz="1000">
                <a:latin typeface="Aptos"/>
                <a:ea typeface="黑体"/>
              </a:rPr>
              <a:t> </a:t>
            </a:r>
            <a:r>
              <a:rPr lang="en-US" altLang="zh-CN" sz="1000">
                <a:latin typeface="Aptos"/>
                <a:ea typeface="黑体"/>
              </a:rPr>
              <a:t>5:</a:t>
            </a:r>
            <a:r>
              <a:rPr lang="zh-CN" altLang="en-US" sz="1000">
                <a:latin typeface="Aptos"/>
                <a:ea typeface="黑体"/>
              </a:rPr>
              <a:t> </a:t>
            </a:r>
            <a:r>
              <a:rPr lang="en-US" altLang="zh-CN" sz="1000">
                <a:latin typeface="Aptos"/>
                <a:ea typeface="黑体"/>
              </a:rPr>
              <a:t>Distribution</a:t>
            </a:r>
            <a:r>
              <a:rPr lang="zh-CN" altLang="en-US" sz="1000">
                <a:latin typeface="Aptos"/>
                <a:ea typeface="黑体"/>
              </a:rPr>
              <a:t> </a:t>
            </a:r>
            <a:r>
              <a:rPr lang="en-US" altLang="zh-CN" sz="1000">
                <a:latin typeface="Aptos"/>
                <a:ea typeface="黑体"/>
              </a:rPr>
              <a:t>o</a:t>
            </a:r>
            <a:r>
              <a:rPr lang="en-US" sz="1000">
                <a:latin typeface="Aptos"/>
              </a:rPr>
              <a:t>f Error under Modifying 10% of the Weights at Varying Noise Levels (x axis)</a:t>
            </a:r>
          </a:p>
          <a:p>
            <a:pPr algn="ctr"/>
            <a:r>
              <a:rPr lang="en-US" sz="1000">
                <a:latin typeface="Aptos"/>
              </a:rPr>
              <a:t>Note: Each column in the figure has been normalized by dividing by the number of </a:t>
            </a:r>
            <a:r>
              <a:rPr lang="en-US" sz="1000" err="1">
                <a:latin typeface="Aptos"/>
              </a:rPr>
              <a:t>zeroings</a:t>
            </a:r>
            <a:r>
              <a:rPr lang="en-US" sz="1000">
                <a:latin typeface="Aptos"/>
              </a:rPr>
              <a:t>.</a:t>
            </a:r>
          </a:p>
          <a:p>
            <a:pPr algn="l"/>
            <a:endParaRPr lang="en-US">
              <a:cs typeface="Arial"/>
            </a:endParaRPr>
          </a:p>
        </p:txBody>
      </p:sp>
      <p:sp>
        <p:nvSpPr>
          <p:cNvPr id="7" name="TextBox 6">
            <a:extLst>
              <a:ext uri="{FF2B5EF4-FFF2-40B4-BE49-F238E27FC236}">
                <a16:creationId xmlns:a16="http://schemas.microsoft.com/office/drawing/2014/main" id="{6305D1DB-2FB9-605E-CDC8-A7572F54D1B7}"/>
              </a:ext>
            </a:extLst>
          </p:cNvPr>
          <p:cNvSpPr txBox="1"/>
          <p:nvPr/>
        </p:nvSpPr>
        <p:spPr>
          <a:xfrm>
            <a:off x="5711902" y="1462048"/>
            <a:ext cx="59101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Aptos"/>
              </a:rPr>
              <a:t>Overall number of output classifications at different number of layers zeroed. It shows we are getting a higher proportion of errors other than nonword and correct. This could be because we have a shallower LLM by zeroing multiple layers at a time.</a:t>
            </a:r>
          </a:p>
        </p:txBody>
      </p:sp>
    </p:spTree>
    <p:extLst>
      <p:ext uri="{BB962C8B-B14F-4D97-AF65-F5344CB8AC3E}">
        <p14:creationId xmlns:p14="http://schemas.microsoft.com/office/powerpoint/2010/main" val="3196179575"/>
      </p:ext>
    </p:extLst>
  </p:cSld>
  <p:clrMapOvr>
    <a:masterClrMapping/>
  </p:clrMapOvr>
  <mc:AlternateContent xmlns:mc="http://schemas.openxmlformats.org/markup-compatibility/2006" xmlns:p14="http://schemas.microsoft.com/office/powerpoint/2010/main">
    <mc:Choice Requires="p14">
      <p:transition spd="slow" p14:dur="2000" advTm="1074"/>
    </mc:Choice>
    <mc:Fallback xmlns="">
      <p:transition spd="slow" advTm="107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FBAD-F450-1448-A36A-72F6AB77EEC3}"/>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A3FC7E89-62C2-B143-BEBA-CA6D34981BFF}"/>
              </a:ext>
            </a:extLst>
          </p:cNvPr>
          <p:cNvSpPr>
            <a:spLocks noGrp="1"/>
          </p:cNvSpPr>
          <p:nvPr>
            <p:ph idx="1"/>
          </p:nvPr>
        </p:nvSpPr>
        <p:spPr/>
        <p:txBody>
          <a:bodyPr>
            <a:normAutofit/>
          </a:bodyPr>
          <a:lstStyle/>
          <a:p>
            <a:r>
              <a:rPr lang="en-US"/>
              <a:t>Problem Statement</a:t>
            </a:r>
          </a:p>
          <a:p>
            <a:r>
              <a:rPr lang="en-US"/>
              <a:t>Technical Challenges</a:t>
            </a:r>
          </a:p>
          <a:p>
            <a:r>
              <a:rPr lang="en-US"/>
              <a:t>Related Work</a:t>
            </a:r>
          </a:p>
          <a:p>
            <a:r>
              <a:rPr lang="en-US"/>
              <a:t>Approach and Results</a:t>
            </a:r>
          </a:p>
          <a:p>
            <a:r>
              <a:rPr lang="en-US"/>
              <a:t>Broader Impact</a:t>
            </a:r>
          </a:p>
        </p:txBody>
      </p:sp>
    </p:spTree>
    <p:extLst>
      <p:ext uri="{BB962C8B-B14F-4D97-AF65-F5344CB8AC3E}">
        <p14:creationId xmlns:p14="http://schemas.microsoft.com/office/powerpoint/2010/main" val="3982141711"/>
      </p:ext>
    </p:extLst>
  </p:cSld>
  <p:clrMapOvr>
    <a:masterClrMapping/>
  </p:clrMapOvr>
  <mc:AlternateContent xmlns:mc="http://schemas.openxmlformats.org/markup-compatibility/2006" xmlns:p14="http://schemas.microsoft.com/office/powerpoint/2010/main">
    <mc:Choice Requires="p14">
      <p:transition spd="slow" p14:dur="2000" advTm="2137"/>
    </mc:Choice>
    <mc:Fallback xmlns="">
      <p:transition spd="slow" advTm="213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E49-A8F0-5862-E869-4167EDE04FDC}"/>
              </a:ext>
            </a:extLst>
          </p:cNvPr>
          <p:cNvSpPr>
            <a:spLocks noGrp="1"/>
          </p:cNvSpPr>
          <p:nvPr>
            <p:ph type="title"/>
          </p:nvPr>
        </p:nvSpPr>
        <p:spPr/>
        <p:txBody>
          <a:bodyPr/>
          <a:lstStyle/>
          <a:p>
            <a:r>
              <a:rPr lang="en-US" b="1" dirty="0">
                <a:latin typeface="Impact"/>
              </a:rPr>
              <a:t>Results - Zeroing</a:t>
            </a:r>
            <a:endParaRPr lang="en-US" b="1" dirty="0"/>
          </a:p>
        </p:txBody>
      </p:sp>
      <p:pic>
        <p:nvPicPr>
          <p:cNvPr id="8" name="Picture 7" descr="A colorful lines on a purple background&#10;&#10;Description automatically generated">
            <a:extLst>
              <a:ext uri="{FF2B5EF4-FFF2-40B4-BE49-F238E27FC236}">
                <a16:creationId xmlns:a16="http://schemas.microsoft.com/office/drawing/2014/main" id="{D4D02A7C-BE0D-88D6-9F61-43D3B85318BE}"/>
              </a:ext>
            </a:extLst>
          </p:cNvPr>
          <p:cNvPicPr>
            <a:picLocks noChangeAspect="1"/>
          </p:cNvPicPr>
          <p:nvPr/>
        </p:nvPicPr>
        <p:blipFill>
          <a:blip r:embed="rId2"/>
          <a:stretch>
            <a:fillRect/>
          </a:stretch>
        </p:blipFill>
        <p:spPr>
          <a:xfrm>
            <a:off x="1822255" y="1389852"/>
            <a:ext cx="3265578" cy="2284287"/>
          </a:xfrm>
          <a:prstGeom prst="rect">
            <a:avLst/>
          </a:prstGeom>
        </p:spPr>
      </p:pic>
      <p:pic>
        <p:nvPicPr>
          <p:cNvPr id="9" name="Picture 8" descr="A colorful lines on a purple background&#10;&#10;Description automatically generated">
            <a:extLst>
              <a:ext uri="{FF2B5EF4-FFF2-40B4-BE49-F238E27FC236}">
                <a16:creationId xmlns:a16="http://schemas.microsoft.com/office/drawing/2014/main" id="{B9FE6AC7-C494-2A49-0C19-D9925CDA7370}"/>
              </a:ext>
            </a:extLst>
          </p:cNvPr>
          <p:cNvPicPr>
            <a:picLocks noChangeAspect="1"/>
          </p:cNvPicPr>
          <p:nvPr/>
        </p:nvPicPr>
        <p:blipFill>
          <a:blip r:embed="rId3"/>
          <a:stretch>
            <a:fillRect/>
          </a:stretch>
        </p:blipFill>
        <p:spPr>
          <a:xfrm>
            <a:off x="5790300" y="1389477"/>
            <a:ext cx="3541400" cy="2288953"/>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3763D50B-676B-2339-0AEA-CD59439877A0}"/>
              </a:ext>
            </a:extLst>
          </p:cNvPr>
          <p:cNvPicPr>
            <a:picLocks noChangeAspect="1"/>
          </p:cNvPicPr>
          <p:nvPr/>
        </p:nvPicPr>
        <p:blipFill>
          <a:blip r:embed="rId4"/>
          <a:stretch>
            <a:fillRect/>
          </a:stretch>
        </p:blipFill>
        <p:spPr>
          <a:xfrm>
            <a:off x="5787940" y="3915706"/>
            <a:ext cx="3394781" cy="2277743"/>
          </a:xfrm>
          <a:prstGeom prst="rect">
            <a:avLst/>
          </a:prstGeom>
        </p:spPr>
      </p:pic>
      <p:pic>
        <p:nvPicPr>
          <p:cNvPr id="11" name="Picture 10">
            <a:extLst>
              <a:ext uri="{FF2B5EF4-FFF2-40B4-BE49-F238E27FC236}">
                <a16:creationId xmlns:a16="http://schemas.microsoft.com/office/drawing/2014/main" id="{CE02C148-4EAC-DF7E-2DF2-DF9090FD14D7}"/>
              </a:ext>
            </a:extLst>
          </p:cNvPr>
          <p:cNvPicPr>
            <a:picLocks noChangeAspect="1"/>
          </p:cNvPicPr>
          <p:nvPr/>
        </p:nvPicPr>
        <p:blipFill>
          <a:blip r:embed="rId5"/>
          <a:stretch>
            <a:fillRect/>
          </a:stretch>
        </p:blipFill>
        <p:spPr>
          <a:xfrm>
            <a:off x="1821291" y="4003523"/>
            <a:ext cx="3264093" cy="2180094"/>
          </a:xfrm>
          <a:prstGeom prst="rect">
            <a:avLst/>
          </a:prstGeom>
        </p:spPr>
      </p:pic>
      <p:sp>
        <p:nvSpPr>
          <p:cNvPr id="12" name="TextBox 11">
            <a:extLst>
              <a:ext uri="{FF2B5EF4-FFF2-40B4-BE49-F238E27FC236}">
                <a16:creationId xmlns:a16="http://schemas.microsoft.com/office/drawing/2014/main" id="{568F85A4-EA50-EE4B-F245-47674DF64DED}"/>
              </a:ext>
            </a:extLst>
          </p:cNvPr>
          <p:cNvSpPr txBox="1"/>
          <p:nvPr/>
        </p:nvSpPr>
        <p:spPr>
          <a:xfrm>
            <a:off x="2558585" y="3679903"/>
            <a:ext cx="1784195" cy="2230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Aptos"/>
              </a:rPr>
              <a:t>A: Correct Predictions</a:t>
            </a:r>
            <a:endParaRPr lang="en-US"/>
          </a:p>
        </p:txBody>
      </p:sp>
      <p:sp>
        <p:nvSpPr>
          <p:cNvPr id="13" name="TextBox 12">
            <a:extLst>
              <a:ext uri="{FF2B5EF4-FFF2-40B4-BE49-F238E27FC236}">
                <a16:creationId xmlns:a16="http://schemas.microsoft.com/office/drawing/2014/main" id="{DA1CCEC8-5712-19A0-CD91-7DD49B9F4AA6}"/>
              </a:ext>
            </a:extLst>
          </p:cNvPr>
          <p:cNvSpPr txBox="1"/>
          <p:nvPr/>
        </p:nvSpPr>
        <p:spPr>
          <a:xfrm>
            <a:off x="6591609" y="3679902"/>
            <a:ext cx="1784195" cy="2230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Aptos"/>
              </a:rPr>
              <a:t>B: Nonword Errors</a:t>
            </a:r>
            <a:endParaRPr lang="en-US"/>
          </a:p>
        </p:txBody>
      </p:sp>
      <p:sp>
        <p:nvSpPr>
          <p:cNvPr id="14" name="TextBox 13">
            <a:extLst>
              <a:ext uri="{FF2B5EF4-FFF2-40B4-BE49-F238E27FC236}">
                <a16:creationId xmlns:a16="http://schemas.microsoft.com/office/drawing/2014/main" id="{DEBA982A-1EFF-E6E6-6D4A-9DD466F5EE6E}"/>
              </a:ext>
            </a:extLst>
          </p:cNvPr>
          <p:cNvSpPr txBox="1"/>
          <p:nvPr/>
        </p:nvSpPr>
        <p:spPr>
          <a:xfrm>
            <a:off x="2434681" y="6182730"/>
            <a:ext cx="1784195" cy="2230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Aptos"/>
              </a:rPr>
              <a:t>C: No-Response Errors</a:t>
            </a:r>
            <a:endParaRPr lang="en-US"/>
          </a:p>
        </p:txBody>
      </p:sp>
      <p:sp>
        <p:nvSpPr>
          <p:cNvPr id="15" name="TextBox 14">
            <a:extLst>
              <a:ext uri="{FF2B5EF4-FFF2-40B4-BE49-F238E27FC236}">
                <a16:creationId xmlns:a16="http://schemas.microsoft.com/office/drawing/2014/main" id="{EA305867-679D-0EAA-8CE6-8A688D8804CA}"/>
              </a:ext>
            </a:extLst>
          </p:cNvPr>
          <p:cNvSpPr txBox="1"/>
          <p:nvPr/>
        </p:nvSpPr>
        <p:spPr>
          <a:xfrm>
            <a:off x="6876584" y="3964877"/>
            <a:ext cx="1784195" cy="2230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Aptos"/>
              </a:rPr>
              <a:t>B: Nonword Errors</a:t>
            </a:r>
            <a:endParaRPr lang="en-US"/>
          </a:p>
        </p:txBody>
      </p:sp>
      <p:sp>
        <p:nvSpPr>
          <p:cNvPr id="16" name="TextBox 15">
            <a:extLst>
              <a:ext uri="{FF2B5EF4-FFF2-40B4-BE49-F238E27FC236}">
                <a16:creationId xmlns:a16="http://schemas.microsoft.com/office/drawing/2014/main" id="{99A595CD-DB51-37C1-258A-F4BC46D911A2}"/>
              </a:ext>
            </a:extLst>
          </p:cNvPr>
          <p:cNvSpPr txBox="1"/>
          <p:nvPr/>
        </p:nvSpPr>
        <p:spPr>
          <a:xfrm>
            <a:off x="6591609" y="6182731"/>
            <a:ext cx="1784195" cy="2230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Aptos"/>
              </a:rPr>
              <a:t>D: Taxonomic Errors</a:t>
            </a:r>
          </a:p>
        </p:txBody>
      </p:sp>
    </p:spTree>
    <p:extLst>
      <p:ext uri="{BB962C8B-B14F-4D97-AF65-F5344CB8AC3E}">
        <p14:creationId xmlns:p14="http://schemas.microsoft.com/office/powerpoint/2010/main" val="4065528894"/>
      </p:ext>
    </p:extLst>
  </p:cSld>
  <p:clrMapOvr>
    <a:masterClrMapping/>
  </p:clrMapOvr>
  <mc:AlternateContent xmlns:mc="http://schemas.openxmlformats.org/markup-compatibility/2006" xmlns:p14="http://schemas.microsoft.com/office/powerpoint/2010/main">
    <mc:Choice Requires="p14">
      <p:transition spd="slow" p14:dur="2000" advTm="1373"/>
    </mc:Choice>
    <mc:Fallback xmlns="">
      <p:transition spd="slow" advTm="137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4D96-2B47-C939-B3A2-29F76DA290A1}"/>
              </a:ext>
            </a:extLst>
          </p:cNvPr>
          <p:cNvSpPr>
            <a:spLocks noGrp="1"/>
          </p:cNvSpPr>
          <p:nvPr>
            <p:ph type="title"/>
          </p:nvPr>
        </p:nvSpPr>
        <p:spPr/>
        <p:txBody>
          <a:bodyPr/>
          <a:lstStyle/>
          <a:p>
            <a:r>
              <a:rPr lang="en-US" b="1" dirty="0">
                <a:latin typeface="Impact"/>
              </a:rPr>
              <a:t>Results - Zeroing</a:t>
            </a:r>
            <a:endParaRPr lang="en-US" dirty="0">
              <a:latin typeface="Impact"/>
            </a:endParaRPr>
          </a:p>
        </p:txBody>
      </p:sp>
      <p:pic>
        <p:nvPicPr>
          <p:cNvPr id="5" name="Picture 4">
            <a:extLst>
              <a:ext uri="{FF2B5EF4-FFF2-40B4-BE49-F238E27FC236}">
                <a16:creationId xmlns:a16="http://schemas.microsoft.com/office/drawing/2014/main" id="{6700959F-7713-6725-3ED7-B6D3A76B4056}"/>
              </a:ext>
            </a:extLst>
          </p:cNvPr>
          <p:cNvPicPr>
            <a:picLocks noChangeAspect="1"/>
          </p:cNvPicPr>
          <p:nvPr/>
        </p:nvPicPr>
        <p:blipFill>
          <a:blip r:embed="rId2"/>
          <a:stretch>
            <a:fillRect/>
          </a:stretch>
        </p:blipFill>
        <p:spPr>
          <a:xfrm>
            <a:off x="2070149" y="1314637"/>
            <a:ext cx="3594291" cy="2349781"/>
          </a:xfrm>
          <a:prstGeom prst="rect">
            <a:avLst/>
          </a:prstGeom>
        </p:spPr>
      </p:pic>
      <p:pic>
        <p:nvPicPr>
          <p:cNvPr id="6" name="Picture 5">
            <a:extLst>
              <a:ext uri="{FF2B5EF4-FFF2-40B4-BE49-F238E27FC236}">
                <a16:creationId xmlns:a16="http://schemas.microsoft.com/office/drawing/2014/main" id="{866BE68D-0A21-9FB7-D90E-650A6A42DEB0}"/>
              </a:ext>
            </a:extLst>
          </p:cNvPr>
          <p:cNvPicPr>
            <a:picLocks noChangeAspect="1"/>
          </p:cNvPicPr>
          <p:nvPr/>
        </p:nvPicPr>
        <p:blipFill>
          <a:blip r:embed="rId3"/>
          <a:stretch>
            <a:fillRect/>
          </a:stretch>
        </p:blipFill>
        <p:spPr>
          <a:xfrm>
            <a:off x="5665180" y="1306174"/>
            <a:ext cx="3509921" cy="2362172"/>
          </a:xfrm>
          <a:prstGeom prst="rect">
            <a:avLst/>
          </a:prstGeom>
        </p:spPr>
      </p:pic>
      <p:pic>
        <p:nvPicPr>
          <p:cNvPr id="8" name="Picture 7" descr="A screenshot of a computer generated image&#10;&#10;Description automatically generated">
            <a:extLst>
              <a:ext uri="{FF2B5EF4-FFF2-40B4-BE49-F238E27FC236}">
                <a16:creationId xmlns:a16="http://schemas.microsoft.com/office/drawing/2014/main" id="{A691BA2B-008A-8B5D-6163-FC32E0AF38DC}"/>
              </a:ext>
            </a:extLst>
          </p:cNvPr>
          <p:cNvPicPr>
            <a:picLocks noChangeAspect="1"/>
          </p:cNvPicPr>
          <p:nvPr/>
        </p:nvPicPr>
        <p:blipFill>
          <a:blip r:embed="rId4"/>
          <a:stretch>
            <a:fillRect/>
          </a:stretch>
        </p:blipFill>
        <p:spPr>
          <a:xfrm>
            <a:off x="2067382" y="3930341"/>
            <a:ext cx="3503726" cy="2320281"/>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51B52214-F141-F5F7-0CE4-F00A9D1BA610}"/>
              </a:ext>
            </a:extLst>
          </p:cNvPr>
          <p:cNvPicPr>
            <a:picLocks noChangeAspect="1"/>
          </p:cNvPicPr>
          <p:nvPr/>
        </p:nvPicPr>
        <p:blipFill>
          <a:blip r:embed="rId5"/>
          <a:stretch>
            <a:fillRect/>
          </a:stretch>
        </p:blipFill>
        <p:spPr>
          <a:xfrm>
            <a:off x="5660646" y="3918634"/>
            <a:ext cx="3516411" cy="2337391"/>
          </a:xfrm>
          <a:prstGeom prst="rect">
            <a:avLst/>
          </a:prstGeom>
        </p:spPr>
      </p:pic>
      <p:sp>
        <p:nvSpPr>
          <p:cNvPr id="12" name="TextBox 11">
            <a:extLst>
              <a:ext uri="{FF2B5EF4-FFF2-40B4-BE49-F238E27FC236}">
                <a16:creationId xmlns:a16="http://schemas.microsoft.com/office/drawing/2014/main" id="{051B59A3-AA97-5E83-F651-B286450CEE23}"/>
              </a:ext>
            </a:extLst>
          </p:cNvPr>
          <p:cNvSpPr txBox="1"/>
          <p:nvPr/>
        </p:nvSpPr>
        <p:spPr>
          <a:xfrm>
            <a:off x="2794000" y="3667511"/>
            <a:ext cx="1660293"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Aptos"/>
              </a:rPr>
              <a:t>E: Thematic Errors </a:t>
            </a:r>
            <a:endParaRPr lang="en-US"/>
          </a:p>
        </p:txBody>
      </p:sp>
      <p:sp>
        <p:nvSpPr>
          <p:cNvPr id="13" name="TextBox 12">
            <a:extLst>
              <a:ext uri="{FF2B5EF4-FFF2-40B4-BE49-F238E27FC236}">
                <a16:creationId xmlns:a16="http://schemas.microsoft.com/office/drawing/2014/main" id="{02F6337E-28BA-E81E-A49B-ECA63EC40046}"/>
              </a:ext>
            </a:extLst>
          </p:cNvPr>
          <p:cNvSpPr txBox="1"/>
          <p:nvPr/>
        </p:nvSpPr>
        <p:spPr>
          <a:xfrm>
            <a:off x="6343804" y="3710876"/>
            <a:ext cx="1660293"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Aptos"/>
              </a:rPr>
              <a:t>F: Phonological Errors</a:t>
            </a:r>
          </a:p>
        </p:txBody>
      </p:sp>
      <p:sp>
        <p:nvSpPr>
          <p:cNvPr id="14" name="TextBox 13">
            <a:extLst>
              <a:ext uri="{FF2B5EF4-FFF2-40B4-BE49-F238E27FC236}">
                <a16:creationId xmlns:a16="http://schemas.microsoft.com/office/drawing/2014/main" id="{F217A780-ECB0-3DE2-B168-08CDED8FDD70}"/>
              </a:ext>
            </a:extLst>
          </p:cNvPr>
          <p:cNvSpPr txBox="1"/>
          <p:nvPr/>
        </p:nvSpPr>
        <p:spPr>
          <a:xfrm>
            <a:off x="2707267" y="6257070"/>
            <a:ext cx="1660293"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Aptos"/>
              </a:rPr>
              <a:t>G: Generalization Errors  </a:t>
            </a:r>
            <a:endParaRPr lang="en-US"/>
          </a:p>
        </p:txBody>
      </p:sp>
      <p:sp>
        <p:nvSpPr>
          <p:cNvPr id="15" name="TextBox 14">
            <a:extLst>
              <a:ext uri="{FF2B5EF4-FFF2-40B4-BE49-F238E27FC236}">
                <a16:creationId xmlns:a16="http://schemas.microsoft.com/office/drawing/2014/main" id="{88A6B7A1-E878-8B33-C88E-FD13DACB9909}"/>
              </a:ext>
            </a:extLst>
          </p:cNvPr>
          <p:cNvSpPr txBox="1"/>
          <p:nvPr/>
        </p:nvSpPr>
        <p:spPr>
          <a:xfrm>
            <a:off x="6343803" y="6257069"/>
            <a:ext cx="1660293"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Aptos"/>
              </a:rPr>
              <a:t>H: Unrelated Errors</a:t>
            </a:r>
            <a:endParaRPr lang="en-US"/>
          </a:p>
        </p:txBody>
      </p:sp>
    </p:spTree>
    <p:extLst>
      <p:ext uri="{BB962C8B-B14F-4D97-AF65-F5344CB8AC3E}">
        <p14:creationId xmlns:p14="http://schemas.microsoft.com/office/powerpoint/2010/main" val="3692515735"/>
      </p:ext>
    </p:extLst>
  </p:cSld>
  <p:clrMapOvr>
    <a:masterClrMapping/>
  </p:clrMapOvr>
  <mc:AlternateContent xmlns:mc="http://schemas.openxmlformats.org/markup-compatibility/2006" xmlns:p14="http://schemas.microsoft.com/office/powerpoint/2010/main">
    <mc:Choice Requires="p14">
      <p:transition spd="slow" p14:dur="2000" advTm="7496"/>
    </mc:Choice>
    <mc:Fallback xmlns="">
      <p:transition spd="slow" advTm="749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6E17-78E2-0168-03B7-4E30444C795E}"/>
              </a:ext>
            </a:extLst>
          </p:cNvPr>
          <p:cNvSpPr>
            <a:spLocks noGrp="1"/>
          </p:cNvSpPr>
          <p:nvPr>
            <p:ph type="title"/>
          </p:nvPr>
        </p:nvSpPr>
        <p:spPr/>
        <p:txBody>
          <a:bodyPr/>
          <a:lstStyle/>
          <a:p>
            <a:r>
              <a:rPr lang="en-US"/>
              <a:t>Broader Impact - Limitations</a:t>
            </a:r>
          </a:p>
        </p:txBody>
      </p:sp>
      <p:sp>
        <p:nvSpPr>
          <p:cNvPr id="5" name="TextBox 4">
            <a:extLst>
              <a:ext uri="{FF2B5EF4-FFF2-40B4-BE49-F238E27FC236}">
                <a16:creationId xmlns:a16="http://schemas.microsoft.com/office/drawing/2014/main" id="{9EFC1488-B1D6-CD6C-2A3D-64E681C66B00}"/>
              </a:ext>
            </a:extLst>
          </p:cNvPr>
          <p:cNvSpPr txBox="1"/>
          <p:nvPr/>
        </p:nvSpPr>
        <p:spPr>
          <a:xfrm>
            <a:off x="731321" y="1783187"/>
            <a:ext cx="10515600" cy="1754326"/>
          </a:xfrm>
          <a:prstGeom prst="rect">
            <a:avLst/>
          </a:prstGeom>
          <a:noFill/>
        </p:spPr>
        <p:txBody>
          <a:bodyPr wrap="square" lIns="91440" tIns="45720" rIns="91440" bIns="45720" anchor="t">
            <a:spAutoFit/>
          </a:bodyPr>
          <a:lstStyle/>
          <a:p>
            <a:r>
              <a:rPr lang="en-US" b="1" dirty="0"/>
              <a:t>Limitations:</a:t>
            </a:r>
          </a:p>
          <a:p>
            <a:endParaRPr lang="en-US" b="1" dirty="0">
              <a:latin typeface="Arial"/>
              <a:cs typeface="Arial"/>
            </a:endParaRPr>
          </a:p>
          <a:p>
            <a:r>
              <a:rPr lang="en-US">
                <a:latin typeface="Arial"/>
                <a:cs typeface="Arial"/>
              </a:rPr>
              <a:t>Single-image naming tasks may underutilize the full capacity of the LLM, potentially masking deeper dependencies between layers.</a:t>
            </a:r>
            <a:endParaRPr lang="en-US" dirty="0">
              <a:latin typeface="Arial"/>
              <a:cs typeface="Arial"/>
            </a:endParaRPr>
          </a:p>
          <a:p>
            <a:r>
              <a:rPr lang="en-US" dirty="0">
                <a:latin typeface="Arial"/>
                <a:cs typeface="Arial"/>
              </a:rPr>
              <a:t>Results from Llava-1.6 may not generalize to other architectures without further validation.</a:t>
            </a:r>
          </a:p>
          <a:p>
            <a:endParaRPr lang="en-US" b="1" dirty="0">
              <a:cs typeface="Arial"/>
            </a:endParaRPr>
          </a:p>
        </p:txBody>
      </p:sp>
      <p:sp>
        <p:nvSpPr>
          <p:cNvPr id="7" name="TextBox 6">
            <a:extLst>
              <a:ext uri="{FF2B5EF4-FFF2-40B4-BE49-F238E27FC236}">
                <a16:creationId xmlns:a16="http://schemas.microsoft.com/office/drawing/2014/main" id="{E9F458A0-6364-B568-C57C-88CDF2C4447A}"/>
              </a:ext>
            </a:extLst>
          </p:cNvPr>
          <p:cNvSpPr txBox="1"/>
          <p:nvPr/>
        </p:nvSpPr>
        <p:spPr>
          <a:xfrm>
            <a:off x="731321" y="3961571"/>
            <a:ext cx="10515600" cy="2031325"/>
          </a:xfrm>
          <a:prstGeom prst="rect">
            <a:avLst/>
          </a:prstGeom>
          <a:noFill/>
        </p:spPr>
        <p:txBody>
          <a:bodyPr wrap="square" lIns="91440" tIns="45720" rIns="91440" bIns="45720" anchor="t">
            <a:spAutoFit/>
          </a:bodyPr>
          <a:lstStyle/>
          <a:p>
            <a:r>
              <a:rPr lang="en-US" b="1" dirty="0"/>
              <a:t>Future Possible Improvement:</a:t>
            </a:r>
            <a:endParaRPr lang="en-US" dirty="0"/>
          </a:p>
          <a:p>
            <a:endParaRPr lang="en-US" b="1" dirty="0">
              <a:ea typeface="+mn-lt"/>
              <a:cs typeface="+mn-lt"/>
            </a:endParaRPr>
          </a:p>
          <a:p>
            <a:r>
              <a:rPr lang="en-US" dirty="0">
                <a:ea typeface="+mn-lt"/>
                <a:cs typeface="+mn-lt"/>
              </a:rPr>
              <a:t>Complex Linguistic Tasks</a:t>
            </a:r>
          </a:p>
          <a:p>
            <a:r>
              <a:rPr lang="en-US" dirty="0">
                <a:latin typeface="Arial"/>
                <a:cs typeface="Arial" panose="020B0604020202020204"/>
              </a:rPr>
              <a:t>Model Comparisons</a:t>
            </a:r>
          </a:p>
          <a:p>
            <a:r>
              <a:rPr lang="en-US" dirty="0">
                <a:latin typeface="Arial"/>
                <a:cs typeface="Arial" panose="020B0604020202020204"/>
              </a:rPr>
              <a:t>Layer Sensitivity Thresholds</a:t>
            </a:r>
          </a:p>
          <a:p>
            <a:r>
              <a:rPr lang="en-US" dirty="0">
                <a:latin typeface="Arial"/>
                <a:cs typeface="Arial" panose="020B0604020202020204"/>
              </a:rPr>
              <a:t>Neural Data Integration</a:t>
            </a:r>
            <a:endParaRPr lang="en-US" dirty="0">
              <a:latin typeface="Arial"/>
            </a:endParaRPr>
          </a:p>
          <a:p>
            <a:pPr>
              <a:buFont typeface="+mj-lt"/>
              <a:buAutoNum type="arabicPeriod" startAt="5"/>
            </a:pPr>
            <a:endParaRPr lang="en-US">
              <a:cs typeface="Arial" panose="020B0604020202020204"/>
            </a:endParaRPr>
          </a:p>
        </p:txBody>
      </p:sp>
    </p:spTree>
    <p:extLst>
      <p:ext uri="{BB962C8B-B14F-4D97-AF65-F5344CB8AC3E}">
        <p14:creationId xmlns:p14="http://schemas.microsoft.com/office/powerpoint/2010/main" val="3883790409"/>
      </p:ext>
    </p:extLst>
  </p:cSld>
  <p:clrMapOvr>
    <a:masterClrMapping/>
  </p:clrMapOvr>
  <mc:AlternateContent xmlns:mc="http://schemas.openxmlformats.org/markup-compatibility/2006" xmlns:p14="http://schemas.microsoft.com/office/powerpoint/2010/main">
    <mc:Choice Requires="p14">
      <p:transition spd="slow" p14:dur="2000" advTm="36644"/>
    </mc:Choice>
    <mc:Fallback xmlns="">
      <p:transition spd="slow" advTm="3664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3B40-14F2-F1E2-1C7E-55EC9CA42549}"/>
              </a:ext>
            </a:extLst>
          </p:cNvPr>
          <p:cNvSpPr>
            <a:spLocks noGrp="1"/>
          </p:cNvSpPr>
          <p:nvPr>
            <p:ph type="title"/>
          </p:nvPr>
        </p:nvSpPr>
        <p:spPr/>
        <p:txBody>
          <a:bodyPr>
            <a:normAutofit/>
          </a:bodyPr>
          <a:lstStyle/>
          <a:p>
            <a:r>
              <a:rPr lang="en-US" sz="3200"/>
              <a:t>Reference</a:t>
            </a:r>
          </a:p>
        </p:txBody>
      </p:sp>
      <p:sp>
        <p:nvSpPr>
          <p:cNvPr id="5" name="Content Placeholder 4">
            <a:extLst>
              <a:ext uri="{FF2B5EF4-FFF2-40B4-BE49-F238E27FC236}">
                <a16:creationId xmlns:a16="http://schemas.microsoft.com/office/drawing/2014/main" id="{82B9829E-EC4C-924C-047A-3471F5F7D21B}"/>
              </a:ext>
            </a:extLst>
          </p:cNvPr>
          <p:cNvSpPr>
            <a:spLocks noGrp="1"/>
          </p:cNvSpPr>
          <p:nvPr>
            <p:ph idx="1"/>
          </p:nvPr>
        </p:nvSpPr>
        <p:spPr/>
        <p:txBody>
          <a:bodyPr vert="horz" lIns="91440" tIns="45720" rIns="91440" bIns="45720" rtlCol="0" anchor="t">
            <a:noAutofit/>
          </a:bodyPr>
          <a:lstStyle/>
          <a:p>
            <a:r>
              <a:rPr lang="en-US" sz="2000" err="1">
                <a:latin typeface="Aptos"/>
              </a:rPr>
              <a:t>Fergadiotis</a:t>
            </a:r>
            <a:r>
              <a:rPr lang="en-US" sz="2000" dirty="0">
                <a:latin typeface="Aptos"/>
              </a:rPr>
              <a:t>, G., Gorman, K., &amp; Bedrick, S. (2016). Algorithmic classification of five characteristic types of </a:t>
            </a:r>
            <a:r>
              <a:rPr lang="en-US" sz="2000" err="1">
                <a:latin typeface="Aptos"/>
              </a:rPr>
              <a:t>paraphasias</a:t>
            </a:r>
            <a:r>
              <a:rPr lang="en-US" sz="2000" dirty="0">
                <a:latin typeface="Aptos"/>
              </a:rPr>
              <a:t>. </a:t>
            </a:r>
            <a:r>
              <a:rPr lang="en-US" sz="2000" i="1" dirty="0">
                <a:latin typeface="Aptos"/>
              </a:rPr>
              <a:t>American Journal of Speech-Language Pathology</a:t>
            </a:r>
            <a:r>
              <a:rPr lang="en-US" sz="2000" dirty="0">
                <a:latin typeface="Aptos"/>
              </a:rPr>
              <a:t>. </a:t>
            </a:r>
            <a:r>
              <a:rPr lang="en-US" sz="2000" u="sng" dirty="0">
                <a:latin typeface="Aptos"/>
                <a:hlinkClick r:id="rId3"/>
              </a:rPr>
              <a:t>https://doi.org/10.1044/2016_AJSLP-15-0147</a:t>
            </a:r>
            <a:endParaRPr lang="en-US" sz="2000" dirty="0">
              <a:latin typeface="Aptos"/>
            </a:endParaRPr>
          </a:p>
          <a:p>
            <a:r>
              <a:rPr lang="en-US" sz="2000" err="1">
                <a:latin typeface="Aptos"/>
              </a:rPr>
              <a:t>Goodglass</a:t>
            </a:r>
            <a:r>
              <a:rPr lang="en-US" sz="2000" dirty="0">
                <a:latin typeface="Aptos"/>
              </a:rPr>
              <a:t>, H., &amp; Kaplan, E. (1983). The Assessment of Aphasia and Related Disorders. Lea &amp; </a:t>
            </a:r>
            <a:r>
              <a:rPr lang="en-US" sz="2000" err="1">
                <a:latin typeface="Aptos"/>
              </a:rPr>
              <a:t>Febiger</a:t>
            </a:r>
            <a:r>
              <a:rPr lang="en-US" sz="2000" dirty="0">
                <a:latin typeface="Aptos"/>
              </a:rPr>
              <a:t>.</a:t>
            </a:r>
          </a:p>
          <a:p>
            <a:r>
              <a:rPr lang="en-US" sz="2000" dirty="0">
                <a:latin typeface="Aptos"/>
              </a:rPr>
              <a:t>Katz, R. B. (1986). The Philadelphia Naming Test. In Clinical Aphasiology.</a:t>
            </a:r>
          </a:p>
          <a:p>
            <a:r>
              <a:rPr lang="en-US" sz="2000" err="1">
                <a:latin typeface="Aptos"/>
              </a:rPr>
              <a:t>MacWhinney</a:t>
            </a:r>
            <a:r>
              <a:rPr lang="en-US" sz="2000" dirty="0">
                <a:latin typeface="Aptos"/>
              </a:rPr>
              <a:t>, B., Fromm, D., Forbes, M., &amp; Holland, A. (2011). </a:t>
            </a:r>
            <a:r>
              <a:rPr lang="en-US" sz="2000" err="1">
                <a:latin typeface="Aptos"/>
              </a:rPr>
              <a:t>AphasiaBank</a:t>
            </a:r>
            <a:r>
              <a:rPr lang="en-US" sz="2000" dirty="0">
                <a:latin typeface="Aptos"/>
              </a:rPr>
              <a:t>: Methods for studying discourse. Aphasiology, 25(11), 1286-1307.</a:t>
            </a:r>
          </a:p>
          <a:p>
            <a:r>
              <a:rPr lang="en-US" sz="2000" dirty="0">
                <a:latin typeface="Aptos"/>
              </a:rPr>
              <a:t>Perez, M., Sampath, A., Niu, M., &amp; Mower Provost, E. (2024). Beyond Binary: Multiclass Paraphasia Detection with Generative Pretrained Transformers and End-to-End Models. </a:t>
            </a:r>
            <a:r>
              <a:rPr lang="en-US" sz="2000" i="1" dirty="0">
                <a:latin typeface="Aptos"/>
              </a:rPr>
              <a:t>Proceedings of </a:t>
            </a:r>
            <a:r>
              <a:rPr lang="en-US" sz="2000" i="1" err="1">
                <a:latin typeface="Aptos"/>
              </a:rPr>
              <a:t>Interspeech</a:t>
            </a:r>
            <a:r>
              <a:rPr lang="en-US" sz="2000" i="1" dirty="0">
                <a:latin typeface="Aptos"/>
              </a:rPr>
              <a:t> 2024</a:t>
            </a:r>
            <a:r>
              <a:rPr lang="en-US" sz="2000" dirty="0">
                <a:latin typeface="Aptos"/>
              </a:rPr>
              <a:t>. </a:t>
            </a:r>
            <a:r>
              <a:rPr lang="en-US" sz="2000" u="sng" dirty="0">
                <a:latin typeface="Aptos"/>
                <a:hlinkClick r:id="rId4"/>
              </a:rPr>
              <a:t>https://doi.org/10.21437/interspeech.2024-1281</a:t>
            </a:r>
            <a:endParaRPr lang="en-US" sz="2000" dirty="0">
              <a:latin typeface="Aptos"/>
            </a:endParaRPr>
          </a:p>
          <a:p>
            <a:endParaRPr lang="en-US" dirty="0">
              <a:cs typeface="Arial"/>
            </a:endParaRPr>
          </a:p>
        </p:txBody>
      </p:sp>
    </p:spTree>
    <p:extLst>
      <p:ext uri="{BB962C8B-B14F-4D97-AF65-F5344CB8AC3E}">
        <p14:creationId xmlns:p14="http://schemas.microsoft.com/office/powerpoint/2010/main" val="1960659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0282-7DA6-A137-42E9-55609F1105FA}"/>
              </a:ext>
            </a:extLst>
          </p:cNvPr>
          <p:cNvSpPr>
            <a:spLocks noGrp="1"/>
          </p:cNvSpPr>
          <p:nvPr>
            <p:ph type="title"/>
          </p:nvPr>
        </p:nvSpPr>
        <p:spPr/>
        <p:txBody>
          <a:bodyPr/>
          <a:lstStyle/>
          <a:p>
            <a:r>
              <a:rPr lang="en-US"/>
              <a:t>Supplementary</a:t>
            </a:r>
          </a:p>
        </p:txBody>
      </p:sp>
      <p:sp>
        <p:nvSpPr>
          <p:cNvPr id="3" name="Content Placeholder 2">
            <a:extLst>
              <a:ext uri="{FF2B5EF4-FFF2-40B4-BE49-F238E27FC236}">
                <a16:creationId xmlns:a16="http://schemas.microsoft.com/office/drawing/2014/main" id="{EA0CBCDF-53F9-BA62-0994-88B711D73EB6}"/>
              </a:ext>
            </a:extLst>
          </p:cNvPr>
          <p:cNvSpPr>
            <a:spLocks noGrp="1"/>
          </p:cNvSpPr>
          <p:nvPr>
            <p:ph idx="1"/>
          </p:nvPr>
        </p:nvSpPr>
        <p:spPr>
          <a:xfrm>
            <a:off x="838200" y="1578200"/>
            <a:ext cx="10515600" cy="3992079"/>
          </a:xfrm>
        </p:spPr>
        <p:txBody>
          <a:bodyPr vert="horz" lIns="91440" tIns="45720" rIns="91440" bIns="45720" rtlCol="0" anchor="t">
            <a:normAutofit/>
          </a:bodyPr>
          <a:lstStyle/>
          <a:p>
            <a:r>
              <a:rPr lang="en-US" err="1">
                <a:latin typeface="Aptos"/>
              </a:rPr>
              <a:t>Github</a:t>
            </a:r>
            <a:r>
              <a:rPr lang="en-US" dirty="0">
                <a:latin typeface="Aptos"/>
              </a:rPr>
              <a:t>: </a:t>
            </a:r>
            <a:r>
              <a:rPr lang="en-US" u="sng" dirty="0">
                <a:latin typeface="Aptos"/>
                <a:hlinkClick r:id="rId2"/>
              </a:rPr>
              <a:t>https://github.com/csce585-mlsystems/Aphasia_LLM</a:t>
            </a:r>
            <a:endParaRPr lang="en-US">
              <a:solidFill>
                <a:srgbClr val="467886"/>
              </a:solidFill>
              <a:latin typeface="Aptos"/>
            </a:endParaRPr>
          </a:p>
          <a:p>
            <a:pPr lvl="1"/>
            <a:r>
              <a:rPr lang="en-US" sz="2800" dirty="0">
                <a:latin typeface="Aptos"/>
              </a:rPr>
              <a:t>Data: </a:t>
            </a:r>
            <a:r>
              <a:rPr lang="en-US" sz="2800" u="sng" dirty="0">
                <a:latin typeface="Aptos"/>
                <a:hlinkClick r:id="rId3"/>
              </a:rPr>
              <a:t>https://github.com/csce585-mlsystems/Aphasia_LLM/tree/main/1_Baseline/PNT_images</a:t>
            </a:r>
            <a:endParaRPr lang="en-US" sz="2800" dirty="0">
              <a:latin typeface="Aptos"/>
            </a:endParaRPr>
          </a:p>
          <a:p>
            <a:pPr lvl="1"/>
            <a:r>
              <a:rPr lang="en-US" sz="2800" dirty="0">
                <a:latin typeface="Aptos"/>
              </a:rPr>
              <a:t>Code: </a:t>
            </a:r>
            <a:r>
              <a:rPr lang="en-US" sz="2800" u="sng" dirty="0">
                <a:latin typeface="Aptos"/>
                <a:hlinkClick r:id="rId4"/>
              </a:rPr>
              <a:t>https://github.com/csce585-mlsystems/Aphasia_LLM/tree/main/Code</a:t>
            </a:r>
            <a:endParaRPr lang="en-US" sz="2800" dirty="0">
              <a:latin typeface="Aptos"/>
            </a:endParaRPr>
          </a:p>
          <a:p>
            <a:pPr lvl="1"/>
            <a:r>
              <a:rPr lang="en-US" sz="2800" dirty="0">
                <a:latin typeface="Aptos"/>
              </a:rPr>
              <a:t>Results: </a:t>
            </a:r>
            <a:r>
              <a:rPr lang="en-US" sz="2800" u="sng" dirty="0">
                <a:latin typeface="Aptos"/>
                <a:hlinkClick r:id="rId5"/>
              </a:rPr>
              <a:t>https://github.com/csce585-mlsystems/Aphasia_LLM/tree/main/Result/Classifications_plots/12_3_24_Noise_with_probabilities</a:t>
            </a:r>
            <a:endParaRPr lang="en-US" sz="2800" dirty="0">
              <a:latin typeface="Aptos"/>
            </a:endParaRPr>
          </a:p>
          <a:p>
            <a:endParaRPr lang="en-US" dirty="0">
              <a:cs typeface="Arial"/>
            </a:endParaRPr>
          </a:p>
        </p:txBody>
      </p:sp>
    </p:spTree>
    <p:extLst>
      <p:ext uri="{BB962C8B-B14F-4D97-AF65-F5344CB8AC3E}">
        <p14:creationId xmlns:p14="http://schemas.microsoft.com/office/powerpoint/2010/main" val="4156920408"/>
      </p:ext>
    </p:extLst>
  </p:cSld>
  <p:clrMapOvr>
    <a:masterClrMapping/>
  </p:clrMapOvr>
  <mc:AlternateContent xmlns:mc="http://schemas.openxmlformats.org/markup-compatibility/2006" xmlns:p14="http://schemas.microsoft.com/office/powerpoint/2010/main">
    <mc:Choice Requires="p14">
      <p:transition spd="slow" p14:dur="2000" advTm="7845"/>
    </mc:Choice>
    <mc:Fallback xmlns="">
      <p:transition spd="slow" advTm="784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4FC6-FE3D-7B45-84BE-3C726AB1D86B}"/>
              </a:ext>
            </a:extLst>
          </p:cNvPr>
          <p:cNvSpPr>
            <a:spLocks noGrp="1"/>
          </p:cNvSpPr>
          <p:nvPr>
            <p:ph type="title"/>
          </p:nvPr>
        </p:nvSpPr>
        <p:spPr/>
        <p:txBody>
          <a:bodyPr/>
          <a:lstStyle/>
          <a:p>
            <a:r>
              <a:rPr lang="en-US"/>
              <a:t>Thanks!</a:t>
            </a:r>
          </a:p>
        </p:txBody>
      </p:sp>
      <p:sp>
        <p:nvSpPr>
          <p:cNvPr id="3" name="Text Placeholder 2">
            <a:extLst>
              <a:ext uri="{FF2B5EF4-FFF2-40B4-BE49-F238E27FC236}">
                <a16:creationId xmlns:a16="http://schemas.microsoft.com/office/drawing/2014/main" id="{83A473F4-C73D-8C4A-8929-A707A37594D9}"/>
              </a:ext>
            </a:extLst>
          </p:cNvPr>
          <p:cNvSpPr>
            <a:spLocks noGrp="1"/>
          </p:cNvSpPr>
          <p:nvPr>
            <p:ph type="body" idx="1"/>
          </p:nvPr>
        </p:nvSpPr>
        <p:spPr/>
        <p:txBody>
          <a:bodyPr/>
          <a:lstStyle/>
          <a:p>
            <a:r>
              <a:rPr lang="en-US"/>
              <a:t>Name</a:t>
            </a:r>
          </a:p>
          <a:p>
            <a:r>
              <a:rPr lang="en-US"/>
              <a:t>Title</a:t>
            </a:r>
          </a:p>
          <a:p>
            <a:r>
              <a:rPr lang="en-US"/>
              <a:t>Email</a:t>
            </a:r>
          </a:p>
          <a:p>
            <a:r>
              <a:rPr lang="en-US"/>
              <a:t>Social</a:t>
            </a:r>
          </a:p>
        </p:txBody>
      </p:sp>
    </p:spTree>
    <p:extLst>
      <p:ext uri="{BB962C8B-B14F-4D97-AF65-F5344CB8AC3E}">
        <p14:creationId xmlns:p14="http://schemas.microsoft.com/office/powerpoint/2010/main" val="338764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00E4-98CE-67A5-B227-954C13F7C010}"/>
              </a:ext>
            </a:extLst>
          </p:cNvPr>
          <p:cNvSpPr>
            <a:spLocks noGrp="1"/>
          </p:cNvSpPr>
          <p:nvPr>
            <p:ph type="title"/>
          </p:nvPr>
        </p:nvSpPr>
        <p:spPr/>
        <p:txBody>
          <a:bodyPr/>
          <a:lstStyle/>
          <a:p>
            <a:r>
              <a:rPr lang="en-US"/>
              <a:t>Problem Statement</a:t>
            </a:r>
          </a:p>
        </p:txBody>
      </p:sp>
      <p:sp>
        <p:nvSpPr>
          <p:cNvPr id="5" name="TextBox 4">
            <a:extLst>
              <a:ext uri="{FF2B5EF4-FFF2-40B4-BE49-F238E27FC236}">
                <a16:creationId xmlns:a16="http://schemas.microsoft.com/office/drawing/2014/main" id="{3B7FD805-F9E2-0E39-1561-CE37C1DB6BE3}"/>
              </a:ext>
            </a:extLst>
          </p:cNvPr>
          <p:cNvSpPr txBox="1"/>
          <p:nvPr/>
        </p:nvSpPr>
        <p:spPr>
          <a:xfrm>
            <a:off x="838197" y="1400030"/>
            <a:ext cx="5880539" cy="3354765"/>
          </a:xfrm>
          <a:prstGeom prst="rect">
            <a:avLst/>
          </a:prstGeom>
          <a:noFill/>
        </p:spPr>
        <p:txBody>
          <a:bodyPr wrap="square">
            <a:spAutoFit/>
          </a:bodyPr>
          <a:lstStyle/>
          <a:p>
            <a:pPr algn="just"/>
            <a:r>
              <a:rPr lang="en-US" sz="2000" b="1" dirty="0"/>
              <a:t>Problem</a:t>
            </a:r>
            <a:r>
              <a:rPr lang="en-US" dirty="0"/>
              <a:t>: </a:t>
            </a:r>
          </a:p>
          <a:p>
            <a:pPr algn="just"/>
            <a:r>
              <a:rPr lang="en-US" sz="1600" dirty="0"/>
              <a:t>Although Large Language Models (LLMs) have achieved remarkable success in natural language processing tasks, their application in simulating human language disorders has been minimally explored.</a:t>
            </a:r>
          </a:p>
          <a:p>
            <a:pPr algn="just"/>
            <a:endParaRPr lang="en-US" sz="1600" dirty="0"/>
          </a:p>
          <a:p>
            <a:pPr algn="just"/>
            <a:r>
              <a:rPr lang="en-US" sz="1600" dirty="0"/>
              <a:t>Aphasia, a language disorder caused by brain damage, provides a unique perspective on how language is processed in the human brain. </a:t>
            </a:r>
          </a:p>
          <a:p>
            <a:pPr algn="just"/>
            <a:endParaRPr lang="en-US" sz="1600" dirty="0"/>
          </a:p>
          <a:p>
            <a:pPr algn="just"/>
            <a:r>
              <a:rPr lang="en-US" sz="1600" dirty="0"/>
              <a:t>However, due to the lack of suitable computational models, progress in understanding the mechanisms and rehabilitation strategies for aphasia has been slow.. </a:t>
            </a:r>
          </a:p>
        </p:txBody>
      </p:sp>
      <p:pic>
        <p:nvPicPr>
          <p:cNvPr id="4" name="Picture 3">
            <a:extLst>
              <a:ext uri="{FF2B5EF4-FFF2-40B4-BE49-F238E27FC236}">
                <a16:creationId xmlns:a16="http://schemas.microsoft.com/office/drawing/2014/main" id="{7B540302-FF57-4940-9F3C-974C7F92A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737" y="1490992"/>
            <a:ext cx="3792875" cy="2370547"/>
          </a:xfrm>
          <a:prstGeom prst="rect">
            <a:avLst/>
          </a:prstGeom>
        </p:spPr>
      </p:pic>
    </p:spTree>
    <p:extLst>
      <p:ext uri="{BB962C8B-B14F-4D97-AF65-F5344CB8AC3E}">
        <p14:creationId xmlns:p14="http://schemas.microsoft.com/office/powerpoint/2010/main" val="3241332036"/>
      </p:ext>
    </p:extLst>
  </p:cSld>
  <p:clrMapOvr>
    <a:masterClrMapping/>
  </p:clrMapOvr>
  <mc:AlternateContent xmlns:mc="http://schemas.openxmlformats.org/markup-compatibility/2006" xmlns:p14="http://schemas.microsoft.com/office/powerpoint/2010/main">
    <mc:Choice Requires="p14">
      <p:transition spd="slow" p14:dur="2000" advTm="40010"/>
    </mc:Choice>
    <mc:Fallback xmlns="">
      <p:transition spd="slow" advTm="4001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1FB0-714F-49EC-E010-078EE0247554}"/>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131AD0CF-9FA9-920D-D92F-366B2C20DD4F}"/>
              </a:ext>
            </a:extLst>
          </p:cNvPr>
          <p:cNvSpPr>
            <a:spLocks noGrp="1"/>
          </p:cNvSpPr>
          <p:nvPr>
            <p:ph sz="half" idx="1"/>
          </p:nvPr>
        </p:nvSpPr>
        <p:spPr>
          <a:xfrm>
            <a:off x="440752" y="1619215"/>
            <a:ext cx="5215759" cy="4043761"/>
          </a:xfrm>
        </p:spPr>
        <p:txBody>
          <a:bodyPr>
            <a:normAutofit/>
          </a:bodyPr>
          <a:lstStyle/>
          <a:p>
            <a:pPr marL="0" indent="0" algn="just">
              <a:buNone/>
            </a:pPr>
            <a:r>
              <a:rPr lang="en-US" sz="2400"/>
              <a:t>The </a:t>
            </a:r>
            <a:r>
              <a:rPr lang="en-US" sz="2400">
                <a:solidFill>
                  <a:srgbClr val="FF0000"/>
                </a:solidFill>
              </a:rPr>
              <a:t>input</a:t>
            </a:r>
            <a:r>
              <a:rPr lang="en-US" sz="2400"/>
              <a:t> to our system consists of:</a:t>
            </a:r>
          </a:p>
          <a:p>
            <a:pPr algn="just">
              <a:buFont typeface="Arial" panose="020B0604020202020204" pitchFamily="34" charset="0"/>
              <a:buChar char="•"/>
            </a:pPr>
            <a:r>
              <a:rPr lang="en-US" sz="2000"/>
              <a:t>PNT Test</a:t>
            </a:r>
          </a:p>
          <a:p>
            <a:pPr lvl="1" algn="just"/>
            <a:r>
              <a:rPr lang="en-US" sz="1200"/>
              <a:t>The input dataset used in this research is the Philadelphia Naming Test (PNT), which is widely used to evaluate language functions in individuals with aphasia. The PNT consists of 185 images, including 10 warmup images and 175 test images. Each image depicts a single object, and the participant is instructed to describe the image using one word.</a:t>
            </a:r>
            <a:endParaRPr lang="en-US" sz="1600"/>
          </a:p>
          <a:p>
            <a:pPr algn="just">
              <a:buFont typeface="Arial" panose="020B0604020202020204" pitchFamily="34" charset="0"/>
              <a:buChar char="•"/>
            </a:pPr>
            <a:endParaRPr lang="en-US" sz="2000"/>
          </a:p>
          <a:p>
            <a:pPr algn="just">
              <a:buFont typeface="Arial" panose="020B0604020202020204" pitchFamily="34" charset="0"/>
              <a:buChar char="•"/>
            </a:pPr>
            <a:endParaRPr lang="en-US" sz="2000"/>
          </a:p>
          <a:p>
            <a:pPr marL="0" indent="0" algn="just">
              <a:buNone/>
            </a:pPr>
            <a:endParaRPr lang="en-US" sz="2000"/>
          </a:p>
          <a:p>
            <a:pPr algn="just">
              <a:buFont typeface="Arial" panose="020B0604020202020204" pitchFamily="34" charset="0"/>
              <a:buChar char="•"/>
            </a:pPr>
            <a:r>
              <a:rPr lang="en-US" sz="2000"/>
              <a:t>LLM Model</a:t>
            </a:r>
          </a:p>
          <a:p>
            <a:pPr lvl="1" algn="just"/>
            <a:r>
              <a:rPr lang="en-US" sz="1600"/>
              <a:t>Llava-1.6 Vicuna-13B version, which achieved 90% accuracy in the benchmark testing</a:t>
            </a:r>
          </a:p>
          <a:p>
            <a:pPr algn="just"/>
            <a:endParaRPr lang="en-US"/>
          </a:p>
        </p:txBody>
      </p:sp>
      <p:pic>
        <p:nvPicPr>
          <p:cNvPr id="5" name="Picture 4" descr="A drawing of a dinosaur&#10;&#10;Description automatically generated">
            <a:extLst>
              <a:ext uri="{FF2B5EF4-FFF2-40B4-BE49-F238E27FC236}">
                <a16:creationId xmlns:a16="http://schemas.microsoft.com/office/drawing/2014/main" id="{08FBD135-EAAB-DAFC-91F1-65C0D28B2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007" y="3429000"/>
            <a:ext cx="1057198" cy="1145298"/>
          </a:xfrm>
          <a:prstGeom prst="rect">
            <a:avLst/>
          </a:prstGeom>
        </p:spPr>
      </p:pic>
      <p:pic>
        <p:nvPicPr>
          <p:cNvPr id="6" name="Picture 5" descr="A drawing of a tree&#10;&#10;Description automatically generated">
            <a:extLst>
              <a:ext uri="{FF2B5EF4-FFF2-40B4-BE49-F238E27FC236}">
                <a16:creationId xmlns:a16="http://schemas.microsoft.com/office/drawing/2014/main" id="{E0EA4326-25B6-02A2-4768-4C537815E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6710" y="3519131"/>
            <a:ext cx="1057198" cy="1145298"/>
          </a:xfrm>
          <a:prstGeom prst="rect">
            <a:avLst/>
          </a:prstGeom>
        </p:spPr>
      </p:pic>
      <p:sp>
        <p:nvSpPr>
          <p:cNvPr id="11" name="Content Placeholder 2">
            <a:extLst>
              <a:ext uri="{FF2B5EF4-FFF2-40B4-BE49-F238E27FC236}">
                <a16:creationId xmlns:a16="http://schemas.microsoft.com/office/drawing/2014/main" id="{3E90CC4C-6A13-9EC0-B735-21A5BCB9490B}"/>
              </a:ext>
            </a:extLst>
          </p:cNvPr>
          <p:cNvSpPr txBox="1">
            <a:spLocks/>
          </p:cNvSpPr>
          <p:nvPr/>
        </p:nvSpPr>
        <p:spPr>
          <a:xfrm>
            <a:off x="6138040" y="1458690"/>
            <a:ext cx="5215760" cy="412088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lnSpc>
                <a:spcPts val="1651"/>
              </a:lnSpc>
              <a:spcBef>
                <a:spcPts val="1200"/>
              </a:spcBef>
              <a:spcAft>
                <a:spcPts val="1200"/>
              </a:spcAft>
            </a:pPr>
            <a:r>
              <a:rPr lang="en-US" sz="1800">
                <a:solidFill>
                  <a:srgbClr val="000000"/>
                </a:solidFill>
                <a:latin typeface="Aptos" panose="020B0004020202020204" pitchFamily="34" charset="0"/>
              </a:rPr>
              <a:t>The goal of this project is to simulate aphasia in LLMs. We modify specific layers in the model to study their impact on language. This approach helps us understand how damage affects language systems. It also allows us to explore similarities between LLMs and the brain. The findings from this study may lead to: </a:t>
            </a:r>
            <a:endParaRPr lang="en-US">
              <a:solidFill>
                <a:srgbClr val="000000"/>
              </a:solidFill>
              <a:latin typeface="Segoe UI" panose="020B0502040204020203" pitchFamily="34" charset="0"/>
            </a:endParaRPr>
          </a:p>
          <a:p>
            <a:pPr lvl="1" algn="just" fontAlgn="base">
              <a:lnSpc>
                <a:spcPts val="1651"/>
              </a:lnSpc>
              <a:buFont typeface="+mj-lt"/>
              <a:buAutoNum type="arabicPeriod"/>
            </a:pPr>
            <a:r>
              <a:rPr lang="en-US" sz="1400">
                <a:solidFill>
                  <a:srgbClr val="000000"/>
                </a:solidFill>
                <a:latin typeface="Aptos" panose="020B0004020202020204" pitchFamily="34" charset="0"/>
              </a:rPr>
              <a:t>New insights into how language breaks down under damage. </a:t>
            </a:r>
          </a:p>
          <a:p>
            <a:pPr lvl="1" algn="just" fontAlgn="base">
              <a:lnSpc>
                <a:spcPts val="1651"/>
              </a:lnSpc>
              <a:buFont typeface="+mj-lt"/>
              <a:buAutoNum type="arabicPeriod" startAt="2"/>
            </a:pPr>
            <a:r>
              <a:rPr lang="en-US" sz="1400">
                <a:solidFill>
                  <a:srgbClr val="000000"/>
                </a:solidFill>
                <a:latin typeface="Aptos" panose="020B0004020202020204" pitchFamily="34" charset="0"/>
              </a:rPr>
              <a:t>Better understanding of which parts of a language system are most vulnerable. </a:t>
            </a:r>
          </a:p>
          <a:p>
            <a:pPr lvl="1" algn="just" fontAlgn="base">
              <a:lnSpc>
                <a:spcPts val="1651"/>
              </a:lnSpc>
              <a:buFont typeface="+mj-lt"/>
              <a:buAutoNum type="arabicPeriod" startAt="3"/>
            </a:pPr>
            <a:r>
              <a:rPr lang="en-US" sz="1400">
                <a:solidFill>
                  <a:srgbClr val="000000"/>
                </a:solidFill>
                <a:latin typeface="Aptos" panose="020B0004020202020204" pitchFamily="34" charset="0"/>
              </a:rPr>
              <a:t>Ideas for improving rehabilitation methods using computational models. </a:t>
            </a:r>
          </a:p>
          <a:p>
            <a:pPr algn="just" fontAlgn="base">
              <a:lnSpc>
                <a:spcPts val="1651"/>
              </a:lnSpc>
              <a:spcBef>
                <a:spcPts val="1200"/>
              </a:spcBef>
              <a:spcAft>
                <a:spcPts val="1200"/>
              </a:spcAft>
            </a:pPr>
            <a:r>
              <a:rPr lang="en-US" sz="1800">
                <a:solidFill>
                  <a:srgbClr val="000000"/>
                </a:solidFill>
                <a:latin typeface="Aptos" panose="020B0004020202020204" pitchFamily="34" charset="0"/>
              </a:rPr>
              <a:t>This study focuses on LLMs as tools to explore human cognition. While LLMs and brains are different, these models provide a controlled way to study language disruptions. </a:t>
            </a:r>
            <a:endParaRPr lang="en-US">
              <a:solidFill>
                <a:srgbClr val="000000"/>
              </a:solidFill>
              <a:latin typeface="Segoe UI" panose="020B0502040204020203" pitchFamily="34" charset="0"/>
            </a:endParaRPr>
          </a:p>
        </p:txBody>
      </p:sp>
    </p:spTree>
    <p:extLst>
      <p:ext uri="{BB962C8B-B14F-4D97-AF65-F5344CB8AC3E}">
        <p14:creationId xmlns:p14="http://schemas.microsoft.com/office/powerpoint/2010/main" val="3830878774"/>
      </p:ext>
    </p:extLst>
  </p:cSld>
  <p:clrMapOvr>
    <a:masterClrMapping/>
  </p:clrMapOvr>
  <mc:AlternateContent xmlns:mc="http://schemas.openxmlformats.org/markup-compatibility/2006" xmlns:p14="http://schemas.microsoft.com/office/powerpoint/2010/main">
    <mc:Choice Requires="p14">
      <p:transition spd="slow" p14:dur="2000" advTm="56126"/>
    </mc:Choice>
    <mc:Fallback xmlns="">
      <p:transition spd="slow" advTm="561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D4DE-3C05-92E3-B0A8-7F9828BCFB4B}"/>
              </a:ext>
            </a:extLst>
          </p:cNvPr>
          <p:cNvSpPr>
            <a:spLocks noGrp="1"/>
          </p:cNvSpPr>
          <p:nvPr>
            <p:ph type="title"/>
          </p:nvPr>
        </p:nvSpPr>
        <p:spPr/>
        <p:txBody>
          <a:bodyPr/>
          <a:lstStyle/>
          <a:p>
            <a:r>
              <a:rPr lang="en-US"/>
              <a:t>Challenges</a:t>
            </a:r>
          </a:p>
        </p:txBody>
      </p:sp>
      <p:sp>
        <p:nvSpPr>
          <p:cNvPr id="5" name="TextBox 4">
            <a:extLst>
              <a:ext uri="{FF2B5EF4-FFF2-40B4-BE49-F238E27FC236}">
                <a16:creationId xmlns:a16="http://schemas.microsoft.com/office/drawing/2014/main" id="{5F9685F3-7827-8DF0-D8C3-1434369F0D10}"/>
              </a:ext>
            </a:extLst>
          </p:cNvPr>
          <p:cNvSpPr txBox="1"/>
          <p:nvPr/>
        </p:nvSpPr>
        <p:spPr>
          <a:xfrm>
            <a:off x="792216" y="1690688"/>
            <a:ext cx="10607568" cy="3170099"/>
          </a:xfrm>
          <a:prstGeom prst="rect">
            <a:avLst/>
          </a:prstGeom>
          <a:noFill/>
        </p:spPr>
        <p:txBody>
          <a:bodyPr wrap="square">
            <a:spAutoFit/>
          </a:bodyPr>
          <a:lstStyle/>
          <a:p>
            <a:pPr marL="285750" indent="-285750" algn="just">
              <a:buFont typeface="Arial" panose="020B0604020202020204" pitchFamily="34" charset="0"/>
              <a:buChar char="•"/>
            </a:pPr>
            <a:r>
              <a:rPr lang="en-US" sz="2000"/>
              <a:t>Designing an effective and meaningful perturbation strategy for LLM layers. </a:t>
            </a:r>
          </a:p>
          <a:p>
            <a:pPr marL="285750" indent="-285750" algn="just">
              <a:buFont typeface="Arial" panose="020B0604020202020204" pitchFamily="34" charset="0"/>
              <a:buChar char="•"/>
            </a:pPr>
            <a:endParaRPr lang="en-US" sz="2000"/>
          </a:p>
          <a:p>
            <a:pPr marL="285750" indent="-285750" algn="just">
              <a:buFont typeface="Arial" panose="020B0604020202020204" pitchFamily="34" charset="0"/>
              <a:buChar char="•"/>
            </a:pPr>
            <a:r>
              <a:rPr lang="en-US" sz="2000"/>
              <a:t>Interpreting the relationship between perturbed layers and simulated language deficits. </a:t>
            </a:r>
          </a:p>
          <a:p>
            <a:pPr marL="285750" indent="-285750" algn="just">
              <a:buFont typeface="Arial" panose="020B0604020202020204" pitchFamily="34" charset="0"/>
              <a:buChar char="•"/>
            </a:pPr>
            <a:endParaRPr lang="en-US" sz="2000"/>
          </a:p>
          <a:p>
            <a:pPr marL="285750" indent="-285750" algn="just">
              <a:buFont typeface="Arial" panose="020B0604020202020204" pitchFamily="34" charset="0"/>
              <a:buChar char="•"/>
            </a:pPr>
            <a:r>
              <a:rPr lang="en-US" sz="2000"/>
              <a:t>Validating the simulated deficits against clinical data from aphasia patients. </a:t>
            </a:r>
          </a:p>
          <a:p>
            <a:pPr marL="285750" indent="-285750" algn="just">
              <a:buFont typeface="Arial" panose="020B0604020202020204" pitchFamily="34" charset="0"/>
              <a:buChar char="•"/>
            </a:pPr>
            <a:endParaRPr lang="en-US" sz="2000"/>
          </a:p>
          <a:p>
            <a:pPr marL="285750" indent="-285750" algn="just">
              <a:buFont typeface="Arial" panose="020B0604020202020204" pitchFamily="34" charset="0"/>
              <a:buChar char="•"/>
            </a:pPr>
            <a:r>
              <a:rPr lang="en-US" sz="2000"/>
              <a:t>Scaling the simulations to more complex and naturalistic language tasks. </a:t>
            </a:r>
          </a:p>
          <a:p>
            <a:pPr marL="285750" indent="-285750" algn="just">
              <a:buFont typeface="Arial" panose="020B0604020202020204" pitchFamily="34" charset="0"/>
              <a:buChar char="•"/>
            </a:pPr>
            <a:endParaRPr lang="en-US" sz="2000"/>
          </a:p>
          <a:p>
            <a:pPr marL="285750" indent="-285750" algn="just">
              <a:buFont typeface="Arial" panose="020B0604020202020204" pitchFamily="34" charset="0"/>
              <a:buChar char="•"/>
            </a:pPr>
            <a:r>
              <a:rPr lang="en-US" sz="2000"/>
              <a:t>Translating insights from LLM simulations to clinical applications for aphasia diagnosis and treatment.</a:t>
            </a:r>
          </a:p>
        </p:txBody>
      </p:sp>
    </p:spTree>
    <p:extLst>
      <p:ext uri="{BB962C8B-B14F-4D97-AF65-F5344CB8AC3E}">
        <p14:creationId xmlns:p14="http://schemas.microsoft.com/office/powerpoint/2010/main" val="1812295855"/>
      </p:ext>
    </p:extLst>
  </p:cSld>
  <p:clrMapOvr>
    <a:masterClrMapping/>
  </p:clrMapOvr>
  <mc:AlternateContent xmlns:mc="http://schemas.openxmlformats.org/markup-compatibility/2006" xmlns:p14="http://schemas.microsoft.com/office/powerpoint/2010/main">
    <mc:Choice Requires="p14">
      <p:transition spd="slow" p14:dur="2000" advTm="1038"/>
    </mc:Choice>
    <mc:Fallback xmlns="">
      <p:transition spd="slow" advTm="103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64FA-06BD-78D5-328C-8AF96F2C9143}"/>
              </a:ext>
            </a:extLst>
          </p:cNvPr>
          <p:cNvSpPr>
            <a:spLocks noGrp="1"/>
          </p:cNvSpPr>
          <p:nvPr>
            <p:ph type="title"/>
          </p:nvPr>
        </p:nvSpPr>
        <p:spPr>
          <a:xfrm>
            <a:off x="838200" y="63166"/>
            <a:ext cx="10515600" cy="1325563"/>
          </a:xfrm>
        </p:spPr>
        <p:txBody>
          <a:bodyPr/>
          <a:lstStyle/>
          <a:p>
            <a:r>
              <a:rPr lang="en-US"/>
              <a:t>Related work</a:t>
            </a:r>
            <a:r>
              <a:rPr lang="zh-CN" altLang="en-US"/>
              <a:t>：</a:t>
            </a:r>
            <a:endParaRPr lang="en-US"/>
          </a:p>
        </p:txBody>
      </p:sp>
      <p:sp>
        <p:nvSpPr>
          <p:cNvPr id="5" name="Content Placeholder 4">
            <a:extLst>
              <a:ext uri="{FF2B5EF4-FFF2-40B4-BE49-F238E27FC236}">
                <a16:creationId xmlns:a16="http://schemas.microsoft.com/office/drawing/2014/main" id="{5388148D-27CA-FE81-6F5E-663E4E6BE7FF}"/>
              </a:ext>
            </a:extLst>
          </p:cNvPr>
          <p:cNvSpPr>
            <a:spLocks noGrp="1"/>
          </p:cNvSpPr>
          <p:nvPr>
            <p:ph idx="1"/>
          </p:nvPr>
        </p:nvSpPr>
        <p:spPr>
          <a:xfrm>
            <a:off x="649014" y="1531335"/>
            <a:ext cx="10515600" cy="4606706"/>
          </a:xfrm>
        </p:spPr>
        <p:txBody>
          <a:bodyPr>
            <a:normAutofit fontScale="55000" lnSpcReduction="20000"/>
          </a:bodyPr>
          <a:lstStyle/>
          <a:p>
            <a:r>
              <a:rPr lang="en-US"/>
              <a:t>Previous studies have explored the relationship between LLMs and brain-like language processing to simulate or understand linguistic impairments. </a:t>
            </a:r>
            <a:r>
              <a:rPr lang="en-US" err="1"/>
              <a:t>Schrimpf</a:t>
            </a:r>
            <a:r>
              <a:rPr lang="en-US"/>
              <a:t> et al. (2021) demonstrated that transformer-based models exhibit neural predictivity for human brain activity, achieving high "brain scores" by aligning model layers with neural responses during language tasks. </a:t>
            </a:r>
          </a:p>
          <a:p>
            <a:endParaRPr lang="en-US"/>
          </a:p>
          <a:p>
            <a:r>
              <a:rPr lang="en-US"/>
              <a:t>Similarly, </a:t>
            </a:r>
            <a:r>
              <a:rPr lang="en-US" err="1"/>
              <a:t>Feghhi</a:t>
            </a:r>
            <a:r>
              <a:rPr lang="en-US"/>
              <a:t> et al. (2024) questioned over-reliance on brain scores by deconstructing the mappings between LLM representations and neural data, emphasizing the importance of understanding the features captured by different layers.</a:t>
            </a:r>
          </a:p>
          <a:p>
            <a:endParaRPr lang="en-US"/>
          </a:p>
          <a:p>
            <a:r>
              <a:rPr lang="en-US"/>
              <a:t>In terms of characterizing language errors, </a:t>
            </a:r>
            <a:r>
              <a:rPr lang="en-US" err="1"/>
              <a:t>Fergadiotis</a:t>
            </a:r>
            <a:r>
              <a:rPr lang="en-US"/>
              <a:t> et al. (2016) contributed significantly to understanding word-level errors by categorizing </a:t>
            </a:r>
            <a:r>
              <a:rPr lang="en-US" err="1"/>
              <a:t>paraphasias</a:t>
            </a:r>
            <a:r>
              <a:rPr lang="en-US"/>
              <a:t> into phonological, semantic, and unrelated categories, laying the groundwork for modern error classification approaches.</a:t>
            </a:r>
          </a:p>
          <a:p>
            <a:endParaRPr lang="en-US"/>
          </a:p>
          <a:p>
            <a:r>
              <a:rPr lang="en-US"/>
              <a:t>Perez et al. (2024) further demonstrated the utility of generative pretrained transformers for multiclass paraphasia detection, aligning with the use of LLMs for aphasia-like impairment simulations in this study.</a:t>
            </a:r>
          </a:p>
          <a:p>
            <a:endParaRPr lang="en-US"/>
          </a:p>
          <a:p>
            <a:r>
              <a:rPr lang="en-US"/>
              <a:t>While these approaches provide insights into functional alignment and error characterization, they rely on predefined mappings between LLMs and neural or behavioral data. In contrast, the Layer Targeting Strategy (LTS) proposed in this paper bypasses this reliance by focusing on stochastic perturbations and output-driven analysis to identify critical layers for specific language functions.</a:t>
            </a:r>
          </a:p>
          <a:p>
            <a:endParaRPr lang="en-US"/>
          </a:p>
        </p:txBody>
      </p:sp>
    </p:spTree>
    <p:extLst>
      <p:ext uri="{BB962C8B-B14F-4D97-AF65-F5344CB8AC3E}">
        <p14:creationId xmlns:p14="http://schemas.microsoft.com/office/powerpoint/2010/main" val="981440203"/>
      </p:ext>
    </p:extLst>
  </p:cSld>
  <p:clrMapOvr>
    <a:masterClrMapping/>
  </p:clrMapOvr>
  <mc:AlternateContent xmlns:mc="http://schemas.openxmlformats.org/markup-compatibility/2006" xmlns:p14="http://schemas.microsoft.com/office/powerpoint/2010/main">
    <mc:Choice Requires="p14">
      <p:transition spd="slow" p14:dur="2000" advTm="1346"/>
    </mc:Choice>
    <mc:Fallback xmlns="">
      <p:transition spd="slow" advTm="134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590A-3CD7-221F-065C-01583E52DB28}"/>
              </a:ext>
            </a:extLst>
          </p:cNvPr>
          <p:cNvSpPr>
            <a:spLocks noGrp="1"/>
          </p:cNvSpPr>
          <p:nvPr>
            <p:ph type="title"/>
          </p:nvPr>
        </p:nvSpPr>
        <p:spPr/>
        <p:txBody>
          <a:bodyPr/>
          <a:lstStyle/>
          <a:p>
            <a:r>
              <a:rPr lang="en-US">
                <a:latin typeface="Impact"/>
              </a:rPr>
              <a:t>Methodology: idea</a:t>
            </a:r>
          </a:p>
        </p:txBody>
      </p:sp>
      <p:sp>
        <p:nvSpPr>
          <p:cNvPr id="5" name="Content Placeholder 4">
            <a:extLst>
              <a:ext uri="{FF2B5EF4-FFF2-40B4-BE49-F238E27FC236}">
                <a16:creationId xmlns:a16="http://schemas.microsoft.com/office/drawing/2014/main" id="{809EA6C4-9CF6-E37C-7121-7184020F3697}"/>
              </a:ext>
            </a:extLst>
          </p:cNvPr>
          <p:cNvSpPr>
            <a:spLocks noGrp="1"/>
          </p:cNvSpPr>
          <p:nvPr>
            <p:ph idx="1"/>
          </p:nvPr>
        </p:nvSpPr>
        <p:spPr/>
        <p:txBody>
          <a:bodyPr>
            <a:normAutofit fontScale="55000" lnSpcReduction="20000"/>
          </a:bodyPr>
          <a:lstStyle/>
          <a:p>
            <a:r>
              <a:rPr lang="en-US"/>
              <a:t>The core idea is to systematically perturb specific LLM layers and analyze the resulting errors to identify critical layers for different language functions.</a:t>
            </a:r>
          </a:p>
          <a:p>
            <a:endParaRPr lang="en-US"/>
          </a:p>
          <a:p>
            <a:r>
              <a:rPr lang="en-US"/>
              <a:t>Rather than relying on predefined mappings or assumptions, we employ a data-driven, exploratory approach. By systematically perturbing the LLM layers and rigorously analyzing the resulting errors, we aim to uncover empirical relationships between the model's structure and the language deficits it exhibits under different perturbation conditions.</a:t>
            </a:r>
          </a:p>
          <a:p>
            <a:endParaRPr lang="en-US"/>
          </a:p>
          <a:p>
            <a:r>
              <a:rPr lang="en-US"/>
              <a:t> This search-based methodology allows us to identify critical layers for various language functions in a more objective and unbiased manner. By letting the data guide our understanding of the model's functional organization, we minimize the risks associated with making a priori assumptions about how the model's components map onto brain regions or cognitive processes.</a:t>
            </a:r>
          </a:p>
          <a:p>
            <a:endParaRPr lang="en-US"/>
          </a:p>
          <a:p>
            <a:r>
              <a:rPr lang="en-US"/>
              <a:t>Ultimately, our goal is to leverage the LLM as a controlled experimental platform to generate new insights into the nature of language breakdown, which can then inform hypotheses about the neural basis of aphasia. </a:t>
            </a:r>
            <a:br>
              <a:rPr lang="en-US"/>
            </a:br>
            <a:br>
              <a:rPr lang="en-US"/>
            </a:br>
            <a:endParaRPr lang="en-US"/>
          </a:p>
        </p:txBody>
      </p:sp>
    </p:spTree>
    <p:extLst>
      <p:ext uri="{BB962C8B-B14F-4D97-AF65-F5344CB8AC3E}">
        <p14:creationId xmlns:p14="http://schemas.microsoft.com/office/powerpoint/2010/main" val="2589077384"/>
      </p:ext>
    </p:extLst>
  </p:cSld>
  <p:clrMapOvr>
    <a:masterClrMapping/>
  </p:clrMapOvr>
  <mc:AlternateContent xmlns:mc="http://schemas.openxmlformats.org/markup-compatibility/2006" xmlns:p14="http://schemas.microsoft.com/office/powerpoint/2010/main">
    <mc:Choice Requires="p14">
      <p:transition spd="slow" p14:dur="2000" advTm="2342"/>
    </mc:Choice>
    <mc:Fallback xmlns="">
      <p:transition spd="slow" advTm="234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9582-A089-7834-8AFE-CEE17BEA9298}"/>
              </a:ext>
            </a:extLst>
          </p:cNvPr>
          <p:cNvSpPr>
            <a:spLocks noGrp="1"/>
          </p:cNvSpPr>
          <p:nvPr>
            <p:ph type="title"/>
          </p:nvPr>
        </p:nvSpPr>
        <p:spPr>
          <a:xfrm>
            <a:off x="838200" y="365125"/>
            <a:ext cx="10515600" cy="1325563"/>
          </a:xfrm>
        </p:spPr>
        <p:txBody>
          <a:bodyPr anchor="ctr">
            <a:normAutofit/>
          </a:bodyPr>
          <a:lstStyle/>
          <a:p>
            <a:r>
              <a:rPr lang="en-US" sz="3200"/>
              <a:t>Methodology</a:t>
            </a:r>
          </a:p>
        </p:txBody>
      </p:sp>
      <p:sp>
        <p:nvSpPr>
          <p:cNvPr id="5" name="Content Placeholder 4">
            <a:extLst>
              <a:ext uri="{FF2B5EF4-FFF2-40B4-BE49-F238E27FC236}">
                <a16:creationId xmlns:a16="http://schemas.microsoft.com/office/drawing/2014/main" id="{4C8A1E89-AECA-6F56-3B5B-F53DA78E8A61}"/>
              </a:ext>
            </a:extLst>
          </p:cNvPr>
          <p:cNvSpPr>
            <a:spLocks noGrp="1"/>
          </p:cNvSpPr>
          <p:nvPr>
            <p:ph sz="half" idx="1"/>
          </p:nvPr>
        </p:nvSpPr>
        <p:spPr>
          <a:xfrm>
            <a:off x="838199" y="1825625"/>
            <a:ext cx="7496503" cy="4043761"/>
          </a:xfrm>
        </p:spPr>
        <p:txBody>
          <a:bodyPr>
            <a:normAutofit/>
          </a:bodyPr>
          <a:lstStyle/>
          <a:p>
            <a:r>
              <a:rPr lang="en-US" sz="2400" b="0" i="0">
                <a:solidFill>
                  <a:srgbClr val="0F4761"/>
                </a:solidFill>
                <a:effectLst/>
                <a:latin typeface="WordVisi_MSFontService"/>
              </a:rPr>
              <a:t>Step 1: Model Selection and Initialization</a:t>
            </a:r>
          </a:p>
          <a:p>
            <a:r>
              <a:rPr lang="en-US" sz="2400" b="0" i="0">
                <a:solidFill>
                  <a:srgbClr val="0F4761"/>
                </a:solidFill>
                <a:effectLst/>
                <a:latin typeface="Aptos" panose="020B0004020202020204" pitchFamily="34" charset="0"/>
              </a:rPr>
              <a:t>Step 2: Randomized Layer Perturbation</a:t>
            </a:r>
          </a:p>
          <a:p>
            <a:r>
              <a:rPr lang="en-US" sz="2400" b="0" i="0">
                <a:solidFill>
                  <a:srgbClr val="0F4761"/>
                </a:solidFill>
                <a:effectLst/>
                <a:latin typeface="Aptos" panose="020B0004020202020204" pitchFamily="34" charset="0"/>
              </a:rPr>
              <a:t>Step 3: Task-Specific Output Evaluation</a:t>
            </a:r>
            <a:endParaRPr lang="en-US" sz="2400">
              <a:solidFill>
                <a:srgbClr val="0F4761"/>
              </a:solidFill>
              <a:latin typeface="Aptos" panose="020B0004020202020204" pitchFamily="34" charset="0"/>
            </a:endParaRPr>
          </a:p>
          <a:p>
            <a:r>
              <a:rPr lang="en-US" sz="2400" b="0" i="0">
                <a:solidFill>
                  <a:srgbClr val="0F4761"/>
                </a:solidFill>
                <a:effectLst/>
                <a:latin typeface="Aptos" panose="020B0004020202020204" pitchFamily="34" charset="0"/>
              </a:rPr>
              <a:t>Step 4: Statistical Analysis of Perturbation Effects </a:t>
            </a:r>
          </a:p>
          <a:p>
            <a:r>
              <a:rPr lang="en-US" sz="2400" b="0" i="0">
                <a:solidFill>
                  <a:srgbClr val="0F4761"/>
                </a:solidFill>
                <a:effectLst/>
                <a:latin typeface="WordVisi_MSFontService"/>
              </a:rPr>
              <a:t>Step 5: Iterative Refinement</a:t>
            </a:r>
            <a:endParaRPr lang="en-US" sz="2400"/>
          </a:p>
        </p:txBody>
      </p:sp>
    </p:spTree>
    <p:extLst>
      <p:ext uri="{BB962C8B-B14F-4D97-AF65-F5344CB8AC3E}">
        <p14:creationId xmlns:p14="http://schemas.microsoft.com/office/powerpoint/2010/main" val="2678697652"/>
      </p:ext>
    </p:extLst>
  </p:cSld>
  <p:clrMapOvr>
    <a:masterClrMapping/>
  </p:clrMapOvr>
  <mc:AlternateContent xmlns:mc="http://schemas.openxmlformats.org/markup-compatibility/2006" xmlns:p14="http://schemas.microsoft.com/office/powerpoint/2010/main">
    <mc:Choice Requires="p14">
      <p:transition spd="slow" p14:dur="2000" advTm="1403"/>
    </mc:Choice>
    <mc:Fallback xmlns="">
      <p:transition spd="slow" advTm="140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B54B6-5E01-41D9-6927-09BD94935F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ABA7AD-484B-4AB2-53D3-AE459E88B4BB}"/>
              </a:ext>
            </a:extLst>
          </p:cNvPr>
          <p:cNvSpPr>
            <a:spLocks noGrp="1"/>
          </p:cNvSpPr>
          <p:nvPr>
            <p:ph type="title"/>
          </p:nvPr>
        </p:nvSpPr>
        <p:spPr/>
        <p:txBody>
          <a:bodyPr>
            <a:normAutofit/>
          </a:bodyPr>
          <a:lstStyle/>
          <a:p>
            <a:r>
              <a:rPr lang="en-US" sz="2800" b="1" dirty="0">
                <a:latin typeface="Impact"/>
              </a:rPr>
              <a:t>Classification Type</a:t>
            </a:r>
            <a:endParaRPr lang="en-US" sz="2800" b="1" dirty="0">
              <a:solidFill>
                <a:srgbClr val="000000"/>
              </a:solidFill>
              <a:latin typeface="Impact"/>
            </a:endParaRPr>
          </a:p>
        </p:txBody>
      </p:sp>
      <p:pic>
        <p:nvPicPr>
          <p:cNvPr id="2050" name="Picture 2" descr="A screenshot of a computer&#10;&#10;Description automatically generated">
            <a:extLst>
              <a:ext uri="{FF2B5EF4-FFF2-40B4-BE49-F238E27FC236}">
                <a16:creationId xmlns:a16="http://schemas.microsoft.com/office/drawing/2014/main" id="{C0D2FCC5-9F70-F57B-14C9-32CD8A2CD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93397"/>
            <a:ext cx="9628822" cy="4326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736448"/>
      </p:ext>
    </p:extLst>
  </p:cSld>
  <p:clrMapOvr>
    <a:masterClrMapping/>
  </p:clrMapOvr>
  <mc:AlternateContent xmlns:mc="http://schemas.openxmlformats.org/markup-compatibility/2006" xmlns:p14="http://schemas.microsoft.com/office/powerpoint/2010/main">
    <mc:Choice Requires="p14">
      <p:transition spd="slow" p14:dur="2000" advTm="17568"/>
    </mc:Choice>
    <mc:Fallback xmlns="">
      <p:transition spd="slow" advTm="17568"/>
    </mc:Fallback>
  </mc:AlternateContent>
</p:sld>
</file>

<file path=ppt/theme/theme1.xml><?xml version="1.0" encoding="utf-8"?>
<a:theme xmlns:a="http://schemas.openxmlformats.org/drawingml/2006/main" name="UofSC Simple Theme">
  <a:themeElements>
    <a:clrScheme name="Custom 1">
      <a:dk1>
        <a:srgbClr val="000000"/>
      </a:dk1>
      <a:lt1>
        <a:srgbClr val="FFFFFF"/>
      </a:lt1>
      <a:dk2>
        <a:srgbClr val="73000A"/>
      </a:dk2>
      <a:lt2>
        <a:srgbClr val="E7E6E6"/>
      </a:lt2>
      <a:accent1>
        <a:srgbClr val="0D3841"/>
      </a:accent1>
      <a:accent2>
        <a:srgbClr val="E23B38"/>
      </a:accent2>
      <a:accent3>
        <a:srgbClr val="759005"/>
      </a:accent3>
      <a:accent4>
        <a:srgbClr val="FFF89E"/>
      </a:accent4>
      <a:accent5>
        <a:srgbClr val="3277B6"/>
      </a:accent5>
      <a:accent6>
        <a:srgbClr val="C1D832"/>
      </a:accent6>
      <a:hlink>
        <a:srgbClr val="73000A"/>
      </a:hlink>
      <a:folHlink>
        <a:srgbClr val="E23B38"/>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258CAB0-DDDD-8E42-8715-79BD1402BECB}" vid="{EC9F5A20-6D19-7048-A333-7BEF17D9B2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UofSC Simple Theme</Template>
  <TotalTime>2</TotalTime>
  <Words>2308</Words>
  <Application>Microsoft Office PowerPoint</Application>
  <PresentationFormat>Widescreen</PresentationFormat>
  <Paragraphs>165</Paragraphs>
  <Slides>25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WordVisi_MSFontService</vt:lpstr>
      <vt:lpstr>Aptos</vt:lpstr>
      <vt:lpstr>Aptos Display</vt:lpstr>
      <vt:lpstr>Arial</vt:lpstr>
      <vt:lpstr>Calibri</vt:lpstr>
      <vt:lpstr>Impact</vt:lpstr>
      <vt:lpstr>Open Sans</vt:lpstr>
      <vt:lpstr>Segoe UI</vt:lpstr>
      <vt:lpstr>Symbol</vt:lpstr>
      <vt:lpstr>UofSC Simple Theme</vt:lpstr>
      <vt:lpstr>Simulating Aphasia through Weight Modifications in Pretrained Large Language Models</vt:lpstr>
      <vt:lpstr>Content </vt:lpstr>
      <vt:lpstr>Problem Statement</vt:lpstr>
      <vt:lpstr>Problem Statement</vt:lpstr>
      <vt:lpstr>Challenges</vt:lpstr>
      <vt:lpstr>Related work：</vt:lpstr>
      <vt:lpstr>Methodology: idea</vt:lpstr>
      <vt:lpstr>Methodology</vt:lpstr>
      <vt:lpstr>Classification Type</vt:lpstr>
      <vt:lpstr>LLM Architecture </vt:lpstr>
      <vt:lpstr>Experiments</vt:lpstr>
      <vt:lpstr>Results - Error Trends - Variable Weight Modification (10% to 60%)</vt:lpstr>
      <vt:lpstr>Results</vt:lpstr>
      <vt:lpstr>Results</vt:lpstr>
      <vt:lpstr>Results - Error Trends - Fixed weight modification (10%)</vt:lpstr>
      <vt:lpstr>Results – Adding Noise</vt:lpstr>
      <vt:lpstr>Results – Adding Noise</vt:lpstr>
      <vt:lpstr>Experiments-Zeroing</vt:lpstr>
      <vt:lpstr>Results - Error Trends – ZEROing Different NUMber of LAyers</vt:lpstr>
      <vt:lpstr>Results - Zeroing</vt:lpstr>
      <vt:lpstr>Results - Zeroing</vt:lpstr>
      <vt:lpstr>Broader Impact - Limitations</vt:lpstr>
      <vt:lpstr>Reference</vt:lpstr>
      <vt:lpstr>Supplementary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Yong Yang</dc:creator>
  <cp:lastModifiedBy>Shawn G</cp:lastModifiedBy>
  <cp:revision>200</cp:revision>
  <dcterms:created xsi:type="dcterms:W3CDTF">2024-12-01T15:31:56Z</dcterms:created>
  <dcterms:modified xsi:type="dcterms:W3CDTF">2024-12-12T10:01:39Z</dcterms:modified>
</cp:coreProperties>
</file>