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67" d="100"/>
          <a:sy n="67" d="100"/>
        </p:scale>
        <p:origin x="8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E0CAD-E561-4061-83AB-769DF99F82C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9485F3-ADE5-45DB-932F-122F042B65CA}">
      <dgm:prSet/>
      <dgm:spPr/>
      <dgm:t>
        <a:bodyPr/>
        <a:lstStyle/>
        <a:p>
          <a:r>
            <a:rPr lang="en-US" b="1" i="0" baseline="0"/>
            <a:t>Chess as an AI Benchmark</a:t>
          </a:r>
          <a:r>
            <a:rPr lang="en-US" b="0" i="0" baseline="0"/>
            <a:t> – Chess engines are a classic way to measure the capabilities of AI systems.</a:t>
          </a:r>
          <a:endParaRPr lang="en-US"/>
        </a:p>
      </dgm:t>
    </dgm:pt>
    <dgm:pt modelId="{FA523514-E1B4-4E5A-AF3E-5EE8C21B399D}" type="parTrans" cxnId="{777AED7F-11E9-4D82-8BB7-D3D8714764E8}">
      <dgm:prSet/>
      <dgm:spPr/>
      <dgm:t>
        <a:bodyPr/>
        <a:lstStyle/>
        <a:p>
          <a:endParaRPr lang="en-US"/>
        </a:p>
      </dgm:t>
    </dgm:pt>
    <dgm:pt modelId="{006DE6B1-5774-420B-8579-F59C45CF74F7}" type="sibTrans" cxnId="{777AED7F-11E9-4D82-8BB7-D3D8714764E8}">
      <dgm:prSet/>
      <dgm:spPr/>
      <dgm:t>
        <a:bodyPr/>
        <a:lstStyle/>
        <a:p>
          <a:endParaRPr lang="en-US"/>
        </a:p>
      </dgm:t>
    </dgm:pt>
    <dgm:pt modelId="{C1D78D89-AD50-42FE-BF4C-53B2C1E79D10}">
      <dgm:prSet/>
      <dgm:spPr/>
      <dgm:t>
        <a:bodyPr/>
        <a:lstStyle/>
        <a:p>
          <a:r>
            <a:rPr lang="en-US" b="1" i="0" baseline="0"/>
            <a:t>Catalyst for ML Advances</a:t>
          </a:r>
          <a:r>
            <a:rPr lang="en-US" b="0" i="0" baseline="0"/>
            <a:t> – Progress in chess engines has historically driven broader breakthroughs in AI and machine learning.</a:t>
          </a:r>
          <a:endParaRPr lang="en-US"/>
        </a:p>
      </dgm:t>
    </dgm:pt>
    <dgm:pt modelId="{B993D3D3-D3F4-46B0-9B6F-F14B56C9A7D1}" type="parTrans" cxnId="{8532E674-783E-44C3-8B0E-5FF8D8133CD1}">
      <dgm:prSet/>
      <dgm:spPr/>
      <dgm:t>
        <a:bodyPr/>
        <a:lstStyle/>
        <a:p>
          <a:endParaRPr lang="en-US"/>
        </a:p>
      </dgm:t>
    </dgm:pt>
    <dgm:pt modelId="{386D1741-ABCD-4026-A540-8BBA115BA13A}" type="sibTrans" cxnId="{8532E674-783E-44C3-8B0E-5FF8D8133CD1}">
      <dgm:prSet/>
      <dgm:spPr/>
      <dgm:t>
        <a:bodyPr/>
        <a:lstStyle/>
        <a:p>
          <a:endParaRPr lang="en-US"/>
        </a:p>
      </dgm:t>
    </dgm:pt>
    <dgm:pt modelId="{66E76F06-C8FE-481E-8253-0CE859F25F6E}">
      <dgm:prSet/>
      <dgm:spPr/>
      <dgm:t>
        <a:bodyPr/>
        <a:lstStyle/>
        <a:p>
          <a:r>
            <a:rPr lang="en-US" b="1" i="0" baseline="0"/>
            <a:t>Efficiency Enables Scale</a:t>
          </a:r>
          <a:r>
            <a:rPr lang="en-US" b="0" i="0" baseline="0"/>
            <a:t> – Training complex neural models requires massive compute; improving efficiency allows faster iteration and larger experiments.</a:t>
          </a:r>
          <a:endParaRPr lang="en-US"/>
        </a:p>
      </dgm:t>
    </dgm:pt>
    <dgm:pt modelId="{213BECAD-CD88-4038-8001-99561E947DDD}" type="parTrans" cxnId="{A260E65E-526B-4C86-BE21-3DDA282B1C99}">
      <dgm:prSet/>
      <dgm:spPr/>
      <dgm:t>
        <a:bodyPr/>
        <a:lstStyle/>
        <a:p>
          <a:endParaRPr lang="en-US"/>
        </a:p>
      </dgm:t>
    </dgm:pt>
    <dgm:pt modelId="{98E44EBF-315A-40A2-AB6F-4AAAD2E3D370}" type="sibTrans" cxnId="{A260E65E-526B-4C86-BE21-3DDA282B1C99}">
      <dgm:prSet/>
      <dgm:spPr/>
      <dgm:t>
        <a:bodyPr/>
        <a:lstStyle/>
        <a:p>
          <a:endParaRPr lang="en-US"/>
        </a:p>
      </dgm:t>
    </dgm:pt>
    <dgm:pt modelId="{4FCF88B1-3FF0-48DF-970C-17B4B36692BE}">
      <dgm:prSet/>
      <dgm:spPr/>
      <dgm:t>
        <a:bodyPr/>
        <a:lstStyle/>
        <a:p>
          <a:r>
            <a:rPr lang="en-US" b="1" i="0" baseline="0"/>
            <a:t>Sustainability Concerns</a:t>
          </a:r>
          <a:r>
            <a:rPr lang="en-US" b="0" i="0" baseline="0"/>
            <a:t> – Reducing energy usage lowers costs, limits environmental impact, and supports sustainable AI development.</a:t>
          </a:r>
          <a:endParaRPr lang="en-US"/>
        </a:p>
      </dgm:t>
    </dgm:pt>
    <dgm:pt modelId="{B3DA91FC-B761-4A45-9EEF-520BC2FEC91F}" type="parTrans" cxnId="{AC68458A-B4FE-425E-8F8A-7381103C4C33}">
      <dgm:prSet/>
      <dgm:spPr/>
      <dgm:t>
        <a:bodyPr/>
        <a:lstStyle/>
        <a:p>
          <a:endParaRPr lang="en-US"/>
        </a:p>
      </dgm:t>
    </dgm:pt>
    <dgm:pt modelId="{95E7D0B8-5B86-4BAF-953C-5322606BF4CC}" type="sibTrans" cxnId="{AC68458A-B4FE-425E-8F8A-7381103C4C33}">
      <dgm:prSet/>
      <dgm:spPr/>
      <dgm:t>
        <a:bodyPr/>
        <a:lstStyle/>
        <a:p>
          <a:endParaRPr lang="en-US"/>
        </a:p>
      </dgm:t>
    </dgm:pt>
    <dgm:pt modelId="{511F7FEC-CADF-4365-95FB-A15FCF46D1A0}">
      <dgm:prSet/>
      <dgm:spPr/>
      <dgm:t>
        <a:bodyPr/>
        <a:lstStyle/>
        <a:p>
          <a:r>
            <a:rPr lang="en-US" b="1" i="0" baseline="0"/>
            <a:t>Self-Play Is Powerful but Costly</a:t>
          </a:r>
          <a:r>
            <a:rPr lang="en-US" b="0" i="0" baseline="0"/>
            <a:t> – Millions of self-play games produce strong models, but require huge computational and energy resources.</a:t>
          </a:r>
          <a:endParaRPr lang="en-US"/>
        </a:p>
      </dgm:t>
    </dgm:pt>
    <dgm:pt modelId="{BBF2228F-B408-446E-8CBC-85E3E52441BB}" type="parTrans" cxnId="{05144B90-9B7D-479F-9A7F-674603006D38}">
      <dgm:prSet/>
      <dgm:spPr/>
      <dgm:t>
        <a:bodyPr/>
        <a:lstStyle/>
        <a:p>
          <a:endParaRPr lang="en-US"/>
        </a:p>
      </dgm:t>
    </dgm:pt>
    <dgm:pt modelId="{21ADE013-00A8-408D-AF33-430E4558CFAA}" type="sibTrans" cxnId="{05144B90-9B7D-479F-9A7F-674603006D38}">
      <dgm:prSet/>
      <dgm:spPr/>
      <dgm:t>
        <a:bodyPr/>
        <a:lstStyle/>
        <a:p>
          <a:endParaRPr lang="en-US"/>
        </a:p>
      </dgm:t>
    </dgm:pt>
    <dgm:pt modelId="{8436303F-A04A-4022-820A-81C4C1D477B6}">
      <dgm:prSet/>
      <dgm:spPr/>
      <dgm:t>
        <a:bodyPr/>
        <a:lstStyle/>
        <a:p>
          <a:r>
            <a:rPr lang="en-US" b="1" i="0" baseline="0"/>
            <a:t>Optimizing Training Improves AI</a:t>
          </a:r>
          <a:r>
            <a:rPr lang="en-US" b="0" i="0" baseline="0"/>
            <a:t> – Streamlined, energy-efficient training pipelines make it easier to develop stronger AI systems overall.</a:t>
          </a:r>
          <a:endParaRPr lang="en-US"/>
        </a:p>
      </dgm:t>
    </dgm:pt>
    <dgm:pt modelId="{EA81B49B-55E5-43A6-98EB-3A20B2EBEDE3}" type="parTrans" cxnId="{0F1026F2-F158-487D-A6A1-FB5502C3946C}">
      <dgm:prSet/>
      <dgm:spPr/>
      <dgm:t>
        <a:bodyPr/>
        <a:lstStyle/>
        <a:p>
          <a:endParaRPr lang="en-US"/>
        </a:p>
      </dgm:t>
    </dgm:pt>
    <dgm:pt modelId="{20140E45-8702-45F7-8330-A673F54F51FA}" type="sibTrans" cxnId="{0F1026F2-F158-487D-A6A1-FB5502C3946C}">
      <dgm:prSet/>
      <dgm:spPr/>
      <dgm:t>
        <a:bodyPr/>
        <a:lstStyle/>
        <a:p>
          <a:endParaRPr lang="en-US"/>
        </a:p>
      </dgm:t>
    </dgm:pt>
    <dgm:pt modelId="{6FA8A051-B3F0-438D-BA64-6C9F34CC5C37}" type="pres">
      <dgm:prSet presAssocID="{8AFE0CAD-E561-4061-83AB-769DF99F82CD}" presName="diagram" presStyleCnt="0">
        <dgm:presLayoutVars>
          <dgm:dir/>
          <dgm:resizeHandles val="exact"/>
        </dgm:presLayoutVars>
      </dgm:prSet>
      <dgm:spPr/>
    </dgm:pt>
    <dgm:pt modelId="{C794B13D-F70D-4163-A034-315DC656E331}" type="pres">
      <dgm:prSet presAssocID="{4F9485F3-ADE5-45DB-932F-122F042B65CA}" presName="node" presStyleLbl="node1" presStyleIdx="0" presStyleCnt="6">
        <dgm:presLayoutVars>
          <dgm:bulletEnabled val="1"/>
        </dgm:presLayoutVars>
      </dgm:prSet>
      <dgm:spPr/>
    </dgm:pt>
    <dgm:pt modelId="{F6B05EB8-5A72-4A3A-8EF8-3824CA99B03C}" type="pres">
      <dgm:prSet presAssocID="{006DE6B1-5774-420B-8579-F59C45CF74F7}" presName="sibTrans" presStyleCnt="0"/>
      <dgm:spPr/>
    </dgm:pt>
    <dgm:pt modelId="{9AE40273-26D1-4A25-AE48-F145EB74CEB3}" type="pres">
      <dgm:prSet presAssocID="{C1D78D89-AD50-42FE-BF4C-53B2C1E79D10}" presName="node" presStyleLbl="node1" presStyleIdx="1" presStyleCnt="6">
        <dgm:presLayoutVars>
          <dgm:bulletEnabled val="1"/>
        </dgm:presLayoutVars>
      </dgm:prSet>
      <dgm:spPr/>
    </dgm:pt>
    <dgm:pt modelId="{B891B911-1591-42DB-AB59-82AEC63BFAB6}" type="pres">
      <dgm:prSet presAssocID="{386D1741-ABCD-4026-A540-8BBA115BA13A}" presName="sibTrans" presStyleCnt="0"/>
      <dgm:spPr/>
    </dgm:pt>
    <dgm:pt modelId="{78D774B8-F05A-422C-8DBC-E8EC844817B5}" type="pres">
      <dgm:prSet presAssocID="{66E76F06-C8FE-481E-8253-0CE859F25F6E}" presName="node" presStyleLbl="node1" presStyleIdx="2" presStyleCnt="6">
        <dgm:presLayoutVars>
          <dgm:bulletEnabled val="1"/>
        </dgm:presLayoutVars>
      </dgm:prSet>
      <dgm:spPr/>
    </dgm:pt>
    <dgm:pt modelId="{B93538D9-87A2-4BFD-B602-291BCA7783E1}" type="pres">
      <dgm:prSet presAssocID="{98E44EBF-315A-40A2-AB6F-4AAAD2E3D370}" presName="sibTrans" presStyleCnt="0"/>
      <dgm:spPr/>
    </dgm:pt>
    <dgm:pt modelId="{0146DFCF-04CD-44E9-8BF7-C8FBD19DE385}" type="pres">
      <dgm:prSet presAssocID="{4FCF88B1-3FF0-48DF-970C-17B4B36692BE}" presName="node" presStyleLbl="node1" presStyleIdx="3" presStyleCnt="6">
        <dgm:presLayoutVars>
          <dgm:bulletEnabled val="1"/>
        </dgm:presLayoutVars>
      </dgm:prSet>
      <dgm:spPr/>
    </dgm:pt>
    <dgm:pt modelId="{2B855ADF-7DE6-43CD-A5BB-203A6F0F1C61}" type="pres">
      <dgm:prSet presAssocID="{95E7D0B8-5B86-4BAF-953C-5322606BF4CC}" presName="sibTrans" presStyleCnt="0"/>
      <dgm:spPr/>
    </dgm:pt>
    <dgm:pt modelId="{4C13B7F9-BD03-4D21-8179-45D6355603DE}" type="pres">
      <dgm:prSet presAssocID="{511F7FEC-CADF-4365-95FB-A15FCF46D1A0}" presName="node" presStyleLbl="node1" presStyleIdx="4" presStyleCnt="6">
        <dgm:presLayoutVars>
          <dgm:bulletEnabled val="1"/>
        </dgm:presLayoutVars>
      </dgm:prSet>
      <dgm:spPr/>
    </dgm:pt>
    <dgm:pt modelId="{8DED0FA9-B2F4-4092-80D4-D9454BA95228}" type="pres">
      <dgm:prSet presAssocID="{21ADE013-00A8-408D-AF33-430E4558CFAA}" presName="sibTrans" presStyleCnt="0"/>
      <dgm:spPr/>
    </dgm:pt>
    <dgm:pt modelId="{2425FC5B-0F06-4081-A3BA-F6BC31D40629}" type="pres">
      <dgm:prSet presAssocID="{8436303F-A04A-4022-820A-81C4C1D477B6}" presName="node" presStyleLbl="node1" presStyleIdx="5" presStyleCnt="6">
        <dgm:presLayoutVars>
          <dgm:bulletEnabled val="1"/>
        </dgm:presLayoutVars>
      </dgm:prSet>
      <dgm:spPr/>
    </dgm:pt>
  </dgm:ptLst>
  <dgm:cxnLst>
    <dgm:cxn modelId="{23337123-5526-48EE-8086-CFFE38C1BD4E}" type="presOf" srcId="{511F7FEC-CADF-4365-95FB-A15FCF46D1A0}" destId="{4C13B7F9-BD03-4D21-8179-45D6355603DE}" srcOrd="0" destOrd="0" presId="urn:microsoft.com/office/officeart/2005/8/layout/default"/>
    <dgm:cxn modelId="{BECC225D-3B7F-4CE9-987C-5599CAA4AD5A}" type="presOf" srcId="{4FCF88B1-3FF0-48DF-970C-17B4B36692BE}" destId="{0146DFCF-04CD-44E9-8BF7-C8FBD19DE385}" srcOrd="0" destOrd="0" presId="urn:microsoft.com/office/officeart/2005/8/layout/default"/>
    <dgm:cxn modelId="{A260E65E-526B-4C86-BE21-3DDA282B1C99}" srcId="{8AFE0CAD-E561-4061-83AB-769DF99F82CD}" destId="{66E76F06-C8FE-481E-8253-0CE859F25F6E}" srcOrd="2" destOrd="0" parTransId="{213BECAD-CD88-4038-8001-99561E947DDD}" sibTransId="{98E44EBF-315A-40A2-AB6F-4AAAD2E3D370}"/>
    <dgm:cxn modelId="{8532E674-783E-44C3-8B0E-5FF8D8133CD1}" srcId="{8AFE0CAD-E561-4061-83AB-769DF99F82CD}" destId="{C1D78D89-AD50-42FE-BF4C-53B2C1E79D10}" srcOrd="1" destOrd="0" parTransId="{B993D3D3-D3F4-46B0-9B6F-F14B56C9A7D1}" sibTransId="{386D1741-ABCD-4026-A540-8BBA115BA13A}"/>
    <dgm:cxn modelId="{D876157F-0B97-4DAF-9A0E-2E4EE2F0E514}" type="presOf" srcId="{4F9485F3-ADE5-45DB-932F-122F042B65CA}" destId="{C794B13D-F70D-4163-A034-315DC656E331}" srcOrd="0" destOrd="0" presId="urn:microsoft.com/office/officeart/2005/8/layout/default"/>
    <dgm:cxn modelId="{B2A9947F-E9A4-48B2-A8AC-E0A29649DB77}" type="presOf" srcId="{8AFE0CAD-E561-4061-83AB-769DF99F82CD}" destId="{6FA8A051-B3F0-438D-BA64-6C9F34CC5C37}" srcOrd="0" destOrd="0" presId="urn:microsoft.com/office/officeart/2005/8/layout/default"/>
    <dgm:cxn modelId="{777AED7F-11E9-4D82-8BB7-D3D8714764E8}" srcId="{8AFE0CAD-E561-4061-83AB-769DF99F82CD}" destId="{4F9485F3-ADE5-45DB-932F-122F042B65CA}" srcOrd="0" destOrd="0" parTransId="{FA523514-E1B4-4E5A-AF3E-5EE8C21B399D}" sibTransId="{006DE6B1-5774-420B-8579-F59C45CF74F7}"/>
    <dgm:cxn modelId="{AC68458A-B4FE-425E-8F8A-7381103C4C33}" srcId="{8AFE0CAD-E561-4061-83AB-769DF99F82CD}" destId="{4FCF88B1-3FF0-48DF-970C-17B4B36692BE}" srcOrd="3" destOrd="0" parTransId="{B3DA91FC-B761-4A45-9EEF-520BC2FEC91F}" sibTransId="{95E7D0B8-5B86-4BAF-953C-5322606BF4CC}"/>
    <dgm:cxn modelId="{05144B90-9B7D-479F-9A7F-674603006D38}" srcId="{8AFE0CAD-E561-4061-83AB-769DF99F82CD}" destId="{511F7FEC-CADF-4365-95FB-A15FCF46D1A0}" srcOrd="4" destOrd="0" parTransId="{BBF2228F-B408-446E-8CBC-85E3E52441BB}" sibTransId="{21ADE013-00A8-408D-AF33-430E4558CFAA}"/>
    <dgm:cxn modelId="{3BEA1D94-9690-4545-B8CB-A7A0C9BD2FB2}" type="presOf" srcId="{C1D78D89-AD50-42FE-BF4C-53B2C1E79D10}" destId="{9AE40273-26D1-4A25-AE48-F145EB74CEB3}" srcOrd="0" destOrd="0" presId="urn:microsoft.com/office/officeart/2005/8/layout/default"/>
    <dgm:cxn modelId="{F90593DB-8184-4769-BFD9-E1316C3CA677}" type="presOf" srcId="{8436303F-A04A-4022-820A-81C4C1D477B6}" destId="{2425FC5B-0F06-4081-A3BA-F6BC31D40629}" srcOrd="0" destOrd="0" presId="urn:microsoft.com/office/officeart/2005/8/layout/default"/>
    <dgm:cxn modelId="{F074FFEB-535D-4500-82C6-B09A6B7DD60F}" type="presOf" srcId="{66E76F06-C8FE-481E-8253-0CE859F25F6E}" destId="{78D774B8-F05A-422C-8DBC-E8EC844817B5}" srcOrd="0" destOrd="0" presId="urn:microsoft.com/office/officeart/2005/8/layout/default"/>
    <dgm:cxn modelId="{0F1026F2-F158-487D-A6A1-FB5502C3946C}" srcId="{8AFE0CAD-E561-4061-83AB-769DF99F82CD}" destId="{8436303F-A04A-4022-820A-81C4C1D477B6}" srcOrd="5" destOrd="0" parTransId="{EA81B49B-55E5-43A6-98EB-3A20B2EBEDE3}" sibTransId="{20140E45-8702-45F7-8330-A673F54F51FA}"/>
    <dgm:cxn modelId="{70A5686F-8409-41A3-A948-6009FF851596}" type="presParOf" srcId="{6FA8A051-B3F0-438D-BA64-6C9F34CC5C37}" destId="{C794B13D-F70D-4163-A034-315DC656E331}" srcOrd="0" destOrd="0" presId="urn:microsoft.com/office/officeart/2005/8/layout/default"/>
    <dgm:cxn modelId="{E5B0C789-8BFD-4BF4-A58F-139EEEDF25B1}" type="presParOf" srcId="{6FA8A051-B3F0-438D-BA64-6C9F34CC5C37}" destId="{F6B05EB8-5A72-4A3A-8EF8-3824CA99B03C}" srcOrd="1" destOrd="0" presId="urn:microsoft.com/office/officeart/2005/8/layout/default"/>
    <dgm:cxn modelId="{AA2F97DD-2BC3-43CA-A6B8-AB9B4E0084D6}" type="presParOf" srcId="{6FA8A051-B3F0-438D-BA64-6C9F34CC5C37}" destId="{9AE40273-26D1-4A25-AE48-F145EB74CEB3}" srcOrd="2" destOrd="0" presId="urn:microsoft.com/office/officeart/2005/8/layout/default"/>
    <dgm:cxn modelId="{D7CECB91-37C0-416F-9660-434984A18295}" type="presParOf" srcId="{6FA8A051-B3F0-438D-BA64-6C9F34CC5C37}" destId="{B891B911-1591-42DB-AB59-82AEC63BFAB6}" srcOrd="3" destOrd="0" presId="urn:microsoft.com/office/officeart/2005/8/layout/default"/>
    <dgm:cxn modelId="{70958048-4336-40E0-9037-D4D42B26F6C9}" type="presParOf" srcId="{6FA8A051-B3F0-438D-BA64-6C9F34CC5C37}" destId="{78D774B8-F05A-422C-8DBC-E8EC844817B5}" srcOrd="4" destOrd="0" presId="urn:microsoft.com/office/officeart/2005/8/layout/default"/>
    <dgm:cxn modelId="{58271487-8B8F-4FEC-9801-986A67C36A5A}" type="presParOf" srcId="{6FA8A051-B3F0-438D-BA64-6C9F34CC5C37}" destId="{B93538D9-87A2-4BFD-B602-291BCA7783E1}" srcOrd="5" destOrd="0" presId="urn:microsoft.com/office/officeart/2005/8/layout/default"/>
    <dgm:cxn modelId="{75C1605C-52AF-46CB-B722-B74A5C2D8233}" type="presParOf" srcId="{6FA8A051-B3F0-438D-BA64-6C9F34CC5C37}" destId="{0146DFCF-04CD-44E9-8BF7-C8FBD19DE385}" srcOrd="6" destOrd="0" presId="urn:microsoft.com/office/officeart/2005/8/layout/default"/>
    <dgm:cxn modelId="{F04B632F-37EA-4A09-9CB8-F927B9ECBAF3}" type="presParOf" srcId="{6FA8A051-B3F0-438D-BA64-6C9F34CC5C37}" destId="{2B855ADF-7DE6-43CD-A5BB-203A6F0F1C61}" srcOrd="7" destOrd="0" presId="urn:microsoft.com/office/officeart/2005/8/layout/default"/>
    <dgm:cxn modelId="{EB1E2793-03D5-4CD2-B315-AA5E574C6DEF}" type="presParOf" srcId="{6FA8A051-B3F0-438D-BA64-6C9F34CC5C37}" destId="{4C13B7F9-BD03-4D21-8179-45D6355603DE}" srcOrd="8" destOrd="0" presId="urn:microsoft.com/office/officeart/2005/8/layout/default"/>
    <dgm:cxn modelId="{6EC5E788-596F-48E1-800F-FC0ED5B87E29}" type="presParOf" srcId="{6FA8A051-B3F0-438D-BA64-6C9F34CC5C37}" destId="{8DED0FA9-B2F4-4092-80D4-D9454BA95228}" srcOrd="9" destOrd="0" presId="urn:microsoft.com/office/officeart/2005/8/layout/default"/>
    <dgm:cxn modelId="{1941BE9C-D102-40D1-9E8E-B8565C54F76E}" type="presParOf" srcId="{6FA8A051-B3F0-438D-BA64-6C9F34CC5C37}" destId="{2425FC5B-0F06-4081-A3BA-F6BC31D4062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795BA-6CFB-491E-8581-E8F47EE2404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28422E-0277-43A3-9B82-74D6D69890C2}">
      <dgm:prSet/>
      <dgm:spPr/>
      <dgm:t>
        <a:bodyPr/>
        <a:lstStyle/>
        <a:p>
          <a:r>
            <a:rPr lang="en-US" b="1"/>
            <a:t>Massive Self-Play</a:t>
          </a:r>
          <a:endParaRPr lang="en-US"/>
        </a:p>
      </dgm:t>
    </dgm:pt>
    <dgm:pt modelId="{FDC422D1-7006-4ABF-A3BF-9745DC32685A}" type="parTrans" cxnId="{99ECAA54-CF2E-4CBD-B1B9-0994CC06D741}">
      <dgm:prSet/>
      <dgm:spPr/>
      <dgm:t>
        <a:bodyPr/>
        <a:lstStyle/>
        <a:p>
          <a:endParaRPr lang="en-US"/>
        </a:p>
      </dgm:t>
    </dgm:pt>
    <dgm:pt modelId="{EFE7251C-47DB-47DE-AD31-DB039CAE9A69}" type="sibTrans" cxnId="{99ECAA54-CF2E-4CBD-B1B9-0994CC06D741}">
      <dgm:prSet/>
      <dgm:spPr/>
      <dgm:t>
        <a:bodyPr/>
        <a:lstStyle/>
        <a:p>
          <a:endParaRPr lang="en-US"/>
        </a:p>
      </dgm:t>
    </dgm:pt>
    <dgm:pt modelId="{3BCDC921-14DB-491D-822C-6D1E1133206B}">
      <dgm:prSet/>
      <dgm:spPr/>
      <dgm:t>
        <a:bodyPr/>
        <a:lstStyle/>
        <a:p>
          <a:r>
            <a:rPr lang="en-US"/>
            <a:t>Millions of games are simulated to generate training data.</a:t>
          </a:r>
        </a:p>
      </dgm:t>
    </dgm:pt>
    <dgm:pt modelId="{8F663159-0B82-4FA2-A5BC-DC4307E85695}" type="parTrans" cxnId="{230E6122-E4D9-46F8-8FDC-2D8719197995}">
      <dgm:prSet/>
      <dgm:spPr/>
      <dgm:t>
        <a:bodyPr/>
        <a:lstStyle/>
        <a:p>
          <a:endParaRPr lang="en-US"/>
        </a:p>
      </dgm:t>
    </dgm:pt>
    <dgm:pt modelId="{83090584-DAB5-4739-B9A5-FBCD9EC72A9A}" type="sibTrans" cxnId="{230E6122-E4D9-46F8-8FDC-2D8719197995}">
      <dgm:prSet/>
      <dgm:spPr/>
      <dgm:t>
        <a:bodyPr/>
        <a:lstStyle/>
        <a:p>
          <a:endParaRPr lang="en-US"/>
        </a:p>
      </dgm:t>
    </dgm:pt>
    <dgm:pt modelId="{079BDB9C-926E-4A5E-9C2D-9D2482F3CB34}">
      <dgm:prSet/>
      <dgm:spPr/>
      <dgm:t>
        <a:bodyPr/>
        <a:lstStyle/>
        <a:p>
          <a:r>
            <a:rPr lang="en-US" b="1"/>
            <a:t>Large Neural Networks</a:t>
          </a:r>
          <a:endParaRPr lang="en-US"/>
        </a:p>
      </dgm:t>
    </dgm:pt>
    <dgm:pt modelId="{33B91062-E2AB-43FF-A235-FF981037C2DE}" type="parTrans" cxnId="{B8985B08-546D-43AD-A06D-865268F0DD11}">
      <dgm:prSet/>
      <dgm:spPr/>
      <dgm:t>
        <a:bodyPr/>
        <a:lstStyle/>
        <a:p>
          <a:endParaRPr lang="en-US"/>
        </a:p>
      </dgm:t>
    </dgm:pt>
    <dgm:pt modelId="{1D95E68B-D81D-4770-8C86-4D8898B1E87C}" type="sibTrans" cxnId="{B8985B08-546D-43AD-A06D-865268F0DD11}">
      <dgm:prSet/>
      <dgm:spPr/>
      <dgm:t>
        <a:bodyPr/>
        <a:lstStyle/>
        <a:p>
          <a:endParaRPr lang="en-US"/>
        </a:p>
      </dgm:t>
    </dgm:pt>
    <dgm:pt modelId="{C579CC1B-4E16-47F5-BE03-741C0A2788E1}">
      <dgm:prSet/>
      <dgm:spPr/>
      <dgm:t>
        <a:bodyPr/>
        <a:lstStyle/>
        <a:p>
          <a:r>
            <a:rPr lang="en-US"/>
            <a:t>Deep networks require heavy GPU/TPU computation for both forward and backward passes.</a:t>
          </a:r>
        </a:p>
      </dgm:t>
    </dgm:pt>
    <dgm:pt modelId="{B3F971BF-4DF6-4B9C-AB69-FC41E592AAC4}" type="parTrans" cxnId="{02C4D4E3-1AB6-4727-A4B4-820EFB83670F}">
      <dgm:prSet/>
      <dgm:spPr/>
      <dgm:t>
        <a:bodyPr/>
        <a:lstStyle/>
        <a:p>
          <a:endParaRPr lang="en-US"/>
        </a:p>
      </dgm:t>
    </dgm:pt>
    <dgm:pt modelId="{3B7DB7A7-2497-448E-AF1A-2F1C018E4ECF}" type="sibTrans" cxnId="{02C4D4E3-1AB6-4727-A4B4-820EFB83670F}">
      <dgm:prSet/>
      <dgm:spPr/>
      <dgm:t>
        <a:bodyPr/>
        <a:lstStyle/>
        <a:p>
          <a:endParaRPr lang="en-US"/>
        </a:p>
      </dgm:t>
    </dgm:pt>
    <dgm:pt modelId="{4E78B5D5-F786-4F9C-9E5A-E4C3AE86E252}">
      <dgm:prSet/>
      <dgm:spPr/>
      <dgm:t>
        <a:bodyPr/>
        <a:lstStyle/>
        <a:p>
          <a:r>
            <a:rPr lang="en-US" b="1"/>
            <a:t>Iterative Training</a:t>
          </a:r>
          <a:endParaRPr lang="en-US"/>
        </a:p>
      </dgm:t>
    </dgm:pt>
    <dgm:pt modelId="{CB85BAF1-4382-4936-86FA-65F98FDCEDC2}" type="parTrans" cxnId="{E91201A6-3113-4602-8491-C7ACA3898461}">
      <dgm:prSet/>
      <dgm:spPr/>
      <dgm:t>
        <a:bodyPr/>
        <a:lstStyle/>
        <a:p>
          <a:endParaRPr lang="en-US"/>
        </a:p>
      </dgm:t>
    </dgm:pt>
    <dgm:pt modelId="{079A01A6-E78A-466A-95D4-7B734E919275}" type="sibTrans" cxnId="{E91201A6-3113-4602-8491-C7ACA3898461}">
      <dgm:prSet/>
      <dgm:spPr/>
      <dgm:t>
        <a:bodyPr/>
        <a:lstStyle/>
        <a:p>
          <a:endParaRPr lang="en-US"/>
        </a:p>
      </dgm:t>
    </dgm:pt>
    <dgm:pt modelId="{D550B6B9-2F26-408D-92FC-908631027A83}">
      <dgm:prSet/>
      <dgm:spPr/>
      <dgm:t>
        <a:bodyPr/>
        <a:lstStyle/>
        <a:p>
          <a:r>
            <a:rPr lang="en-US"/>
            <a:t>Training occurs in multiple rounds (generations), requiring thousands of GPU hours.</a:t>
          </a:r>
        </a:p>
      </dgm:t>
    </dgm:pt>
    <dgm:pt modelId="{A943571D-71C2-405D-B024-B501ACCF7BB4}" type="parTrans" cxnId="{C4B75573-93E3-4AEF-B7D8-9B11109A87FE}">
      <dgm:prSet/>
      <dgm:spPr/>
      <dgm:t>
        <a:bodyPr/>
        <a:lstStyle/>
        <a:p>
          <a:endParaRPr lang="en-US"/>
        </a:p>
      </dgm:t>
    </dgm:pt>
    <dgm:pt modelId="{9C309367-C6F9-421F-8596-1CCFA4CFA962}" type="sibTrans" cxnId="{C4B75573-93E3-4AEF-B7D8-9B11109A87FE}">
      <dgm:prSet/>
      <dgm:spPr/>
      <dgm:t>
        <a:bodyPr/>
        <a:lstStyle/>
        <a:p>
          <a:endParaRPr lang="en-US"/>
        </a:p>
      </dgm:t>
    </dgm:pt>
    <dgm:pt modelId="{A5764065-1BEA-4FA9-9682-951C76C67D3E}">
      <dgm:prSet/>
      <dgm:spPr/>
      <dgm:t>
        <a:bodyPr/>
        <a:lstStyle/>
        <a:p>
          <a:r>
            <a:rPr lang="en-US" b="1"/>
            <a:t>Energy-Hungry Hardware</a:t>
          </a:r>
          <a:endParaRPr lang="en-US"/>
        </a:p>
      </dgm:t>
    </dgm:pt>
    <dgm:pt modelId="{21FEE1AE-6C36-4D78-A1D6-CF7EE7678DBB}" type="parTrans" cxnId="{C0C811B6-1D31-4BBD-98DA-DAE3438DA968}">
      <dgm:prSet/>
      <dgm:spPr/>
      <dgm:t>
        <a:bodyPr/>
        <a:lstStyle/>
        <a:p>
          <a:endParaRPr lang="en-US"/>
        </a:p>
      </dgm:t>
    </dgm:pt>
    <dgm:pt modelId="{86026621-3BDD-4A5D-BC9E-91F287E22ACA}" type="sibTrans" cxnId="{C0C811B6-1D31-4BBD-98DA-DAE3438DA968}">
      <dgm:prSet/>
      <dgm:spPr/>
      <dgm:t>
        <a:bodyPr/>
        <a:lstStyle/>
        <a:p>
          <a:endParaRPr lang="en-US"/>
        </a:p>
      </dgm:t>
    </dgm:pt>
    <dgm:pt modelId="{7987CD95-D4DF-4A8E-90BF-61B228537E21}">
      <dgm:prSet/>
      <dgm:spPr/>
      <dgm:t>
        <a:bodyPr/>
        <a:lstStyle/>
        <a:p>
          <a:r>
            <a:rPr lang="en-US"/>
            <a:t>GPUs and TPUs consume hundreds of watts each, multiplied across clusters of machines.</a:t>
          </a:r>
        </a:p>
      </dgm:t>
    </dgm:pt>
    <dgm:pt modelId="{8D5EB1AB-10D8-4167-8BF4-AC6614D106CD}" type="parTrans" cxnId="{D8245674-5C99-431A-9377-72F42F1A7A8F}">
      <dgm:prSet/>
      <dgm:spPr/>
      <dgm:t>
        <a:bodyPr/>
        <a:lstStyle/>
        <a:p>
          <a:endParaRPr lang="en-US"/>
        </a:p>
      </dgm:t>
    </dgm:pt>
    <dgm:pt modelId="{D7ED302E-71DC-4FA4-B818-C016307267F8}" type="sibTrans" cxnId="{D8245674-5C99-431A-9377-72F42F1A7A8F}">
      <dgm:prSet/>
      <dgm:spPr/>
      <dgm:t>
        <a:bodyPr/>
        <a:lstStyle/>
        <a:p>
          <a:endParaRPr lang="en-US"/>
        </a:p>
      </dgm:t>
    </dgm:pt>
    <dgm:pt modelId="{15C03A84-CE61-403C-B156-49CB49C219C7}" type="pres">
      <dgm:prSet presAssocID="{C8C795BA-6CFB-491E-8581-E8F47EE24044}" presName="linear" presStyleCnt="0">
        <dgm:presLayoutVars>
          <dgm:animLvl val="lvl"/>
          <dgm:resizeHandles val="exact"/>
        </dgm:presLayoutVars>
      </dgm:prSet>
      <dgm:spPr/>
    </dgm:pt>
    <dgm:pt modelId="{4D4EF4C4-6E6C-4045-A619-8B771313BE2D}" type="pres">
      <dgm:prSet presAssocID="{B428422E-0277-43A3-9B82-74D6D69890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56E55B-9E19-424E-86D7-5FA58BE7EC76}" type="pres">
      <dgm:prSet presAssocID="{B428422E-0277-43A3-9B82-74D6D69890C2}" presName="childText" presStyleLbl="revTx" presStyleIdx="0" presStyleCnt="4">
        <dgm:presLayoutVars>
          <dgm:bulletEnabled val="1"/>
        </dgm:presLayoutVars>
      </dgm:prSet>
      <dgm:spPr/>
    </dgm:pt>
    <dgm:pt modelId="{E3393648-0FCF-44AA-A08F-DFF2D816C441}" type="pres">
      <dgm:prSet presAssocID="{079BDB9C-926E-4A5E-9C2D-9D2482F3CB3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6760B3-BDE1-47A7-BAB7-37B2779C4069}" type="pres">
      <dgm:prSet presAssocID="{079BDB9C-926E-4A5E-9C2D-9D2482F3CB34}" presName="childText" presStyleLbl="revTx" presStyleIdx="1" presStyleCnt="4">
        <dgm:presLayoutVars>
          <dgm:bulletEnabled val="1"/>
        </dgm:presLayoutVars>
      </dgm:prSet>
      <dgm:spPr/>
    </dgm:pt>
    <dgm:pt modelId="{C332462B-DA75-4B74-ACA9-E9BE0FF2F9AE}" type="pres">
      <dgm:prSet presAssocID="{4E78B5D5-F786-4F9C-9E5A-E4C3AE86E2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CA034F-5697-4687-803F-2F148C957BFB}" type="pres">
      <dgm:prSet presAssocID="{4E78B5D5-F786-4F9C-9E5A-E4C3AE86E252}" presName="childText" presStyleLbl="revTx" presStyleIdx="2" presStyleCnt="4">
        <dgm:presLayoutVars>
          <dgm:bulletEnabled val="1"/>
        </dgm:presLayoutVars>
      </dgm:prSet>
      <dgm:spPr/>
    </dgm:pt>
    <dgm:pt modelId="{3D143F5D-CDC8-4E32-856C-D1AD32694E34}" type="pres">
      <dgm:prSet presAssocID="{A5764065-1BEA-4FA9-9682-951C76C67D3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FE34CC5-61A2-4459-9ECA-AA793FD33D28}" type="pres">
      <dgm:prSet presAssocID="{A5764065-1BEA-4FA9-9682-951C76C67D3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8985B08-546D-43AD-A06D-865268F0DD11}" srcId="{C8C795BA-6CFB-491E-8581-E8F47EE24044}" destId="{079BDB9C-926E-4A5E-9C2D-9D2482F3CB34}" srcOrd="1" destOrd="0" parTransId="{33B91062-E2AB-43FF-A235-FF981037C2DE}" sibTransId="{1D95E68B-D81D-4770-8C86-4D8898B1E87C}"/>
    <dgm:cxn modelId="{F68A0809-56F7-419C-BC8A-46EA79422BDF}" type="presOf" srcId="{4E78B5D5-F786-4F9C-9E5A-E4C3AE86E252}" destId="{C332462B-DA75-4B74-ACA9-E9BE0FF2F9AE}" srcOrd="0" destOrd="0" presId="urn:microsoft.com/office/officeart/2005/8/layout/vList2"/>
    <dgm:cxn modelId="{230E6122-E4D9-46F8-8FDC-2D8719197995}" srcId="{B428422E-0277-43A3-9B82-74D6D69890C2}" destId="{3BCDC921-14DB-491D-822C-6D1E1133206B}" srcOrd="0" destOrd="0" parTransId="{8F663159-0B82-4FA2-A5BC-DC4307E85695}" sibTransId="{83090584-DAB5-4739-B9A5-FBCD9EC72A9A}"/>
    <dgm:cxn modelId="{E25AFE39-1CA6-4844-8A98-4FF893E1DDFB}" type="presOf" srcId="{C8C795BA-6CFB-491E-8581-E8F47EE24044}" destId="{15C03A84-CE61-403C-B156-49CB49C219C7}" srcOrd="0" destOrd="0" presId="urn:microsoft.com/office/officeart/2005/8/layout/vList2"/>
    <dgm:cxn modelId="{C4B75573-93E3-4AEF-B7D8-9B11109A87FE}" srcId="{4E78B5D5-F786-4F9C-9E5A-E4C3AE86E252}" destId="{D550B6B9-2F26-408D-92FC-908631027A83}" srcOrd="0" destOrd="0" parTransId="{A943571D-71C2-405D-B024-B501ACCF7BB4}" sibTransId="{9C309367-C6F9-421F-8596-1CCFA4CFA962}"/>
    <dgm:cxn modelId="{D8245674-5C99-431A-9377-72F42F1A7A8F}" srcId="{A5764065-1BEA-4FA9-9682-951C76C67D3E}" destId="{7987CD95-D4DF-4A8E-90BF-61B228537E21}" srcOrd="0" destOrd="0" parTransId="{8D5EB1AB-10D8-4167-8BF4-AC6614D106CD}" sibTransId="{D7ED302E-71DC-4FA4-B818-C016307267F8}"/>
    <dgm:cxn modelId="{99ECAA54-CF2E-4CBD-B1B9-0994CC06D741}" srcId="{C8C795BA-6CFB-491E-8581-E8F47EE24044}" destId="{B428422E-0277-43A3-9B82-74D6D69890C2}" srcOrd="0" destOrd="0" parTransId="{FDC422D1-7006-4ABF-A3BF-9745DC32685A}" sibTransId="{EFE7251C-47DB-47DE-AD31-DB039CAE9A69}"/>
    <dgm:cxn modelId="{D6DE4799-398A-4326-B718-58B1E8F59F59}" type="presOf" srcId="{A5764065-1BEA-4FA9-9682-951C76C67D3E}" destId="{3D143F5D-CDC8-4E32-856C-D1AD32694E34}" srcOrd="0" destOrd="0" presId="urn:microsoft.com/office/officeart/2005/8/layout/vList2"/>
    <dgm:cxn modelId="{9588059A-472F-420F-9C0C-47C4FDDC5DD1}" type="presOf" srcId="{079BDB9C-926E-4A5E-9C2D-9D2482F3CB34}" destId="{E3393648-0FCF-44AA-A08F-DFF2D816C441}" srcOrd="0" destOrd="0" presId="urn:microsoft.com/office/officeart/2005/8/layout/vList2"/>
    <dgm:cxn modelId="{E91201A6-3113-4602-8491-C7ACA3898461}" srcId="{C8C795BA-6CFB-491E-8581-E8F47EE24044}" destId="{4E78B5D5-F786-4F9C-9E5A-E4C3AE86E252}" srcOrd="2" destOrd="0" parTransId="{CB85BAF1-4382-4936-86FA-65F98FDCEDC2}" sibTransId="{079A01A6-E78A-466A-95D4-7B734E919275}"/>
    <dgm:cxn modelId="{C0C811B6-1D31-4BBD-98DA-DAE3438DA968}" srcId="{C8C795BA-6CFB-491E-8581-E8F47EE24044}" destId="{A5764065-1BEA-4FA9-9682-951C76C67D3E}" srcOrd="3" destOrd="0" parTransId="{21FEE1AE-6C36-4D78-A1D6-CF7EE7678DBB}" sibTransId="{86026621-3BDD-4A5D-BC9E-91F287E22ACA}"/>
    <dgm:cxn modelId="{424210C2-A178-4558-A896-44642FF11B0E}" type="presOf" srcId="{3BCDC921-14DB-491D-822C-6D1E1133206B}" destId="{7D56E55B-9E19-424E-86D7-5FA58BE7EC76}" srcOrd="0" destOrd="0" presId="urn:microsoft.com/office/officeart/2005/8/layout/vList2"/>
    <dgm:cxn modelId="{180EE2D1-8D05-4FDD-B73E-ED834F57DC6B}" type="presOf" srcId="{B428422E-0277-43A3-9B82-74D6D69890C2}" destId="{4D4EF4C4-6E6C-4045-A619-8B771313BE2D}" srcOrd="0" destOrd="0" presId="urn:microsoft.com/office/officeart/2005/8/layout/vList2"/>
    <dgm:cxn modelId="{70B687D4-F4A0-4985-9930-7B9D61EB16BA}" type="presOf" srcId="{D550B6B9-2F26-408D-92FC-908631027A83}" destId="{CBCA034F-5697-4687-803F-2F148C957BFB}" srcOrd="0" destOrd="0" presId="urn:microsoft.com/office/officeart/2005/8/layout/vList2"/>
    <dgm:cxn modelId="{74639DDC-1CFC-427C-B477-BBBC486B6B12}" type="presOf" srcId="{7987CD95-D4DF-4A8E-90BF-61B228537E21}" destId="{DFE34CC5-61A2-4459-9ECA-AA793FD33D28}" srcOrd="0" destOrd="0" presId="urn:microsoft.com/office/officeart/2005/8/layout/vList2"/>
    <dgm:cxn modelId="{02C4D4E3-1AB6-4727-A4B4-820EFB83670F}" srcId="{079BDB9C-926E-4A5E-9C2D-9D2482F3CB34}" destId="{C579CC1B-4E16-47F5-BE03-741C0A2788E1}" srcOrd="0" destOrd="0" parTransId="{B3F971BF-4DF6-4B9C-AB69-FC41E592AAC4}" sibTransId="{3B7DB7A7-2497-448E-AF1A-2F1C018E4ECF}"/>
    <dgm:cxn modelId="{4D0953F8-9085-45FB-ADA3-9AC1C1EF6150}" type="presOf" srcId="{C579CC1B-4E16-47F5-BE03-741C0A2788E1}" destId="{016760B3-BDE1-47A7-BAB7-37B2779C4069}" srcOrd="0" destOrd="0" presId="urn:microsoft.com/office/officeart/2005/8/layout/vList2"/>
    <dgm:cxn modelId="{CCF24473-403B-47E3-A4CC-F30F56142F42}" type="presParOf" srcId="{15C03A84-CE61-403C-B156-49CB49C219C7}" destId="{4D4EF4C4-6E6C-4045-A619-8B771313BE2D}" srcOrd="0" destOrd="0" presId="urn:microsoft.com/office/officeart/2005/8/layout/vList2"/>
    <dgm:cxn modelId="{99579EA9-AE55-4ADC-8F38-5F53410F66B8}" type="presParOf" srcId="{15C03A84-CE61-403C-B156-49CB49C219C7}" destId="{7D56E55B-9E19-424E-86D7-5FA58BE7EC76}" srcOrd="1" destOrd="0" presId="urn:microsoft.com/office/officeart/2005/8/layout/vList2"/>
    <dgm:cxn modelId="{4C8D2F3B-916B-460E-A8C1-8AA576F28C75}" type="presParOf" srcId="{15C03A84-CE61-403C-B156-49CB49C219C7}" destId="{E3393648-0FCF-44AA-A08F-DFF2D816C441}" srcOrd="2" destOrd="0" presId="urn:microsoft.com/office/officeart/2005/8/layout/vList2"/>
    <dgm:cxn modelId="{18EC4BA5-5F96-4C83-BD82-2D5D5A856687}" type="presParOf" srcId="{15C03A84-CE61-403C-B156-49CB49C219C7}" destId="{016760B3-BDE1-47A7-BAB7-37B2779C4069}" srcOrd="3" destOrd="0" presId="urn:microsoft.com/office/officeart/2005/8/layout/vList2"/>
    <dgm:cxn modelId="{43CACB0A-C24B-4DC1-A215-E63D34D04189}" type="presParOf" srcId="{15C03A84-CE61-403C-B156-49CB49C219C7}" destId="{C332462B-DA75-4B74-ACA9-E9BE0FF2F9AE}" srcOrd="4" destOrd="0" presId="urn:microsoft.com/office/officeart/2005/8/layout/vList2"/>
    <dgm:cxn modelId="{1322DB36-A00C-4296-9ADC-1CE85DC11E75}" type="presParOf" srcId="{15C03A84-CE61-403C-B156-49CB49C219C7}" destId="{CBCA034F-5697-4687-803F-2F148C957BFB}" srcOrd="5" destOrd="0" presId="urn:microsoft.com/office/officeart/2005/8/layout/vList2"/>
    <dgm:cxn modelId="{DB04BD51-B16B-4804-85BC-6192D022A92C}" type="presParOf" srcId="{15C03A84-CE61-403C-B156-49CB49C219C7}" destId="{3D143F5D-CDC8-4E32-856C-D1AD32694E34}" srcOrd="6" destOrd="0" presId="urn:microsoft.com/office/officeart/2005/8/layout/vList2"/>
    <dgm:cxn modelId="{D2943D0E-DCDE-4B89-AB03-7BEA0CD1C64B}" type="presParOf" srcId="{15C03A84-CE61-403C-B156-49CB49C219C7}" destId="{DFE34CC5-61A2-4459-9ECA-AA793FD33D2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DF93E-2F80-4A46-BC14-FADA372A537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D1F049-BC15-4E8B-AD26-C5FC9D28CE21}">
      <dgm:prSet/>
      <dgm:spPr/>
      <dgm:t>
        <a:bodyPr/>
        <a:lstStyle/>
        <a:p>
          <a:r>
            <a:rPr lang="en-US"/>
            <a:t>Curriculum-based training will:</a:t>
          </a:r>
        </a:p>
      </dgm:t>
    </dgm:pt>
    <dgm:pt modelId="{4E93AC85-9CE4-4C27-AE8F-FD3868E4C17A}" type="parTrans" cxnId="{B7050FB9-F80A-4D3E-82B6-84721936F13A}">
      <dgm:prSet/>
      <dgm:spPr/>
      <dgm:t>
        <a:bodyPr/>
        <a:lstStyle/>
        <a:p>
          <a:endParaRPr lang="en-US"/>
        </a:p>
      </dgm:t>
    </dgm:pt>
    <dgm:pt modelId="{7D1DA225-220F-48DA-9978-21DB856996E2}" type="sibTrans" cxnId="{B7050FB9-F80A-4D3E-82B6-84721936F13A}">
      <dgm:prSet/>
      <dgm:spPr/>
      <dgm:t>
        <a:bodyPr/>
        <a:lstStyle/>
        <a:p>
          <a:endParaRPr lang="en-US"/>
        </a:p>
      </dgm:t>
    </dgm:pt>
    <dgm:pt modelId="{E479476C-6B2A-42B4-9215-03BC168FDD00}">
      <dgm:prSet/>
      <dgm:spPr/>
      <dgm:t>
        <a:bodyPr/>
        <a:lstStyle/>
        <a:p>
          <a:r>
            <a:rPr lang="en-US"/>
            <a:t>– Achieve strong play in fewer training steps</a:t>
          </a:r>
        </a:p>
      </dgm:t>
    </dgm:pt>
    <dgm:pt modelId="{4AF5AC32-8935-4B0A-A219-1663D2D858DB}" type="parTrans" cxnId="{680F5BB1-DA0C-43D1-95F0-B3EEDE9E71F4}">
      <dgm:prSet/>
      <dgm:spPr/>
      <dgm:t>
        <a:bodyPr/>
        <a:lstStyle/>
        <a:p>
          <a:endParaRPr lang="en-US"/>
        </a:p>
      </dgm:t>
    </dgm:pt>
    <dgm:pt modelId="{539F7333-520D-4708-A98A-622D69125A7E}" type="sibTrans" cxnId="{680F5BB1-DA0C-43D1-95F0-B3EEDE9E71F4}">
      <dgm:prSet/>
      <dgm:spPr/>
      <dgm:t>
        <a:bodyPr/>
        <a:lstStyle/>
        <a:p>
          <a:endParaRPr lang="en-US"/>
        </a:p>
      </dgm:t>
    </dgm:pt>
    <dgm:pt modelId="{06BA1F15-5BBE-4C37-BDC5-28F06E694EA5}">
      <dgm:prSet/>
      <dgm:spPr/>
      <dgm:t>
        <a:bodyPr/>
        <a:lstStyle/>
        <a:p>
          <a:r>
            <a:rPr lang="en-US"/>
            <a:t>– Reduce total energy consumption</a:t>
          </a:r>
        </a:p>
      </dgm:t>
    </dgm:pt>
    <dgm:pt modelId="{4B24B156-DE60-46AE-A2F0-661347D16754}" type="parTrans" cxnId="{1328548F-6AC2-4762-8E94-9468ABB2A81A}">
      <dgm:prSet/>
      <dgm:spPr/>
      <dgm:t>
        <a:bodyPr/>
        <a:lstStyle/>
        <a:p>
          <a:endParaRPr lang="en-US"/>
        </a:p>
      </dgm:t>
    </dgm:pt>
    <dgm:pt modelId="{18C8FF75-1EC9-4D9D-B3D0-8F509BB815D0}" type="sibTrans" cxnId="{1328548F-6AC2-4762-8E94-9468ABB2A81A}">
      <dgm:prSet/>
      <dgm:spPr/>
      <dgm:t>
        <a:bodyPr/>
        <a:lstStyle/>
        <a:p>
          <a:endParaRPr lang="en-US"/>
        </a:p>
      </dgm:t>
    </dgm:pt>
    <dgm:pt modelId="{E873291F-D44E-4642-B970-B617BD147642}">
      <dgm:prSet/>
      <dgm:spPr/>
      <dgm:t>
        <a:bodyPr/>
        <a:lstStyle/>
        <a:p>
          <a:r>
            <a:rPr lang="en-US"/>
            <a:t>– Maintain or improve final performance</a:t>
          </a:r>
        </a:p>
      </dgm:t>
    </dgm:pt>
    <dgm:pt modelId="{BDCC7AB4-2AE7-44C9-9E25-2A4E1EE61EEB}" type="parTrans" cxnId="{131D9CFB-0DFB-4998-AF0D-13FDE567281A}">
      <dgm:prSet/>
      <dgm:spPr/>
      <dgm:t>
        <a:bodyPr/>
        <a:lstStyle/>
        <a:p>
          <a:endParaRPr lang="en-US"/>
        </a:p>
      </dgm:t>
    </dgm:pt>
    <dgm:pt modelId="{86E7AEAE-6DD0-4B94-BFF5-526FDD72854C}" type="sibTrans" cxnId="{131D9CFB-0DFB-4998-AF0D-13FDE567281A}">
      <dgm:prSet/>
      <dgm:spPr/>
      <dgm:t>
        <a:bodyPr/>
        <a:lstStyle/>
        <a:p>
          <a:endParaRPr lang="en-US"/>
        </a:p>
      </dgm:t>
    </dgm:pt>
    <dgm:pt modelId="{C5FC57F5-C02B-4174-A9EB-8AAC13A40262}" type="pres">
      <dgm:prSet presAssocID="{34EDF93E-2F80-4A46-BC14-FADA372A5374}" presName="vert0" presStyleCnt="0">
        <dgm:presLayoutVars>
          <dgm:dir/>
          <dgm:animOne val="branch"/>
          <dgm:animLvl val="lvl"/>
        </dgm:presLayoutVars>
      </dgm:prSet>
      <dgm:spPr/>
    </dgm:pt>
    <dgm:pt modelId="{4A451AAE-2AD9-4A03-9C0D-DC6577FC94D3}" type="pres">
      <dgm:prSet presAssocID="{54D1F049-BC15-4E8B-AD26-C5FC9D28CE21}" presName="thickLine" presStyleLbl="alignNode1" presStyleIdx="0" presStyleCnt="4"/>
      <dgm:spPr/>
    </dgm:pt>
    <dgm:pt modelId="{88F8D1E3-D7CA-4573-B46D-5DFA96DB07AD}" type="pres">
      <dgm:prSet presAssocID="{54D1F049-BC15-4E8B-AD26-C5FC9D28CE21}" presName="horz1" presStyleCnt="0"/>
      <dgm:spPr/>
    </dgm:pt>
    <dgm:pt modelId="{5F726387-0459-4FD4-93C2-47E692276070}" type="pres">
      <dgm:prSet presAssocID="{54D1F049-BC15-4E8B-AD26-C5FC9D28CE21}" presName="tx1" presStyleLbl="revTx" presStyleIdx="0" presStyleCnt="4"/>
      <dgm:spPr/>
    </dgm:pt>
    <dgm:pt modelId="{4DB2788F-E263-4C1A-9EBB-8450AADC613E}" type="pres">
      <dgm:prSet presAssocID="{54D1F049-BC15-4E8B-AD26-C5FC9D28CE21}" presName="vert1" presStyleCnt="0"/>
      <dgm:spPr/>
    </dgm:pt>
    <dgm:pt modelId="{EF4EB56F-BB9D-453B-A44A-7DAF603573CA}" type="pres">
      <dgm:prSet presAssocID="{E479476C-6B2A-42B4-9215-03BC168FDD00}" presName="thickLine" presStyleLbl="alignNode1" presStyleIdx="1" presStyleCnt="4"/>
      <dgm:spPr/>
    </dgm:pt>
    <dgm:pt modelId="{549E9A1B-2D8D-4D61-9F75-D39A8D408909}" type="pres">
      <dgm:prSet presAssocID="{E479476C-6B2A-42B4-9215-03BC168FDD00}" presName="horz1" presStyleCnt="0"/>
      <dgm:spPr/>
    </dgm:pt>
    <dgm:pt modelId="{1D6A48DB-8B8D-4DB5-866B-A5E0CE4A55A1}" type="pres">
      <dgm:prSet presAssocID="{E479476C-6B2A-42B4-9215-03BC168FDD00}" presName="tx1" presStyleLbl="revTx" presStyleIdx="1" presStyleCnt="4"/>
      <dgm:spPr/>
    </dgm:pt>
    <dgm:pt modelId="{ABAACB83-4803-4D91-913B-9FE1BBC20E89}" type="pres">
      <dgm:prSet presAssocID="{E479476C-6B2A-42B4-9215-03BC168FDD00}" presName="vert1" presStyleCnt="0"/>
      <dgm:spPr/>
    </dgm:pt>
    <dgm:pt modelId="{E4356F8D-4D34-46C3-A909-B2A7594919C1}" type="pres">
      <dgm:prSet presAssocID="{06BA1F15-5BBE-4C37-BDC5-28F06E694EA5}" presName="thickLine" presStyleLbl="alignNode1" presStyleIdx="2" presStyleCnt="4"/>
      <dgm:spPr/>
    </dgm:pt>
    <dgm:pt modelId="{4C091E28-68CC-403B-82BD-FACBD4854FD0}" type="pres">
      <dgm:prSet presAssocID="{06BA1F15-5BBE-4C37-BDC5-28F06E694EA5}" presName="horz1" presStyleCnt="0"/>
      <dgm:spPr/>
    </dgm:pt>
    <dgm:pt modelId="{10873C01-9D05-44EA-88C9-AEED77825AA2}" type="pres">
      <dgm:prSet presAssocID="{06BA1F15-5BBE-4C37-BDC5-28F06E694EA5}" presName="tx1" presStyleLbl="revTx" presStyleIdx="2" presStyleCnt="4"/>
      <dgm:spPr/>
    </dgm:pt>
    <dgm:pt modelId="{8FAD396D-0A79-4909-A164-88A61CA47937}" type="pres">
      <dgm:prSet presAssocID="{06BA1F15-5BBE-4C37-BDC5-28F06E694EA5}" presName="vert1" presStyleCnt="0"/>
      <dgm:spPr/>
    </dgm:pt>
    <dgm:pt modelId="{583407BA-BC9B-4B83-89CE-8536E5D44494}" type="pres">
      <dgm:prSet presAssocID="{E873291F-D44E-4642-B970-B617BD147642}" presName="thickLine" presStyleLbl="alignNode1" presStyleIdx="3" presStyleCnt="4"/>
      <dgm:spPr/>
    </dgm:pt>
    <dgm:pt modelId="{63155BDE-0E81-4EB8-A756-CAA3C84656D1}" type="pres">
      <dgm:prSet presAssocID="{E873291F-D44E-4642-B970-B617BD147642}" presName="horz1" presStyleCnt="0"/>
      <dgm:spPr/>
    </dgm:pt>
    <dgm:pt modelId="{676200DA-DB4E-409A-8187-224E8F65F094}" type="pres">
      <dgm:prSet presAssocID="{E873291F-D44E-4642-B970-B617BD147642}" presName="tx1" presStyleLbl="revTx" presStyleIdx="3" presStyleCnt="4"/>
      <dgm:spPr/>
    </dgm:pt>
    <dgm:pt modelId="{B32CB83A-9C42-4C96-BCE7-83F85DA0803A}" type="pres">
      <dgm:prSet presAssocID="{E873291F-D44E-4642-B970-B617BD147642}" presName="vert1" presStyleCnt="0"/>
      <dgm:spPr/>
    </dgm:pt>
  </dgm:ptLst>
  <dgm:cxnLst>
    <dgm:cxn modelId="{A024263D-8DCA-4456-8ADC-082350A0995F}" type="presOf" srcId="{E873291F-D44E-4642-B970-B617BD147642}" destId="{676200DA-DB4E-409A-8187-224E8F65F094}" srcOrd="0" destOrd="0" presId="urn:microsoft.com/office/officeart/2008/layout/LinedList"/>
    <dgm:cxn modelId="{73DB737B-119E-41C2-8B1A-D3DBBA2BA467}" type="presOf" srcId="{54D1F049-BC15-4E8B-AD26-C5FC9D28CE21}" destId="{5F726387-0459-4FD4-93C2-47E692276070}" srcOrd="0" destOrd="0" presId="urn:microsoft.com/office/officeart/2008/layout/LinedList"/>
    <dgm:cxn modelId="{9C13008C-8960-43AD-8935-1901B673B593}" type="presOf" srcId="{34EDF93E-2F80-4A46-BC14-FADA372A5374}" destId="{C5FC57F5-C02B-4174-A9EB-8AAC13A40262}" srcOrd="0" destOrd="0" presId="urn:microsoft.com/office/officeart/2008/layout/LinedList"/>
    <dgm:cxn modelId="{1328548F-6AC2-4762-8E94-9468ABB2A81A}" srcId="{34EDF93E-2F80-4A46-BC14-FADA372A5374}" destId="{06BA1F15-5BBE-4C37-BDC5-28F06E694EA5}" srcOrd="2" destOrd="0" parTransId="{4B24B156-DE60-46AE-A2F0-661347D16754}" sibTransId="{18C8FF75-1EC9-4D9D-B3D0-8F509BB815D0}"/>
    <dgm:cxn modelId="{EB72F393-4133-4C50-BCB9-A235EED30CCF}" type="presOf" srcId="{06BA1F15-5BBE-4C37-BDC5-28F06E694EA5}" destId="{10873C01-9D05-44EA-88C9-AEED77825AA2}" srcOrd="0" destOrd="0" presId="urn:microsoft.com/office/officeart/2008/layout/LinedList"/>
    <dgm:cxn modelId="{680F5BB1-DA0C-43D1-95F0-B3EEDE9E71F4}" srcId="{34EDF93E-2F80-4A46-BC14-FADA372A5374}" destId="{E479476C-6B2A-42B4-9215-03BC168FDD00}" srcOrd="1" destOrd="0" parTransId="{4AF5AC32-8935-4B0A-A219-1663D2D858DB}" sibTransId="{539F7333-520D-4708-A98A-622D69125A7E}"/>
    <dgm:cxn modelId="{B7050FB9-F80A-4D3E-82B6-84721936F13A}" srcId="{34EDF93E-2F80-4A46-BC14-FADA372A5374}" destId="{54D1F049-BC15-4E8B-AD26-C5FC9D28CE21}" srcOrd="0" destOrd="0" parTransId="{4E93AC85-9CE4-4C27-AE8F-FD3868E4C17A}" sibTransId="{7D1DA225-220F-48DA-9978-21DB856996E2}"/>
    <dgm:cxn modelId="{ADABC1E0-F577-484E-B376-707765A47D9A}" type="presOf" srcId="{E479476C-6B2A-42B4-9215-03BC168FDD00}" destId="{1D6A48DB-8B8D-4DB5-866B-A5E0CE4A55A1}" srcOrd="0" destOrd="0" presId="urn:microsoft.com/office/officeart/2008/layout/LinedList"/>
    <dgm:cxn modelId="{131D9CFB-0DFB-4998-AF0D-13FDE567281A}" srcId="{34EDF93E-2F80-4A46-BC14-FADA372A5374}" destId="{E873291F-D44E-4642-B970-B617BD147642}" srcOrd="3" destOrd="0" parTransId="{BDCC7AB4-2AE7-44C9-9E25-2A4E1EE61EEB}" sibTransId="{86E7AEAE-6DD0-4B94-BFF5-526FDD72854C}"/>
    <dgm:cxn modelId="{A470B24E-D878-42F4-B720-68B334F89192}" type="presParOf" srcId="{C5FC57F5-C02B-4174-A9EB-8AAC13A40262}" destId="{4A451AAE-2AD9-4A03-9C0D-DC6577FC94D3}" srcOrd="0" destOrd="0" presId="urn:microsoft.com/office/officeart/2008/layout/LinedList"/>
    <dgm:cxn modelId="{E36E88CD-2F8E-44BB-83CF-AA2C0D40AF57}" type="presParOf" srcId="{C5FC57F5-C02B-4174-A9EB-8AAC13A40262}" destId="{88F8D1E3-D7CA-4573-B46D-5DFA96DB07AD}" srcOrd="1" destOrd="0" presId="urn:microsoft.com/office/officeart/2008/layout/LinedList"/>
    <dgm:cxn modelId="{6D0F77D5-9166-4001-BA0F-E1C6F2E6C6FF}" type="presParOf" srcId="{88F8D1E3-D7CA-4573-B46D-5DFA96DB07AD}" destId="{5F726387-0459-4FD4-93C2-47E692276070}" srcOrd="0" destOrd="0" presId="urn:microsoft.com/office/officeart/2008/layout/LinedList"/>
    <dgm:cxn modelId="{8E199599-17A5-4B47-B9CC-86C583B534FE}" type="presParOf" srcId="{88F8D1E3-D7CA-4573-B46D-5DFA96DB07AD}" destId="{4DB2788F-E263-4C1A-9EBB-8450AADC613E}" srcOrd="1" destOrd="0" presId="urn:microsoft.com/office/officeart/2008/layout/LinedList"/>
    <dgm:cxn modelId="{28706778-1060-4361-84C1-28191ED81263}" type="presParOf" srcId="{C5FC57F5-C02B-4174-A9EB-8AAC13A40262}" destId="{EF4EB56F-BB9D-453B-A44A-7DAF603573CA}" srcOrd="2" destOrd="0" presId="urn:microsoft.com/office/officeart/2008/layout/LinedList"/>
    <dgm:cxn modelId="{96AA375F-2020-4C33-BD86-170ED36382C4}" type="presParOf" srcId="{C5FC57F5-C02B-4174-A9EB-8AAC13A40262}" destId="{549E9A1B-2D8D-4D61-9F75-D39A8D408909}" srcOrd="3" destOrd="0" presId="urn:microsoft.com/office/officeart/2008/layout/LinedList"/>
    <dgm:cxn modelId="{661B6741-8ACE-4F90-A18E-28F6DBB844C5}" type="presParOf" srcId="{549E9A1B-2D8D-4D61-9F75-D39A8D408909}" destId="{1D6A48DB-8B8D-4DB5-866B-A5E0CE4A55A1}" srcOrd="0" destOrd="0" presId="urn:microsoft.com/office/officeart/2008/layout/LinedList"/>
    <dgm:cxn modelId="{E45E8746-DFA2-4AE7-8FFC-AC1768A98688}" type="presParOf" srcId="{549E9A1B-2D8D-4D61-9F75-D39A8D408909}" destId="{ABAACB83-4803-4D91-913B-9FE1BBC20E89}" srcOrd="1" destOrd="0" presId="urn:microsoft.com/office/officeart/2008/layout/LinedList"/>
    <dgm:cxn modelId="{3D87FD2A-5090-4605-B222-35D9AEEFA332}" type="presParOf" srcId="{C5FC57F5-C02B-4174-A9EB-8AAC13A40262}" destId="{E4356F8D-4D34-46C3-A909-B2A7594919C1}" srcOrd="4" destOrd="0" presId="urn:microsoft.com/office/officeart/2008/layout/LinedList"/>
    <dgm:cxn modelId="{BF6E7585-7B28-4AAD-9EDE-6F8628760A4E}" type="presParOf" srcId="{C5FC57F5-C02B-4174-A9EB-8AAC13A40262}" destId="{4C091E28-68CC-403B-82BD-FACBD4854FD0}" srcOrd="5" destOrd="0" presId="urn:microsoft.com/office/officeart/2008/layout/LinedList"/>
    <dgm:cxn modelId="{A227BD0E-0993-4F02-87D0-618F3F28691E}" type="presParOf" srcId="{4C091E28-68CC-403B-82BD-FACBD4854FD0}" destId="{10873C01-9D05-44EA-88C9-AEED77825AA2}" srcOrd="0" destOrd="0" presId="urn:microsoft.com/office/officeart/2008/layout/LinedList"/>
    <dgm:cxn modelId="{1FDF7EA7-3345-4D5A-9335-4CDE58CA15E7}" type="presParOf" srcId="{4C091E28-68CC-403B-82BD-FACBD4854FD0}" destId="{8FAD396D-0A79-4909-A164-88A61CA47937}" srcOrd="1" destOrd="0" presId="urn:microsoft.com/office/officeart/2008/layout/LinedList"/>
    <dgm:cxn modelId="{8F83D257-5AEE-42A8-AE2F-37A3E87D8F83}" type="presParOf" srcId="{C5FC57F5-C02B-4174-A9EB-8AAC13A40262}" destId="{583407BA-BC9B-4B83-89CE-8536E5D44494}" srcOrd="6" destOrd="0" presId="urn:microsoft.com/office/officeart/2008/layout/LinedList"/>
    <dgm:cxn modelId="{34CBF663-330C-4772-9C87-E4F230B1E2D9}" type="presParOf" srcId="{C5FC57F5-C02B-4174-A9EB-8AAC13A40262}" destId="{63155BDE-0E81-4EB8-A756-CAA3C84656D1}" srcOrd="7" destOrd="0" presId="urn:microsoft.com/office/officeart/2008/layout/LinedList"/>
    <dgm:cxn modelId="{732EEAA5-932F-4F75-AFC1-0B7C17CD897D}" type="presParOf" srcId="{63155BDE-0E81-4EB8-A756-CAA3C84656D1}" destId="{676200DA-DB4E-409A-8187-224E8F65F094}" srcOrd="0" destOrd="0" presId="urn:microsoft.com/office/officeart/2008/layout/LinedList"/>
    <dgm:cxn modelId="{5E564465-8B2E-4A5D-ADB7-2AFAF70D7F58}" type="presParOf" srcId="{63155BDE-0E81-4EB8-A756-CAA3C84656D1}" destId="{B32CB83A-9C42-4C96-BCE7-83F85DA080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4B13D-F70D-4163-A034-315DC656E331}">
      <dsp:nvSpPr>
        <dsp:cNvPr id="0" name=""/>
        <dsp:cNvSpPr/>
      </dsp:nvSpPr>
      <dsp:spPr>
        <a:xfrm>
          <a:off x="177105" y="1546"/>
          <a:ext cx="2327671" cy="1396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Chess as an AI Benchmark</a:t>
          </a:r>
          <a:r>
            <a:rPr lang="en-US" sz="1400" b="0" i="0" kern="1200" baseline="0"/>
            <a:t> – Chess engines are a classic way to measure the capabilities of AI systems.</a:t>
          </a:r>
          <a:endParaRPr lang="en-US" sz="1400" kern="1200"/>
        </a:p>
      </dsp:txBody>
      <dsp:txXfrm>
        <a:off x="177105" y="1546"/>
        <a:ext cx="2327671" cy="1396603"/>
      </dsp:txXfrm>
    </dsp:sp>
    <dsp:sp modelId="{9AE40273-26D1-4A25-AE48-F145EB74CEB3}">
      <dsp:nvSpPr>
        <dsp:cNvPr id="0" name=""/>
        <dsp:cNvSpPr/>
      </dsp:nvSpPr>
      <dsp:spPr>
        <a:xfrm>
          <a:off x="2737544" y="1546"/>
          <a:ext cx="2327671" cy="13966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Catalyst for ML Advances</a:t>
          </a:r>
          <a:r>
            <a:rPr lang="en-US" sz="1400" b="0" i="0" kern="1200" baseline="0"/>
            <a:t> – Progress in chess engines has historically driven broader breakthroughs in AI and machine learning.</a:t>
          </a:r>
          <a:endParaRPr lang="en-US" sz="1400" kern="1200"/>
        </a:p>
      </dsp:txBody>
      <dsp:txXfrm>
        <a:off x="2737544" y="1546"/>
        <a:ext cx="2327671" cy="1396603"/>
      </dsp:txXfrm>
    </dsp:sp>
    <dsp:sp modelId="{78D774B8-F05A-422C-8DBC-E8EC844817B5}">
      <dsp:nvSpPr>
        <dsp:cNvPr id="0" name=""/>
        <dsp:cNvSpPr/>
      </dsp:nvSpPr>
      <dsp:spPr>
        <a:xfrm>
          <a:off x="5297983" y="1546"/>
          <a:ext cx="2327671" cy="13966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Efficiency Enables Scale</a:t>
          </a:r>
          <a:r>
            <a:rPr lang="en-US" sz="1400" b="0" i="0" kern="1200" baseline="0"/>
            <a:t> – Training complex neural models requires massive compute; improving efficiency allows faster iteration and larger experiments.</a:t>
          </a:r>
          <a:endParaRPr lang="en-US" sz="1400" kern="1200"/>
        </a:p>
      </dsp:txBody>
      <dsp:txXfrm>
        <a:off x="5297983" y="1546"/>
        <a:ext cx="2327671" cy="1396603"/>
      </dsp:txXfrm>
    </dsp:sp>
    <dsp:sp modelId="{0146DFCF-04CD-44E9-8BF7-C8FBD19DE385}">
      <dsp:nvSpPr>
        <dsp:cNvPr id="0" name=""/>
        <dsp:cNvSpPr/>
      </dsp:nvSpPr>
      <dsp:spPr>
        <a:xfrm>
          <a:off x="7858422" y="1546"/>
          <a:ext cx="2327671" cy="13966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Sustainability Concerns</a:t>
          </a:r>
          <a:r>
            <a:rPr lang="en-US" sz="1400" b="0" i="0" kern="1200" baseline="0"/>
            <a:t> – Reducing energy usage lowers costs, limits environmental impact, and supports sustainable AI development.</a:t>
          </a:r>
          <a:endParaRPr lang="en-US" sz="1400" kern="1200"/>
        </a:p>
      </dsp:txBody>
      <dsp:txXfrm>
        <a:off x="7858422" y="1546"/>
        <a:ext cx="2327671" cy="1396603"/>
      </dsp:txXfrm>
    </dsp:sp>
    <dsp:sp modelId="{4C13B7F9-BD03-4D21-8179-45D6355603DE}">
      <dsp:nvSpPr>
        <dsp:cNvPr id="0" name=""/>
        <dsp:cNvSpPr/>
      </dsp:nvSpPr>
      <dsp:spPr>
        <a:xfrm>
          <a:off x="2737544" y="1630917"/>
          <a:ext cx="2327671" cy="13966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Self-Play Is Powerful but Costly</a:t>
          </a:r>
          <a:r>
            <a:rPr lang="en-US" sz="1400" b="0" i="0" kern="1200" baseline="0"/>
            <a:t> – Millions of self-play games produce strong models, but require huge computational and energy resources.</a:t>
          </a:r>
          <a:endParaRPr lang="en-US" sz="1400" kern="1200"/>
        </a:p>
      </dsp:txBody>
      <dsp:txXfrm>
        <a:off x="2737544" y="1630917"/>
        <a:ext cx="2327671" cy="1396603"/>
      </dsp:txXfrm>
    </dsp:sp>
    <dsp:sp modelId="{2425FC5B-0F06-4081-A3BA-F6BC31D40629}">
      <dsp:nvSpPr>
        <dsp:cNvPr id="0" name=""/>
        <dsp:cNvSpPr/>
      </dsp:nvSpPr>
      <dsp:spPr>
        <a:xfrm>
          <a:off x="5297983" y="1630917"/>
          <a:ext cx="2327671" cy="13966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Optimizing Training Improves AI</a:t>
          </a:r>
          <a:r>
            <a:rPr lang="en-US" sz="1400" b="0" i="0" kern="1200" baseline="0"/>
            <a:t> – Streamlined, energy-efficient training pipelines make it easier to develop stronger AI systems overall.</a:t>
          </a:r>
          <a:endParaRPr lang="en-US" sz="1400" kern="1200"/>
        </a:p>
      </dsp:txBody>
      <dsp:txXfrm>
        <a:off x="5297983" y="1630917"/>
        <a:ext cx="2327671" cy="1396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F4C4-6E6C-4045-A619-8B771313BE2D}">
      <dsp:nvSpPr>
        <dsp:cNvPr id="0" name=""/>
        <dsp:cNvSpPr/>
      </dsp:nvSpPr>
      <dsp:spPr>
        <a:xfrm>
          <a:off x="0" y="54137"/>
          <a:ext cx="6683374" cy="5931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Massive Self-Play</a:t>
          </a:r>
          <a:endParaRPr lang="en-US" sz="2600" kern="1200"/>
        </a:p>
      </dsp:txBody>
      <dsp:txXfrm>
        <a:off x="28957" y="83094"/>
        <a:ext cx="6625460" cy="535276"/>
      </dsp:txXfrm>
    </dsp:sp>
    <dsp:sp modelId="{7D56E55B-9E19-424E-86D7-5FA58BE7EC76}">
      <dsp:nvSpPr>
        <dsp:cNvPr id="0" name=""/>
        <dsp:cNvSpPr/>
      </dsp:nvSpPr>
      <dsp:spPr>
        <a:xfrm>
          <a:off x="0" y="647327"/>
          <a:ext cx="6683374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Millions of games are simulated to generate training data.</a:t>
          </a:r>
        </a:p>
      </dsp:txBody>
      <dsp:txXfrm>
        <a:off x="0" y="647327"/>
        <a:ext cx="6683374" cy="430560"/>
      </dsp:txXfrm>
    </dsp:sp>
    <dsp:sp modelId="{E3393648-0FCF-44AA-A08F-DFF2D816C441}">
      <dsp:nvSpPr>
        <dsp:cNvPr id="0" name=""/>
        <dsp:cNvSpPr/>
      </dsp:nvSpPr>
      <dsp:spPr>
        <a:xfrm>
          <a:off x="0" y="1077887"/>
          <a:ext cx="6683374" cy="593190"/>
        </a:xfrm>
        <a:prstGeom prst="roundRect">
          <a:avLst/>
        </a:prstGeom>
        <a:gradFill rotWithShape="0">
          <a:gsLst>
            <a:gs pos="0">
              <a:schemeClr val="accent2">
                <a:hueOff val="-786981"/>
                <a:satOff val="-7177"/>
                <a:lumOff val="-130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86981"/>
                <a:satOff val="-7177"/>
                <a:lumOff val="-130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86981"/>
                <a:satOff val="-7177"/>
                <a:lumOff val="-130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Large Neural Networks</a:t>
          </a:r>
          <a:endParaRPr lang="en-US" sz="2600" kern="1200"/>
        </a:p>
      </dsp:txBody>
      <dsp:txXfrm>
        <a:off x="28957" y="1106844"/>
        <a:ext cx="6625460" cy="535276"/>
      </dsp:txXfrm>
    </dsp:sp>
    <dsp:sp modelId="{016760B3-BDE1-47A7-BAB7-37B2779C4069}">
      <dsp:nvSpPr>
        <dsp:cNvPr id="0" name=""/>
        <dsp:cNvSpPr/>
      </dsp:nvSpPr>
      <dsp:spPr>
        <a:xfrm>
          <a:off x="0" y="1671077"/>
          <a:ext cx="6683374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Deep networks require heavy GPU/TPU computation for both forward and backward passes.</a:t>
          </a:r>
        </a:p>
      </dsp:txBody>
      <dsp:txXfrm>
        <a:off x="0" y="1671077"/>
        <a:ext cx="6683374" cy="565110"/>
      </dsp:txXfrm>
    </dsp:sp>
    <dsp:sp modelId="{C332462B-DA75-4B74-ACA9-E9BE0FF2F9AE}">
      <dsp:nvSpPr>
        <dsp:cNvPr id="0" name=""/>
        <dsp:cNvSpPr/>
      </dsp:nvSpPr>
      <dsp:spPr>
        <a:xfrm>
          <a:off x="0" y="2236187"/>
          <a:ext cx="6683374" cy="593190"/>
        </a:xfrm>
        <a:prstGeom prst="roundRect">
          <a:avLst/>
        </a:prstGeom>
        <a:gradFill rotWithShape="0">
          <a:gsLst>
            <a:gs pos="0">
              <a:schemeClr val="accent2">
                <a:hueOff val="-1573962"/>
                <a:satOff val="-14354"/>
                <a:lumOff val="-261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573962"/>
                <a:satOff val="-14354"/>
                <a:lumOff val="-261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73962"/>
                <a:satOff val="-14354"/>
                <a:lumOff val="-261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Iterative Training</a:t>
          </a:r>
          <a:endParaRPr lang="en-US" sz="2600" kern="1200"/>
        </a:p>
      </dsp:txBody>
      <dsp:txXfrm>
        <a:off x="28957" y="2265144"/>
        <a:ext cx="6625460" cy="535276"/>
      </dsp:txXfrm>
    </dsp:sp>
    <dsp:sp modelId="{CBCA034F-5697-4687-803F-2F148C957BFB}">
      <dsp:nvSpPr>
        <dsp:cNvPr id="0" name=""/>
        <dsp:cNvSpPr/>
      </dsp:nvSpPr>
      <dsp:spPr>
        <a:xfrm>
          <a:off x="0" y="2829377"/>
          <a:ext cx="6683374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Training occurs in multiple rounds (generations), requiring thousands of GPU hours.</a:t>
          </a:r>
        </a:p>
      </dsp:txBody>
      <dsp:txXfrm>
        <a:off x="0" y="2829377"/>
        <a:ext cx="6683374" cy="565110"/>
      </dsp:txXfrm>
    </dsp:sp>
    <dsp:sp modelId="{3D143F5D-CDC8-4E32-856C-D1AD32694E34}">
      <dsp:nvSpPr>
        <dsp:cNvPr id="0" name=""/>
        <dsp:cNvSpPr/>
      </dsp:nvSpPr>
      <dsp:spPr>
        <a:xfrm>
          <a:off x="0" y="3394487"/>
          <a:ext cx="6683374" cy="593190"/>
        </a:xfrm>
        <a:prstGeom prst="roundRect">
          <a:avLst/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Energy-Hungry Hardware</a:t>
          </a:r>
          <a:endParaRPr lang="en-US" sz="2600" kern="1200"/>
        </a:p>
      </dsp:txBody>
      <dsp:txXfrm>
        <a:off x="28957" y="3423444"/>
        <a:ext cx="6625460" cy="535276"/>
      </dsp:txXfrm>
    </dsp:sp>
    <dsp:sp modelId="{DFE34CC5-61A2-4459-9ECA-AA793FD33D28}">
      <dsp:nvSpPr>
        <dsp:cNvPr id="0" name=""/>
        <dsp:cNvSpPr/>
      </dsp:nvSpPr>
      <dsp:spPr>
        <a:xfrm>
          <a:off x="0" y="3987677"/>
          <a:ext cx="6683374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GPUs and TPUs consume hundreds of watts each, multiplied across clusters of machines.</a:t>
          </a:r>
        </a:p>
      </dsp:txBody>
      <dsp:txXfrm>
        <a:off x="0" y="3987677"/>
        <a:ext cx="6683374" cy="565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51AAE-2AD9-4A03-9C0D-DC6577FC94D3}">
      <dsp:nvSpPr>
        <dsp:cNvPr id="0" name=""/>
        <dsp:cNvSpPr/>
      </dsp:nvSpPr>
      <dsp:spPr>
        <a:xfrm>
          <a:off x="0" y="0"/>
          <a:ext cx="63053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26387-0459-4FD4-93C2-47E692276070}">
      <dsp:nvSpPr>
        <dsp:cNvPr id="0" name=""/>
        <dsp:cNvSpPr/>
      </dsp:nvSpPr>
      <dsp:spPr>
        <a:xfrm>
          <a:off x="0" y="0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Curriculum-based training will:</a:t>
          </a:r>
        </a:p>
      </dsp:txBody>
      <dsp:txXfrm>
        <a:off x="0" y="0"/>
        <a:ext cx="6305371" cy="898451"/>
      </dsp:txXfrm>
    </dsp:sp>
    <dsp:sp modelId="{EF4EB56F-BB9D-453B-A44A-7DAF603573CA}">
      <dsp:nvSpPr>
        <dsp:cNvPr id="0" name=""/>
        <dsp:cNvSpPr/>
      </dsp:nvSpPr>
      <dsp:spPr>
        <a:xfrm>
          <a:off x="0" y="898451"/>
          <a:ext cx="6305371" cy="0"/>
        </a:xfrm>
        <a:prstGeom prst="line">
          <a:avLst/>
        </a:prstGeom>
        <a:solidFill>
          <a:schemeClr val="accent2">
            <a:hueOff val="-786981"/>
            <a:satOff val="-7177"/>
            <a:lumOff val="-1307"/>
            <a:alphaOff val="0"/>
          </a:schemeClr>
        </a:solidFill>
        <a:ln w="15875" cap="flat" cmpd="sng" algn="ctr">
          <a:solidFill>
            <a:schemeClr val="accent2">
              <a:hueOff val="-786981"/>
              <a:satOff val="-7177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A48DB-8B8D-4DB5-866B-A5E0CE4A55A1}">
      <dsp:nvSpPr>
        <dsp:cNvPr id="0" name=""/>
        <dsp:cNvSpPr/>
      </dsp:nvSpPr>
      <dsp:spPr>
        <a:xfrm>
          <a:off x="0" y="898451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– Achieve strong play in fewer training steps</a:t>
          </a:r>
        </a:p>
      </dsp:txBody>
      <dsp:txXfrm>
        <a:off x="0" y="898451"/>
        <a:ext cx="6305371" cy="898451"/>
      </dsp:txXfrm>
    </dsp:sp>
    <dsp:sp modelId="{E4356F8D-4D34-46C3-A909-B2A7594919C1}">
      <dsp:nvSpPr>
        <dsp:cNvPr id="0" name=""/>
        <dsp:cNvSpPr/>
      </dsp:nvSpPr>
      <dsp:spPr>
        <a:xfrm>
          <a:off x="0" y="1796902"/>
          <a:ext cx="6305371" cy="0"/>
        </a:xfrm>
        <a:prstGeom prst="line">
          <a:avLst/>
        </a:prstGeom>
        <a:solidFill>
          <a:schemeClr val="accent2">
            <a:hueOff val="-1573962"/>
            <a:satOff val="-14354"/>
            <a:lumOff val="-2615"/>
            <a:alphaOff val="0"/>
          </a:schemeClr>
        </a:solidFill>
        <a:ln w="15875" cap="flat" cmpd="sng" algn="ctr">
          <a:solidFill>
            <a:schemeClr val="accent2">
              <a:hueOff val="-1573962"/>
              <a:satOff val="-14354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3C01-9D05-44EA-88C9-AEED77825AA2}">
      <dsp:nvSpPr>
        <dsp:cNvPr id="0" name=""/>
        <dsp:cNvSpPr/>
      </dsp:nvSpPr>
      <dsp:spPr>
        <a:xfrm>
          <a:off x="0" y="1796902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– Reduce total energy consumption</a:t>
          </a:r>
        </a:p>
      </dsp:txBody>
      <dsp:txXfrm>
        <a:off x="0" y="1796902"/>
        <a:ext cx="6305371" cy="898451"/>
      </dsp:txXfrm>
    </dsp:sp>
    <dsp:sp modelId="{583407BA-BC9B-4B83-89CE-8536E5D44494}">
      <dsp:nvSpPr>
        <dsp:cNvPr id="0" name=""/>
        <dsp:cNvSpPr/>
      </dsp:nvSpPr>
      <dsp:spPr>
        <a:xfrm>
          <a:off x="0" y="2695353"/>
          <a:ext cx="6305371" cy="0"/>
        </a:xfrm>
        <a:prstGeom prst="line">
          <a:avLst/>
        </a:prstGeom>
        <a:solidFill>
          <a:schemeClr val="accent2">
            <a:hueOff val="-2360944"/>
            <a:satOff val="-21531"/>
            <a:lumOff val="-3922"/>
            <a:alphaOff val="0"/>
          </a:schemeClr>
        </a:solidFill>
        <a:ln w="15875" cap="flat" cmpd="sng" algn="ctr">
          <a:solidFill>
            <a:schemeClr val="accent2">
              <a:hueOff val="-2360944"/>
              <a:satOff val="-21531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200DA-DB4E-409A-8187-224E8F65F094}">
      <dsp:nvSpPr>
        <dsp:cNvPr id="0" name=""/>
        <dsp:cNvSpPr/>
      </dsp:nvSpPr>
      <dsp:spPr>
        <a:xfrm>
          <a:off x="0" y="2695353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– Maintain or improve final performance</a:t>
          </a:r>
        </a:p>
      </dsp:txBody>
      <dsp:txXfrm>
        <a:off x="0" y="2695353"/>
        <a:ext cx="6305371" cy="898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7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1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4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2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D2A-CFE8-DC0D-D518-4CA1308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9FE4-35BE-0E72-EA66-6B0828B4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104F-3DF3-B57C-8B09-28E39E54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9B35-CEBE-9FED-6AED-B08BCB09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1958-2BBB-6BE3-0658-E2ACA5DE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682390-8E73-488D-95D2-4C03E8CF60E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649DD4-2DC5-43AB-AD3A-6B3326E8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7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3754-9635-6CEE-8C83-D5ACE5CE7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3353"/>
            <a:ext cx="9144000" cy="2387600"/>
          </a:xfrm>
        </p:spPr>
        <p:txBody>
          <a:bodyPr>
            <a:normAutofit/>
          </a:bodyPr>
          <a:lstStyle/>
          <a:p>
            <a:br>
              <a:rPr lang="en-US" b="0" dirty="0">
                <a:effectLst/>
              </a:rPr>
            </a:br>
            <a:r>
              <a:rPr lang="en-US" dirty="0"/>
              <a:t>CSCE 585 Machine Learning Project</a:t>
            </a:r>
            <a:br>
              <a:rPr lang="en-US" dirty="0"/>
            </a:br>
            <a:r>
              <a:rPr lang="en-US" sz="2200" b="1" dirty="0"/>
              <a:t>Optimizing Chess Engine Training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FCA18-0AAA-97ED-8BD4-FAD9FBD1E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Vito Spatafora</a:t>
            </a:r>
          </a:p>
        </p:txBody>
      </p:sp>
    </p:spTree>
    <p:extLst>
      <p:ext uri="{BB962C8B-B14F-4D97-AF65-F5344CB8AC3E}">
        <p14:creationId xmlns:p14="http://schemas.microsoft.com/office/powerpoint/2010/main" val="243083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37CD-F40A-7DBC-B886-29188F79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 Chess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001D-09AA-51E1-5EFA-10640091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" y="1569749"/>
            <a:ext cx="11601752" cy="496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What Is a Chess Engine?</a:t>
            </a:r>
          </a:p>
          <a:p>
            <a:r>
              <a:rPr lang="en-US" sz="1500" dirty="0"/>
              <a:t>A </a:t>
            </a:r>
            <a:r>
              <a:rPr lang="en-US" sz="1500" b="1" dirty="0"/>
              <a:t>chess engine</a:t>
            </a:r>
            <a:r>
              <a:rPr lang="en-US" sz="1500" dirty="0"/>
              <a:t> is a computer program that evaluates chess positions and chooses optimal moves.</a:t>
            </a:r>
          </a:p>
          <a:p>
            <a:r>
              <a:rPr lang="en-US" sz="1500" dirty="0"/>
              <a:t>Modern engines (like Stockfish, Leela Chess Zero, AlphaZero) often exceed top human skill levels.</a:t>
            </a:r>
          </a:p>
          <a:p>
            <a:r>
              <a:rPr lang="en-US" sz="1500" dirty="0"/>
              <a:t>Chess is not a “Solved Game” meaning the perfect strategy isn’t known for every position</a:t>
            </a:r>
          </a:p>
          <a:p>
            <a:pPr marL="0" indent="0">
              <a:buNone/>
            </a:pPr>
            <a:r>
              <a:rPr lang="en-US" sz="1500" b="1" dirty="0"/>
              <a:t>How It Works (Conceptual Overview)</a:t>
            </a:r>
          </a:p>
          <a:p>
            <a:pPr lvl="1"/>
            <a:r>
              <a:rPr lang="en-US" sz="1500" dirty="0"/>
              <a:t>Search Algorithm</a:t>
            </a:r>
          </a:p>
          <a:p>
            <a:pPr lvl="2"/>
            <a:r>
              <a:rPr lang="en-US" sz="1500" dirty="0"/>
              <a:t>Explores possible future move sequences (game tree) using algorithms like minimax with alpha-beta</a:t>
            </a:r>
            <a:r>
              <a:rPr lang="en-US" sz="1500" b="1" dirty="0"/>
              <a:t> </a:t>
            </a:r>
            <a:r>
              <a:rPr lang="en-US" sz="1500" dirty="0"/>
              <a:t>pruning to cut off bad branches.</a:t>
            </a:r>
          </a:p>
          <a:p>
            <a:pPr lvl="1"/>
            <a:r>
              <a:rPr lang="en-US" sz="1500" b="1" dirty="0"/>
              <a:t>Evaluation Function</a:t>
            </a:r>
            <a:endParaRPr lang="en-US" sz="1500" dirty="0"/>
          </a:p>
          <a:p>
            <a:pPr lvl="2"/>
            <a:r>
              <a:rPr lang="en-US" sz="1500" dirty="0"/>
              <a:t>Scores board positions using heuristics (material count, king safety, pawn structure, etc.) or learned neural network predictions. </a:t>
            </a:r>
          </a:p>
          <a:p>
            <a:pPr lvl="2"/>
            <a:r>
              <a:rPr lang="en-US" sz="1500" dirty="0"/>
              <a:t>Modern engines combine deep neural networks for evaluation + classical search for move planning.</a:t>
            </a:r>
          </a:p>
          <a:p>
            <a:pPr lvl="2"/>
            <a:r>
              <a:rPr lang="en-US" sz="1500" dirty="0"/>
              <a:t>Example: Leela Chess Zero uses a convolutional neural network (CNN) trained through self-play reinforcement learning.</a:t>
            </a:r>
          </a:p>
          <a:p>
            <a:pPr marL="0" indent="0">
              <a:buNone/>
            </a:pP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0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57E3-DEAB-965E-8A62-78E3D390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/>
              <a:t>Why This Matters</a:t>
            </a:r>
            <a:endParaRPr lang="en-US" dirty="0"/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4B27FB6B-C9A1-6A86-B102-993B51E41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239368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02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44695-EE0B-86C0-CAE5-413582BE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 b="1"/>
              <a:t>Why Training Uses So Much Energy</a:t>
            </a:r>
            <a:br>
              <a:rPr lang="en-US" sz="4100" b="1"/>
            </a:br>
            <a:endParaRPr lang="en-US" sz="4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560EFC-35AF-7A90-CEEE-FA356B594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025693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588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90E407-46D5-417C-950B-FFCE020FB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9757E87-8140-4CB5-A5D5-45526A798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rst move of a chess game">
            <a:extLst>
              <a:ext uri="{FF2B5EF4-FFF2-40B4-BE49-F238E27FC236}">
                <a16:creationId xmlns:a16="http://schemas.microsoft.com/office/drawing/2014/main" id="{5D94E9C8-D82A-5E1C-27ED-0E016311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693" r="18836"/>
          <a:stretch>
            <a:fillRect/>
          </a:stretch>
        </p:blipFill>
        <p:spPr>
          <a:xfrm>
            <a:off x="8121445" y="10"/>
            <a:ext cx="407055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B28F1-DF3A-40EC-B797-F8D0E88FC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4CDD-7BB2-F00B-2041-445A18DA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474594"/>
            <a:ext cx="6672887" cy="3316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• Develop and compare two neural network evaluation functions for a chess engine</a:t>
            </a:r>
          </a:p>
          <a:p>
            <a:pPr marL="0" indent="0">
              <a:buNone/>
            </a:pPr>
            <a:r>
              <a:rPr lang="en-US" dirty="0"/>
              <a:t>	• Improve training efficiency (energy &amp; convergence time) through training strategy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4BBE8E-0488-4569-B2DA-2BC2186AC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7460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135FBF-5602-6516-9414-279A57801714}"/>
              </a:ext>
            </a:extLst>
          </p:cNvPr>
          <p:cNvSpPr txBox="1"/>
          <p:nvPr/>
        </p:nvSpPr>
        <p:spPr>
          <a:xfrm>
            <a:off x="648027" y="697469"/>
            <a:ext cx="6309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06637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16C2F8-A84C-4357-A755-81D3F466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031306E5-EFE3-459A-89EF-0EF2185C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7FFDBCE-F298-78C9-C81D-B4FD1BBC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5137" y="1238250"/>
            <a:ext cx="4219575" cy="421957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23C976-ECF8-49F1-914B-B5BD60613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C7B0-996D-D022-7143-08B866EF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6" y="1531619"/>
            <a:ext cx="6029954" cy="5023485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endParaRPr lang="en-US" sz="15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800" dirty="0"/>
              <a:t>Baseline: Full-Game Self-Play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Train on full games from the start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 Learns patterns slowly while initially playing poorly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Win </a:t>
            </a:r>
            <a:r>
              <a:rPr lang="en-US" sz="1500" dirty="0">
                <a:sym typeface="Wingdings" panose="05000000000000000000" pitchFamily="2" charset="2"/>
              </a:rPr>
              <a:t> reward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ym typeface="Wingdings" panose="05000000000000000000" pitchFamily="2" charset="2"/>
              </a:rPr>
              <a:t>Loss  negative reward</a:t>
            </a:r>
            <a:endParaRPr lang="en-US" sz="15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/>
              <a:t>Guided Curriculum Self-Play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dirty="0"/>
              <a:t>• Start with short games (10–20 moves per side)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Gradually increase game length as strength improves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more material count than opponent after set n moves </a:t>
            </a:r>
            <a:r>
              <a:rPr lang="en-US" sz="1500" dirty="0">
                <a:sym typeface="Wingdings" panose="05000000000000000000" pitchFamily="2" charset="2"/>
              </a:rPr>
              <a:t> reward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ym typeface="Wingdings" panose="05000000000000000000" pitchFamily="2" charset="2"/>
              </a:rPr>
              <a:t>Checkmate  big reward</a:t>
            </a:r>
          </a:p>
          <a:p>
            <a:pPr>
              <a:lnSpc>
                <a:spcPct val="110000"/>
              </a:lnSpc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sz="1500" dirty="0">
              <a:sym typeface="Wingdings" panose="05000000000000000000" pitchFamily="2" charset="2"/>
            </a:endParaRPr>
          </a:p>
          <a:p>
            <a:pPr marL="0" indent="0" algn="ctr">
              <a:lnSpc>
                <a:spcPct val="110000"/>
              </a:lnSpc>
              <a:buNone/>
            </a:pP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57FFC-ADFC-BBB2-6E4E-CDED9669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4029699" cy="735938"/>
          </a:xfrm>
        </p:spPr>
        <p:txBody>
          <a:bodyPr anchor="b">
            <a:normAutofit/>
          </a:bodyPr>
          <a:lstStyle/>
          <a:p>
            <a:r>
              <a:rPr lang="en-US" sz="3200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89437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9986-B7D2-B605-AB63-76591084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ACB2-5D4C-89FF-976F-4D9D4536C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Both evaluation functions will be used in the same engine to determine relative </a:t>
            </a:r>
            <a:r>
              <a:rPr lang="en-US" dirty="0" err="1"/>
              <a:t>elo</a:t>
            </a:r>
            <a:r>
              <a:rPr lang="en-US" dirty="0"/>
              <a:t> (playing Strength) against other chess engines</a:t>
            </a:r>
          </a:p>
          <a:p>
            <a:r>
              <a:rPr lang="en-US" dirty="0"/>
              <a:t>Energy used for the training of both systems will be monitored and documented</a:t>
            </a:r>
          </a:p>
          <a:p>
            <a:r>
              <a:rPr lang="en-US" dirty="0"/>
              <a:t>The </a:t>
            </a:r>
            <a:r>
              <a:rPr lang="en-US" dirty="0" err="1"/>
              <a:t>elo</a:t>
            </a:r>
            <a:r>
              <a:rPr lang="en-US" dirty="0"/>
              <a:t> of each engine will be compared to the energy spent during its training to get the relative </a:t>
            </a:r>
            <a:r>
              <a:rPr lang="en-US" dirty="0" err="1"/>
              <a:t>elo</a:t>
            </a:r>
            <a:r>
              <a:rPr lang="en-US" dirty="0"/>
              <a:t>/unit of electricity to determine which method is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C13EDE-61D1-48F9-8723-E66614470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09A3F-8DE8-4688-CF3C-815AA7F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Hypothesis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841BD9-D0E1-4367-99C5-E8A3BB5A9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790C1F-2E70-43FF-9F71-88A4104E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F75ABD-D8D8-6604-0019-FC4B52FD1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1782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09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4B99-210C-EDC1-5AB7-0EA687A8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84543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57</TotalTime>
  <Words>548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Droplet</vt:lpstr>
      <vt:lpstr> CSCE 585 Machine Learning Project Optimizing Chess Engine Training</vt:lpstr>
      <vt:lpstr>Background in Chess Engines</vt:lpstr>
      <vt:lpstr>Why This Matters</vt:lpstr>
      <vt:lpstr>Why Training Uses So Much Energy </vt:lpstr>
      <vt:lpstr>PowerPoint Presentation</vt:lpstr>
      <vt:lpstr>Experimental Setup</vt:lpstr>
      <vt:lpstr>Final COmparison</vt:lpstr>
      <vt:lpstr>Hypothesis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 Spatafora</dc:creator>
  <cp:lastModifiedBy>Vito Spatafora</cp:lastModifiedBy>
  <cp:revision>1</cp:revision>
  <dcterms:created xsi:type="dcterms:W3CDTF">2025-09-16T18:59:14Z</dcterms:created>
  <dcterms:modified xsi:type="dcterms:W3CDTF">2025-09-16T19:57:02Z</dcterms:modified>
</cp:coreProperties>
</file>