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4" r:id="rId5"/>
    <p:sldId id="265" r:id="rId6"/>
    <p:sldId id="262" r:id="rId7"/>
    <p:sldId id="270" r:id="rId8"/>
    <p:sldId id="271" r:id="rId9"/>
    <p:sldId id="263" r:id="rId10"/>
    <p:sldId id="272" r:id="rId11"/>
    <p:sldId id="274" r:id="rId12"/>
    <p:sldId id="266" r:id="rId13"/>
    <p:sldId id="258" r:id="rId14"/>
    <p:sldId id="273" r:id="rId15"/>
    <p:sldId id="257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08B-9B8A-43A1-A68E-84CAEFA12925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0F936-6A5E-4CDA-B79C-092FAB3D7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9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0F936-6A5E-4CDA-B79C-092FAB3D712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0F936-6A5E-4CDA-B79C-092FAB3D712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0F936-6A5E-4CDA-B79C-092FAB3D712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7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2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7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4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1D8-5C05-434B-959E-D8562BE6BD4D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0D15-BFD9-4E00-95E0-02E2059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ru-RU" dirty="0" smtClean="0"/>
              <a:t>Извлечение сентиментальных слов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71600" y="3399135"/>
            <a:ext cx="4464496" cy="677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Руководитель: Юрий Курочкин</a:t>
            </a:r>
          </a:p>
          <a:p>
            <a:pPr algn="l"/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Выполнили: Ибрагимов Сергей, Горбунов Егор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3778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Деление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604664"/>
          </a:xfrm>
        </p:spPr>
        <p:txBody>
          <a:bodyPr/>
          <a:lstStyle/>
          <a:p>
            <a:r>
              <a:rPr lang="ru-RU" dirty="0" smtClean="0"/>
              <a:t>Поиск минимального разреза</a:t>
            </a:r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1619672" y="1988840"/>
            <a:ext cx="5256584" cy="936104"/>
            <a:chOff x="1475656" y="1988840"/>
            <a:chExt cx="5256584" cy="936104"/>
          </a:xfrm>
        </p:grpSpPr>
        <p:sp>
          <p:nvSpPr>
            <p:cNvPr id="4" name="TextBox 3"/>
            <p:cNvSpPr txBox="1"/>
            <p:nvPr/>
          </p:nvSpPr>
          <p:spPr>
            <a:xfrm>
              <a:off x="1475656" y="1988840"/>
              <a:ext cx="2520280" cy="9088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Отрицательные веса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220486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4048" y="2016080"/>
              <a:ext cx="1728192" cy="9088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NP-complete</a:t>
              </a:r>
              <a:endParaRPr lang="ru-RU" b="1" dirty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3284984"/>
            <a:ext cx="8449082" cy="604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Алгоритм Штор-Вагнер + улучшение перебрасыванием вершин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115154"/>
                  </p:ext>
                </p:extLst>
              </p:nvPr>
            </p:nvGraphicFramePr>
            <p:xfrm>
              <a:off x="1331640" y="3933056"/>
              <a:ext cx="6096000" cy="1502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92488"/>
                    <a:gridCol w="1703512"/>
                  </a:tblGrid>
                  <a:tr h="3954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Величина разреза: 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−34638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Сумма отрицательных весов: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−55000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7363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 в разрезе: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dirty="0" smtClean="0">
                                    <a:latin typeface="Cambria Math"/>
                                  </a:rPr>
                                  <m:t>5189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115154"/>
                  </p:ext>
                </p:extLst>
              </p:nvPr>
            </p:nvGraphicFramePr>
            <p:xfrm>
              <a:off x="1331640" y="3933056"/>
              <a:ext cx="6096000" cy="1502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92488"/>
                    <a:gridCol w="1703512"/>
                  </a:tblGrid>
                  <a:tr h="3954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Величина разреза: 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7692" r="-358" b="-3046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Сумма отрицательных весов: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114754" r="-35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214754" r="-358" b="-1245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 в разрезе: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320000" r="-358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7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3778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Деление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604664"/>
          </a:xfrm>
        </p:spPr>
        <p:txBody>
          <a:bodyPr/>
          <a:lstStyle/>
          <a:p>
            <a:r>
              <a:rPr lang="ru-RU" dirty="0" smtClean="0"/>
              <a:t>Поиск минимального разреза</a:t>
            </a:r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1619672" y="1988840"/>
            <a:ext cx="5256584" cy="936104"/>
            <a:chOff x="1475656" y="1988840"/>
            <a:chExt cx="5256584" cy="936104"/>
          </a:xfrm>
        </p:grpSpPr>
        <p:sp>
          <p:nvSpPr>
            <p:cNvPr id="4" name="TextBox 3"/>
            <p:cNvSpPr txBox="1"/>
            <p:nvPr/>
          </p:nvSpPr>
          <p:spPr>
            <a:xfrm>
              <a:off x="1475656" y="1988840"/>
              <a:ext cx="2520280" cy="9088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Отрицательные веса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220486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4048" y="2016080"/>
              <a:ext cx="1728192" cy="9088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NP-complete</a:t>
              </a:r>
              <a:endParaRPr lang="ru-RU" b="1" dirty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3284984"/>
            <a:ext cx="8449082" cy="604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Алгоритм Штор-Вагнер + улучшение перебрасыванием вершин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173701"/>
                  </p:ext>
                </p:extLst>
              </p:nvPr>
            </p:nvGraphicFramePr>
            <p:xfrm>
              <a:off x="1331640" y="3933056"/>
              <a:ext cx="6096000" cy="1502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92488"/>
                    <a:gridCol w="1703512"/>
                  </a:tblGrid>
                  <a:tr h="3954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Величина разреза: 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−34638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Сумма отрицательных весов: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−55000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/>
                                  </a:rPr>
                                  <m:t>7363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 в разрезе: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dirty="0" smtClean="0">
                                    <a:latin typeface="Cambria Math"/>
                                  </a:rPr>
                                  <m:t>5189</m:t>
                                </m:r>
                              </m:oMath>
                            </m:oMathPara>
                          </a14:m>
                          <a:endParaRPr lang="ru-RU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173701"/>
                  </p:ext>
                </p:extLst>
              </p:nvPr>
            </p:nvGraphicFramePr>
            <p:xfrm>
              <a:off x="1331640" y="3933056"/>
              <a:ext cx="6096000" cy="1502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92488"/>
                    <a:gridCol w="1703512"/>
                  </a:tblGrid>
                  <a:tr h="3954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Величина разреза: 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7692" r="-358" b="-3046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Сумма отрицательных весов: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114754" r="-35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214754" r="-358" b="-1245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i="0" dirty="0" smtClean="0"/>
                            <a:t>Число «отрицательных» рёбер в разрезе: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423" t="-320000" r="-358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251520" y="566124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Доля с наибольшим числом вершин - </a:t>
            </a:r>
            <a:r>
              <a:rPr lang="ru-RU" sz="2000" b="1" dirty="0" smtClean="0"/>
              <a:t>положительная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574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000" dirty="0" smtClean="0"/>
              <a:t>Выделение нейтральных слов</a:t>
            </a:r>
            <a:endParaRPr lang="ru-RU" sz="4000" dirty="0"/>
          </a:p>
        </p:txBody>
      </p:sp>
      <p:sp>
        <p:nvSpPr>
          <p:cNvPr id="4" name="Овал 3"/>
          <p:cNvSpPr/>
          <p:nvPr/>
        </p:nvSpPr>
        <p:spPr>
          <a:xfrm>
            <a:off x="899592" y="1075830"/>
            <a:ext cx="720080" cy="93610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+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3707904" y="1084961"/>
            <a:ext cx="648072" cy="9269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  <a:endParaRPr lang="ru-RU" sz="3600" dirty="0"/>
          </a:p>
        </p:txBody>
      </p:sp>
      <p:sp>
        <p:nvSpPr>
          <p:cNvPr id="6" name="Овал 5"/>
          <p:cNvSpPr/>
          <p:nvPr/>
        </p:nvSpPr>
        <p:spPr>
          <a:xfrm>
            <a:off x="2483768" y="1435870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6" idx="2"/>
            <a:endCxn id="4" idx="5"/>
          </p:cNvCxnSpPr>
          <p:nvPr/>
        </p:nvCxnSpPr>
        <p:spPr>
          <a:xfrm flipH="1">
            <a:off x="1514219" y="1651894"/>
            <a:ext cx="969549" cy="222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6" idx="2"/>
            <a:endCxn id="4" idx="6"/>
          </p:cNvCxnSpPr>
          <p:nvPr/>
        </p:nvCxnSpPr>
        <p:spPr>
          <a:xfrm flipH="1" flipV="1">
            <a:off x="1619672" y="1543882"/>
            <a:ext cx="864096" cy="10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  <a:endCxn id="4" idx="7"/>
          </p:cNvCxnSpPr>
          <p:nvPr/>
        </p:nvCxnSpPr>
        <p:spPr>
          <a:xfrm flipH="1" flipV="1">
            <a:off x="1514219" y="1212919"/>
            <a:ext cx="969549" cy="438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6"/>
            <a:endCxn id="5" idx="2"/>
          </p:cNvCxnSpPr>
          <p:nvPr/>
        </p:nvCxnSpPr>
        <p:spPr>
          <a:xfrm flipV="1">
            <a:off x="2915816" y="1548448"/>
            <a:ext cx="792088" cy="103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6"/>
            <a:endCxn id="5" idx="3"/>
          </p:cNvCxnSpPr>
          <p:nvPr/>
        </p:nvCxnSpPr>
        <p:spPr>
          <a:xfrm>
            <a:off x="2915816" y="1651894"/>
            <a:ext cx="886996" cy="224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6" idx="6"/>
            <a:endCxn id="5" idx="1"/>
          </p:cNvCxnSpPr>
          <p:nvPr/>
        </p:nvCxnSpPr>
        <p:spPr>
          <a:xfrm flipV="1">
            <a:off x="2915816" y="1220713"/>
            <a:ext cx="886996" cy="431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1943752" y="1651894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52" y="1651894"/>
                <a:ext cx="4843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/>
              <p:cNvSpPr/>
              <p:nvPr/>
            </p:nvSpPr>
            <p:spPr>
              <a:xfrm>
                <a:off x="3069677" y="1691516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77" y="1691516"/>
                <a:ext cx="4843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44008" y="1331476"/>
                <a:ext cx="36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Притяжение вершины </a:t>
                </a:r>
                <a:r>
                  <a:rPr lang="en-US" b="1" dirty="0" smtClean="0"/>
                  <a:t>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331476"/>
                <a:ext cx="3600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2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3528" y="2204864"/>
                <a:ext cx="8496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Вырезаем все вершины с притяжением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𝑙</m:t>
                        </m:r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 smtClean="0"/>
                  <a:t> и заново пересчитываем притяжения</a:t>
                </a:r>
                <a:endParaRPr lang="ru-RU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04864"/>
                <a:ext cx="849694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3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Группа 34"/>
          <p:cNvGrpSpPr/>
          <p:nvPr/>
        </p:nvGrpSpPr>
        <p:grpSpPr>
          <a:xfrm>
            <a:off x="1259632" y="2915542"/>
            <a:ext cx="6768752" cy="2241650"/>
            <a:chOff x="1259632" y="2915542"/>
            <a:chExt cx="6768752" cy="2241650"/>
          </a:xfrm>
        </p:grpSpPr>
        <p:pic>
          <p:nvPicPr>
            <p:cNvPr id="2050" name="Picture 2" descr="D:\Desktop\2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2" t="7358" r="6790" b="5887"/>
            <a:stretch/>
          </p:blipFill>
          <p:spPr bwMode="auto">
            <a:xfrm>
              <a:off x="5148064" y="2945579"/>
              <a:ext cx="2880320" cy="218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Desktop\1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1" t="5857" r="6584" b="4962"/>
            <a:stretch/>
          </p:blipFill>
          <p:spPr bwMode="auto">
            <a:xfrm>
              <a:off x="1259632" y="2915542"/>
              <a:ext cx="2911738" cy="224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457823" y="381604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ru-RU" dirty="0"/>
            </a:p>
          </p:txBody>
        </p:sp>
      </p:grp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3351"/>
              </p:ext>
            </p:extLst>
          </p:nvPr>
        </p:nvGraphicFramePr>
        <p:xfrm>
          <a:off x="2303748" y="5500072"/>
          <a:ext cx="46805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/>
                <a:gridCol w="2340260"/>
              </a:tblGrid>
              <a:tr h="34175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Нейтральных</a:t>
                      </a:r>
                      <a:r>
                        <a:rPr lang="ru-RU" baseline="0" dirty="0" smtClean="0"/>
                        <a:t> слов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3393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Положительных</a:t>
                      </a:r>
                      <a:r>
                        <a:rPr lang="ru-RU" baseline="0" dirty="0" smtClean="0"/>
                        <a:t> слов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Отрицательных</a:t>
                      </a:r>
                      <a:r>
                        <a:rPr lang="ru-RU" baseline="0" dirty="0" smtClean="0"/>
                        <a:t> слов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462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2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60217"/>
              </p:ext>
            </p:extLst>
          </p:nvPr>
        </p:nvGraphicFramePr>
        <p:xfrm>
          <a:off x="0" y="2975352"/>
          <a:ext cx="914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Входные данные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350 мегабайт отзывов об отелях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70137"/>
              </p:ext>
            </p:extLst>
          </p:nvPr>
        </p:nvGraphicFramePr>
        <p:xfrm>
          <a:off x="0" y="3833728"/>
          <a:ext cx="9180512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0512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Граф пар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4500 вершин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35000 рёбер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77891"/>
              </p:ext>
            </p:extLst>
          </p:nvPr>
        </p:nvGraphicFramePr>
        <p:xfrm>
          <a:off x="0" y="5047064"/>
          <a:ext cx="91440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Размеры</a:t>
                      </a:r>
                      <a:r>
                        <a:rPr lang="ru-RU" b="1" baseline="0" dirty="0" smtClean="0"/>
                        <a:t> полученных словарей</a:t>
                      </a:r>
                      <a:endParaRPr lang="ru-RU" b="1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3393 нейтральных слов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 положительное слово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462 отрицательных слова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84355"/>
              </p:ext>
            </p:extLst>
          </p:nvPr>
        </p:nvGraphicFramePr>
        <p:xfrm>
          <a:off x="0" y="2975352"/>
          <a:ext cx="914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Входные данные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350 мегабайт отзывов об отелях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30171"/>
              </p:ext>
            </p:extLst>
          </p:nvPr>
        </p:nvGraphicFramePr>
        <p:xfrm>
          <a:off x="0" y="3833728"/>
          <a:ext cx="9180512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0512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Граф пар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4500 вершин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35000 рёбер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1332"/>
              </p:ext>
            </p:extLst>
          </p:nvPr>
        </p:nvGraphicFramePr>
        <p:xfrm>
          <a:off x="0" y="5047064"/>
          <a:ext cx="91440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Размеры</a:t>
                      </a:r>
                      <a:r>
                        <a:rPr lang="ru-RU" b="1" baseline="0" dirty="0" smtClean="0"/>
                        <a:t> полученных словарей</a:t>
                      </a:r>
                      <a:endParaRPr lang="ru-RU" b="1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3393 нейтральных слов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 положительное слово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462 отрицательных слова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74920"/>
              </p:ext>
            </p:extLst>
          </p:nvPr>
        </p:nvGraphicFramePr>
        <p:xfrm>
          <a:off x="0" y="1412776"/>
          <a:ext cx="9144000" cy="100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008"/>
                <a:gridCol w="4499992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Точность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62 %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Полнота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76 %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8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809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b="1" dirty="0" smtClean="0"/>
              <a:t>C++</a:t>
            </a:r>
          </a:p>
          <a:p>
            <a:r>
              <a:rPr lang="en-US" b="1" dirty="0" smtClean="0"/>
              <a:t>Python</a:t>
            </a:r>
          </a:p>
          <a:p>
            <a:r>
              <a:rPr lang="en-US" b="1" dirty="0" err="1" smtClean="0"/>
              <a:t>mystem</a:t>
            </a:r>
            <a:r>
              <a:rPr lang="ru-RU" dirty="0" smtClean="0"/>
              <a:t> - программа, которая производит морфологический анализ </a:t>
            </a:r>
            <a:r>
              <a:rPr lang="ru-RU" dirty="0"/>
              <a:t>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29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7544" y="214198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792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0331" y="2276872"/>
            <a:ext cx="8229600" cy="2304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Оценить некоторые способы извлечения сентиментальных слов применительно к русскому языку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15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7060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5285"/>
            <a:ext cx="8784976" cy="488600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Выделяем пары прилагательных и строим </a:t>
            </a:r>
            <a:r>
              <a:rPr lang="ru-RU" sz="2800" dirty="0" smtClean="0"/>
              <a:t>взвешенный </a:t>
            </a:r>
            <a:r>
              <a:rPr lang="ru-RU" sz="2800" dirty="0" smtClean="0"/>
              <a:t>граф</a:t>
            </a:r>
          </a:p>
        </p:txBody>
      </p:sp>
      <p:pic>
        <p:nvPicPr>
          <p:cNvPr id="1028" name="Picture 4" descr="D:\Desktop\For presentations\befo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2" t="18719" r="41446" b="35736"/>
          <a:stretch/>
        </p:blipFill>
        <p:spPr bwMode="auto">
          <a:xfrm>
            <a:off x="2555776" y="2457687"/>
            <a:ext cx="3600400" cy="32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esktop\For presentations\aftercu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7955" r="52751" b="47459"/>
          <a:stretch/>
        </p:blipFill>
        <p:spPr bwMode="auto">
          <a:xfrm>
            <a:off x="2780690" y="2232404"/>
            <a:ext cx="3582620" cy="32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51520" y="1063277"/>
            <a:ext cx="8784976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Разделяем на 2 доли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7060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For presentations\afterneutcu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6" t="19897" r="34450" b="35752"/>
          <a:stretch/>
        </p:blipFill>
        <p:spPr bwMode="auto">
          <a:xfrm>
            <a:off x="2558915" y="2240999"/>
            <a:ext cx="4026170" cy="32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51520" y="1063277"/>
            <a:ext cx="8784976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Выделяем нейтральные слова</a:t>
            </a:r>
            <a:endParaRPr lang="ru-RU" sz="2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7060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3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762"/>
            <a:ext cx="8229600" cy="796950"/>
          </a:xfrm>
        </p:spPr>
        <p:txBody>
          <a:bodyPr/>
          <a:lstStyle/>
          <a:p>
            <a:r>
              <a:rPr lang="ru-RU" dirty="0" smtClean="0"/>
              <a:t>Извлечение пар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95300"/>
              </p:ext>
            </p:extLst>
          </p:nvPr>
        </p:nvGraphicFramePr>
        <p:xfrm>
          <a:off x="755576" y="1113304"/>
          <a:ext cx="74888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872"/>
                <a:gridCol w="1850682"/>
                <a:gridCol w="2496278"/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ysClr val="windowText" lastClr="000000"/>
                          </a:solidFill>
                        </a:rPr>
                        <a:t>Прилагательные связаны…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положительно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отрицательно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720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разделитель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«,»</a:t>
                      </a:r>
                      <a:r>
                        <a:rPr lang="ru-RU" baseline="0" dirty="0" smtClean="0"/>
                        <a:t> «и»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«но» «хотя» «зато»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7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762"/>
            <a:ext cx="8229600" cy="796950"/>
          </a:xfrm>
        </p:spPr>
        <p:txBody>
          <a:bodyPr/>
          <a:lstStyle/>
          <a:p>
            <a:r>
              <a:rPr lang="ru-RU" dirty="0" smtClean="0"/>
              <a:t>Извлечение пар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34021"/>
              </p:ext>
            </p:extLst>
          </p:nvPr>
        </p:nvGraphicFramePr>
        <p:xfrm>
          <a:off x="755576" y="1113304"/>
          <a:ext cx="74888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872"/>
                <a:gridCol w="1850682"/>
                <a:gridCol w="2496278"/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ysClr val="windowText" lastClr="000000"/>
                          </a:solidFill>
                        </a:rPr>
                        <a:t>Прилагательные связаны…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положительно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отрицательно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720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разделитель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«,»</a:t>
                      </a:r>
                      <a:r>
                        <a:rPr lang="ru-RU" baseline="0" dirty="0" smtClean="0"/>
                        <a:t> «и»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«но» «хотя» «зато»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00893"/>
              </p:ext>
            </p:extLst>
          </p:nvPr>
        </p:nvGraphicFramePr>
        <p:xfrm>
          <a:off x="827584" y="2068304"/>
          <a:ext cx="7344816" cy="265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Правила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Между прилагательными…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расстояние </a:t>
                      </a:r>
                      <a:r>
                        <a:rPr lang="en-US" dirty="0" smtClean="0"/>
                        <a:t>&lt; 6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нет глаголов и существительных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Склеиваем «не» и прилагательное, если между ними наречия меры и степени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Пара («хороший», «плохой») учитывается только с отрицательной связью</a:t>
                      </a:r>
                    </a:p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8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762"/>
            <a:ext cx="8229600" cy="796950"/>
          </a:xfrm>
        </p:spPr>
        <p:txBody>
          <a:bodyPr/>
          <a:lstStyle/>
          <a:p>
            <a:r>
              <a:rPr lang="ru-RU" dirty="0" smtClean="0"/>
              <a:t>Извлечение пар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64779"/>
              </p:ext>
            </p:extLst>
          </p:nvPr>
        </p:nvGraphicFramePr>
        <p:xfrm>
          <a:off x="755576" y="1113304"/>
          <a:ext cx="74888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872"/>
                <a:gridCol w="1850682"/>
                <a:gridCol w="2496278"/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ysClr val="windowText" lastClr="000000"/>
                          </a:solidFill>
                        </a:rPr>
                        <a:t>Прилагательные связаны…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положительно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отрицательно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720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разделитель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«,»</a:t>
                      </a:r>
                      <a:r>
                        <a:rPr lang="ru-RU" baseline="0" dirty="0" smtClean="0"/>
                        <a:t> «и»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«но» «хотя» «зато»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00750"/>
              </p:ext>
            </p:extLst>
          </p:nvPr>
        </p:nvGraphicFramePr>
        <p:xfrm>
          <a:off x="899592" y="4797152"/>
          <a:ext cx="72728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/>
                <a:gridCol w="563041"/>
                <a:gridCol w="3109367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Примеры</a:t>
                      </a:r>
                      <a:endParaRPr lang="ru-RU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Не</a:t>
                      </a:r>
                      <a:r>
                        <a:rPr lang="ru-RU" b="0" dirty="0" smtClean="0"/>
                        <a:t> очень </a:t>
                      </a:r>
                      <a:r>
                        <a:rPr lang="ru-RU" b="1" dirty="0" smtClean="0"/>
                        <a:t>красивый</a:t>
                      </a:r>
                      <a:r>
                        <a:rPr lang="ru-RU" b="0" dirty="0" smtClean="0"/>
                        <a:t>, зато </a:t>
                      </a:r>
                      <a:r>
                        <a:rPr lang="ru-RU" b="1" dirty="0" smtClean="0"/>
                        <a:t>крепкий</a:t>
                      </a:r>
                      <a:endParaRPr lang="ru-R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 </a:t>
                      </a:r>
                      <a:endParaRPr lang="ru-RU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[+1, 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красивый, крепкий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]</a:t>
                      </a:r>
                      <a:endParaRPr lang="ru-RU" b="0" dirty="0" smtClean="0">
                        <a:sym typeface="Wingdings" panose="05000000000000000000" pitchFamily="2" charset="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Диван </a:t>
                      </a:r>
                      <a:r>
                        <a:rPr lang="ru-RU" b="1" dirty="0" smtClean="0">
                          <a:sym typeface="Wingdings" panose="05000000000000000000" pitchFamily="2" charset="2"/>
                        </a:rPr>
                        <a:t>мягкий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ru-RU" b="1" dirty="0" smtClean="0">
                          <a:sym typeface="Wingdings" panose="05000000000000000000" pitchFamily="2" charset="2"/>
                        </a:rPr>
                        <a:t>вкусный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 сок 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[+1, 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мягкий, вкусный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]</a:t>
                      </a:r>
                      <a:endParaRPr lang="ru-RU" b="0" dirty="0" smtClean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ym typeface="Wingdings" panose="05000000000000000000" pitchFamily="2" charset="2"/>
                        </a:rPr>
                        <a:t>Нехороший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 и </a:t>
                      </a:r>
                      <a:r>
                        <a:rPr lang="ru-RU" b="1" dirty="0" smtClean="0">
                          <a:sym typeface="Wingdings" panose="05000000000000000000" pitchFamily="2" charset="2"/>
                        </a:rPr>
                        <a:t>навязчивый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[-1, </a:t>
                      </a:r>
                      <a:r>
                        <a:rPr lang="ru-RU" b="0" dirty="0" smtClean="0">
                          <a:sym typeface="Wingdings" panose="05000000000000000000" pitchFamily="2" charset="2"/>
                        </a:rPr>
                        <a:t>навязчивый, хороший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]</a:t>
                      </a:r>
                      <a:endParaRPr lang="ru-RU" b="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72091"/>
              </p:ext>
            </p:extLst>
          </p:nvPr>
        </p:nvGraphicFramePr>
        <p:xfrm>
          <a:off x="827584" y="2068304"/>
          <a:ext cx="7344816" cy="265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Правила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Между прилагательными…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расстояние </a:t>
                      </a:r>
                      <a:r>
                        <a:rPr lang="en-US" dirty="0" smtClean="0"/>
                        <a:t>&lt; 6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нет глаголов и существительных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Склеиваем «не» и прилагательное, если между ними наречия меры и степени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Пара («хороший», «плохой») учитывается только с отрицательной связью</a:t>
                      </a:r>
                    </a:p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3778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Деление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604664"/>
          </a:xfrm>
        </p:spPr>
        <p:txBody>
          <a:bodyPr/>
          <a:lstStyle/>
          <a:p>
            <a:r>
              <a:rPr lang="ru-RU" dirty="0" smtClean="0"/>
              <a:t>Поиск минимального разреза</a:t>
            </a:r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1619672" y="1988840"/>
            <a:ext cx="5256584" cy="936104"/>
            <a:chOff x="1475656" y="1988840"/>
            <a:chExt cx="5256584" cy="936104"/>
          </a:xfrm>
        </p:grpSpPr>
        <p:sp>
          <p:nvSpPr>
            <p:cNvPr id="4" name="TextBox 3"/>
            <p:cNvSpPr txBox="1"/>
            <p:nvPr/>
          </p:nvSpPr>
          <p:spPr>
            <a:xfrm>
              <a:off x="1475656" y="1988840"/>
              <a:ext cx="2520280" cy="9088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Отрицательные веса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220486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4048" y="2016080"/>
              <a:ext cx="1728192" cy="9088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NP-complete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1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447</Words>
  <Application>Microsoft Office PowerPoint</Application>
  <PresentationFormat>Экран (4:3)</PresentationFormat>
  <Paragraphs>135</Paragraphs>
  <Slides>16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Извлечение сентиментальных слов</vt:lpstr>
      <vt:lpstr>Цель</vt:lpstr>
      <vt:lpstr>Подход</vt:lpstr>
      <vt:lpstr>Подход</vt:lpstr>
      <vt:lpstr>Подход</vt:lpstr>
      <vt:lpstr>Извлечение пар</vt:lpstr>
      <vt:lpstr>Извлечение пар</vt:lpstr>
      <vt:lpstr>Извлечение пар</vt:lpstr>
      <vt:lpstr>Деление графа</vt:lpstr>
      <vt:lpstr>Деление графа</vt:lpstr>
      <vt:lpstr>Деление графа</vt:lpstr>
      <vt:lpstr>Выделение нейтральных слов</vt:lpstr>
      <vt:lpstr>Результаты</vt:lpstr>
      <vt:lpstr>Результаты</vt:lpstr>
      <vt:lpstr>Инструменты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69</cp:revision>
  <dcterms:created xsi:type="dcterms:W3CDTF">2014-06-02T15:17:55Z</dcterms:created>
  <dcterms:modified xsi:type="dcterms:W3CDTF">2014-06-02T22:35:30Z</dcterms:modified>
</cp:coreProperties>
</file>