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3"/>
  </p:notesMasterIdLst>
  <p:handoutMasterIdLst>
    <p:handoutMasterId r:id="rId24"/>
  </p:handoutMasterIdLst>
  <p:sldIdLst>
    <p:sldId id="446" r:id="rId5"/>
    <p:sldId id="427" r:id="rId6"/>
    <p:sldId id="426" r:id="rId7"/>
    <p:sldId id="460" r:id="rId8"/>
    <p:sldId id="448" r:id="rId9"/>
    <p:sldId id="449" r:id="rId10"/>
    <p:sldId id="453" r:id="rId11"/>
    <p:sldId id="457" r:id="rId12"/>
    <p:sldId id="455" r:id="rId13"/>
    <p:sldId id="452" r:id="rId14"/>
    <p:sldId id="450" r:id="rId15"/>
    <p:sldId id="461" r:id="rId16"/>
    <p:sldId id="454" r:id="rId17"/>
    <p:sldId id="462" r:id="rId18"/>
    <p:sldId id="464" r:id="rId19"/>
    <p:sldId id="458" r:id="rId20"/>
    <p:sldId id="463" r:id="rId21"/>
    <p:sldId id="45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75" d="100"/>
          <a:sy n="75" d="100"/>
        </p:scale>
        <p:origin x="436" y="4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1/16/2022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15</a:t>
            </a:fld>
            <a:endParaRPr lang="en-US" dirty="0"/>
          </a:p>
        </p:txBody>
      </p:sp>
    </p:spTree>
    <p:extLst>
      <p:ext uri="{BB962C8B-B14F-4D97-AF65-F5344CB8AC3E}">
        <p14:creationId xmlns:p14="http://schemas.microsoft.com/office/powerpoint/2010/main" val="10162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18</a:t>
            </a:fld>
            <a:endParaRPr lang="en-US" dirty="0"/>
          </a:p>
        </p:txBody>
      </p:sp>
    </p:spTree>
    <p:extLst>
      <p:ext uri="{BB962C8B-B14F-4D97-AF65-F5344CB8AC3E}">
        <p14:creationId xmlns:p14="http://schemas.microsoft.com/office/powerpoint/2010/main" val="337025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166792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17820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1871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184412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3965848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4225164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1616705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14</a:t>
            </a:fld>
            <a:endParaRPr lang="en-US" dirty="0"/>
          </a:p>
        </p:txBody>
      </p:sp>
    </p:spTree>
    <p:extLst>
      <p:ext uri="{BB962C8B-B14F-4D97-AF65-F5344CB8AC3E}">
        <p14:creationId xmlns:p14="http://schemas.microsoft.com/office/powerpoint/2010/main" val="39494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as.com/en_us/home.htm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www.tableau.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32261" y="3866641"/>
            <a:ext cx="6581554" cy="1371600"/>
          </a:xfrm>
        </p:spPr>
        <p:txBody>
          <a:bodyPr anchor="t" anchorCtr="0">
            <a:normAutofit fontScale="90000"/>
          </a:bodyPr>
          <a:lstStyle/>
          <a:p>
            <a:r>
              <a:rPr lang="en-US" dirty="0"/>
              <a:t>Capstone: LaSalle Consulting BI Solution</a:t>
            </a:r>
            <a:br>
              <a:rPr lang="en-US" dirty="0"/>
            </a:br>
            <a:br>
              <a:rPr lang="en-US" dirty="0"/>
            </a:br>
            <a:endParaRPr lang="en-US" dirty="0"/>
          </a:p>
        </p:txBody>
      </p:sp>
      <p:sp>
        <p:nvSpPr>
          <p:cNvPr id="2" name="TextBox 1">
            <a:extLst>
              <a:ext uri="{FF2B5EF4-FFF2-40B4-BE49-F238E27FC236}">
                <a16:creationId xmlns:a16="http://schemas.microsoft.com/office/drawing/2014/main" id="{CA0B29A2-CB89-4A15-AAE7-538ED9AE1DFC}"/>
              </a:ext>
            </a:extLst>
          </p:cNvPr>
          <p:cNvSpPr txBox="1"/>
          <p:nvPr/>
        </p:nvSpPr>
        <p:spPr>
          <a:xfrm>
            <a:off x="665018" y="5124790"/>
            <a:ext cx="3325091" cy="1754326"/>
          </a:xfrm>
          <a:prstGeom prst="rect">
            <a:avLst/>
          </a:prstGeom>
          <a:noFill/>
        </p:spPr>
        <p:txBody>
          <a:bodyPr wrap="square" rtlCol="0">
            <a:spAutoFit/>
          </a:bodyPr>
          <a:lstStyle/>
          <a:p>
            <a:r>
              <a:rPr lang="en-US" dirty="0">
                <a:solidFill>
                  <a:schemeClr val="bg1"/>
                </a:solidFill>
              </a:rPr>
              <a:t>Collin Schaefer</a:t>
            </a:r>
          </a:p>
          <a:p>
            <a:r>
              <a:rPr lang="en-US" dirty="0">
                <a:solidFill>
                  <a:schemeClr val="bg1"/>
                </a:solidFill>
              </a:rPr>
              <a:t>MIS 480: Business Analytics &amp; Information Systems</a:t>
            </a:r>
          </a:p>
          <a:p>
            <a:r>
              <a:rPr lang="en-US" dirty="0">
                <a:solidFill>
                  <a:schemeClr val="bg1"/>
                </a:solidFill>
              </a:rPr>
              <a:t>CSU – Global</a:t>
            </a:r>
          </a:p>
          <a:p>
            <a:r>
              <a:rPr lang="en-US" dirty="0">
                <a:solidFill>
                  <a:schemeClr val="bg1"/>
                </a:solidFill>
              </a:rPr>
              <a:t>Dr. Steve Chung</a:t>
            </a:r>
          </a:p>
          <a:p>
            <a:r>
              <a:rPr lang="en-US" dirty="0">
                <a:solidFill>
                  <a:schemeClr val="bg1"/>
                </a:solidFill>
              </a:rPr>
              <a:t>January 16, 2022</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normAutofit fontScale="90000"/>
          </a:bodyPr>
          <a:lstStyle/>
          <a:p>
            <a:r>
              <a:rPr lang="en-US" dirty="0"/>
              <a:t>Coding/</a:t>
            </a:r>
            <a:br>
              <a:rPr lang="en-US" dirty="0"/>
            </a:br>
            <a:r>
              <a:rPr lang="en-US" dirty="0"/>
              <a:t>Functions</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2165290" y="4046603"/>
            <a:ext cx="1754217" cy="1846595"/>
          </a:xfrm>
        </p:spPr>
        <p:txBody>
          <a:bodyPr>
            <a:noAutofit/>
          </a:bodyPr>
          <a:lstStyle/>
          <a:p>
            <a:endParaRPr lang="en-US" dirty="0"/>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4F7C620-EF11-4C64-BD9F-BD2F8B50095F}"/>
              </a:ext>
            </a:extLst>
          </p:cNvPr>
          <p:cNvSpPr txBox="1"/>
          <p:nvPr/>
        </p:nvSpPr>
        <p:spPr>
          <a:xfrm>
            <a:off x="4453467" y="601133"/>
            <a:ext cx="6841066"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Most of the coding/functions came from SAS Studio as it is more code-oriented than Tableau.</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major differences between Tableau and SAS are the visualizations and analytic capabilities. With SAS being more advanced and requiring some coding skills which can be used to modify and create solutions.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To begin the data analytics process, PROC IMPORT was used to import a spreadsheet of the dataset being used for LaSalle Consulting which included revenue from radio, television, and social media.</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Next histograms were created for each category to determine which generated the most revenue. This was performed with the PROC SGPLOT function, specifying histogram with the variable for each category.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Finally, a linear regression model was created to predict social media revenue based on influencer category using the PROC GLMSELECT function. </a:t>
            </a:r>
          </a:p>
        </p:txBody>
      </p:sp>
      <p:pic>
        <p:nvPicPr>
          <p:cNvPr id="9218" name="Picture 2" descr="59,462 Coding Photos and Premium High Res Pictures - Getty Images">
            <a:extLst>
              <a:ext uri="{FF2B5EF4-FFF2-40B4-BE49-F238E27FC236}">
                <a16:creationId xmlns:a16="http://schemas.microsoft.com/office/drawing/2014/main" id="{6BAAF66E-A256-43FE-9FC1-E57F302FA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60" y="3025757"/>
            <a:ext cx="3306753" cy="220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87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dirty="0"/>
              <a:t>Cont. </a:t>
            </a:r>
          </a:p>
        </p:txBody>
      </p:sp>
      <p:pic>
        <p:nvPicPr>
          <p:cNvPr id="6" name="Picture 5">
            <a:extLst>
              <a:ext uri="{FF2B5EF4-FFF2-40B4-BE49-F238E27FC236}">
                <a16:creationId xmlns:a16="http://schemas.microsoft.com/office/drawing/2014/main" id="{92675625-6235-4AAE-9999-9CD0F8B569AC}"/>
              </a:ext>
            </a:extLst>
          </p:cNvPr>
          <p:cNvPicPr>
            <a:picLocks noChangeAspect="1"/>
          </p:cNvPicPr>
          <p:nvPr/>
        </p:nvPicPr>
        <p:blipFill>
          <a:blip r:embed="rId2"/>
          <a:stretch>
            <a:fillRect/>
          </a:stretch>
        </p:blipFill>
        <p:spPr>
          <a:xfrm>
            <a:off x="3200568" y="858550"/>
            <a:ext cx="7560566" cy="2909292"/>
          </a:xfrm>
          <a:prstGeom prst="rect">
            <a:avLst/>
          </a:prstGeom>
        </p:spPr>
      </p:pic>
      <p:sp>
        <p:nvSpPr>
          <p:cNvPr id="7" name="TextBox 6">
            <a:extLst>
              <a:ext uri="{FF2B5EF4-FFF2-40B4-BE49-F238E27FC236}">
                <a16:creationId xmlns:a16="http://schemas.microsoft.com/office/drawing/2014/main" id="{181F5517-299A-4885-86B1-1C04FC05024C}"/>
              </a:ext>
            </a:extLst>
          </p:cNvPr>
          <p:cNvSpPr txBox="1"/>
          <p:nvPr/>
        </p:nvSpPr>
        <p:spPr>
          <a:xfrm>
            <a:off x="3259835" y="440267"/>
            <a:ext cx="7145698" cy="369332"/>
          </a:xfrm>
          <a:prstGeom prst="rect">
            <a:avLst/>
          </a:prstGeom>
          <a:noFill/>
        </p:spPr>
        <p:txBody>
          <a:bodyPr wrap="square" rtlCol="0">
            <a:spAutoFit/>
          </a:bodyPr>
          <a:lstStyle/>
          <a:p>
            <a:r>
              <a:rPr lang="en-US" dirty="0">
                <a:solidFill>
                  <a:schemeClr val="bg1"/>
                </a:solidFill>
              </a:rPr>
              <a:t>Figure 1: Screenshot of Import Code and Output</a:t>
            </a:r>
          </a:p>
        </p:txBody>
      </p:sp>
      <p:pic>
        <p:nvPicPr>
          <p:cNvPr id="9" name="Picture 8">
            <a:extLst>
              <a:ext uri="{FF2B5EF4-FFF2-40B4-BE49-F238E27FC236}">
                <a16:creationId xmlns:a16="http://schemas.microsoft.com/office/drawing/2014/main" id="{5EED1DD6-D419-4280-AA5B-29CDC3AE6B25}"/>
              </a:ext>
            </a:extLst>
          </p:cNvPr>
          <p:cNvPicPr>
            <a:picLocks noChangeAspect="1"/>
          </p:cNvPicPr>
          <p:nvPr/>
        </p:nvPicPr>
        <p:blipFill>
          <a:blip r:embed="rId3"/>
          <a:stretch>
            <a:fillRect/>
          </a:stretch>
        </p:blipFill>
        <p:spPr>
          <a:xfrm>
            <a:off x="3200569" y="3966147"/>
            <a:ext cx="7560566" cy="2451585"/>
          </a:xfrm>
          <a:prstGeom prst="rect">
            <a:avLst/>
          </a:prstGeom>
        </p:spPr>
      </p:pic>
    </p:spTree>
    <p:extLst>
      <p:ext uri="{BB962C8B-B14F-4D97-AF65-F5344CB8AC3E}">
        <p14:creationId xmlns:p14="http://schemas.microsoft.com/office/powerpoint/2010/main" val="143947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lstStyle/>
          <a:p>
            <a:r>
              <a:rPr lang="en-US" dirty="0"/>
              <a:t>Cont.</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87A42D4-DAC0-43A3-A047-473C4C34E3AC}"/>
              </a:ext>
            </a:extLst>
          </p:cNvPr>
          <p:cNvSpPr txBox="1"/>
          <p:nvPr/>
        </p:nvSpPr>
        <p:spPr>
          <a:xfrm>
            <a:off x="4453467" y="304800"/>
            <a:ext cx="6993466" cy="369332"/>
          </a:xfrm>
          <a:prstGeom prst="rect">
            <a:avLst/>
          </a:prstGeom>
          <a:noFill/>
        </p:spPr>
        <p:txBody>
          <a:bodyPr wrap="square" rtlCol="0">
            <a:spAutoFit/>
          </a:bodyPr>
          <a:lstStyle/>
          <a:p>
            <a:r>
              <a:rPr lang="en-US" dirty="0">
                <a:solidFill>
                  <a:schemeClr val="bg1"/>
                </a:solidFill>
              </a:rPr>
              <a:t>Figure 2: Screenshots of Histogram Coding and Output</a:t>
            </a:r>
          </a:p>
        </p:txBody>
      </p:sp>
      <p:pic>
        <p:nvPicPr>
          <p:cNvPr id="6" name="Picture 5">
            <a:extLst>
              <a:ext uri="{FF2B5EF4-FFF2-40B4-BE49-F238E27FC236}">
                <a16:creationId xmlns:a16="http://schemas.microsoft.com/office/drawing/2014/main" id="{D24D8B77-C34C-4689-ACDE-2C404DEADBA2}"/>
              </a:ext>
            </a:extLst>
          </p:cNvPr>
          <p:cNvPicPr>
            <a:picLocks noChangeAspect="1"/>
          </p:cNvPicPr>
          <p:nvPr/>
        </p:nvPicPr>
        <p:blipFill>
          <a:blip r:embed="rId3"/>
          <a:stretch>
            <a:fillRect/>
          </a:stretch>
        </p:blipFill>
        <p:spPr>
          <a:xfrm>
            <a:off x="4755385" y="714941"/>
            <a:ext cx="5181775" cy="1291659"/>
          </a:xfrm>
          <a:prstGeom prst="rect">
            <a:avLst/>
          </a:prstGeom>
        </p:spPr>
      </p:pic>
      <p:pic>
        <p:nvPicPr>
          <p:cNvPr id="9" name="Picture 8">
            <a:extLst>
              <a:ext uri="{FF2B5EF4-FFF2-40B4-BE49-F238E27FC236}">
                <a16:creationId xmlns:a16="http://schemas.microsoft.com/office/drawing/2014/main" id="{F294F37A-8087-4FE3-BE0B-2BB4597BB70C}"/>
              </a:ext>
            </a:extLst>
          </p:cNvPr>
          <p:cNvPicPr>
            <a:picLocks noChangeAspect="1"/>
          </p:cNvPicPr>
          <p:nvPr/>
        </p:nvPicPr>
        <p:blipFill>
          <a:blip r:embed="rId4"/>
          <a:stretch>
            <a:fillRect/>
          </a:stretch>
        </p:blipFill>
        <p:spPr>
          <a:xfrm>
            <a:off x="363462" y="2570778"/>
            <a:ext cx="3806973" cy="2868548"/>
          </a:xfrm>
          <a:prstGeom prst="rect">
            <a:avLst/>
          </a:prstGeom>
        </p:spPr>
      </p:pic>
      <p:pic>
        <p:nvPicPr>
          <p:cNvPr id="11" name="Picture 10">
            <a:extLst>
              <a:ext uri="{FF2B5EF4-FFF2-40B4-BE49-F238E27FC236}">
                <a16:creationId xmlns:a16="http://schemas.microsoft.com/office/drawing/2014/main" id="{2FDAB189-4917-4D00-A4F5-B3A21BE350D8}"/>
              </a:ext>
            </a:extLst>
          </p:cNvPr>
          <p:cNvPicPr>
            <a:picLocks noChangeAspect="1"/>
          </p:cNvPicPr>
          <p:nvPr/>
        </p:nvPicPr>
        <p:blipFill>
          <a:blip r:embed="rId5"/>
          <a:stretch>
            <a:fillRect/>
          </a:stretch>
        </p:blipFill>
        <p:spPr>
          <a:xfrm>
            <a:off x="4449760" y="2570778"/>
            <a:ext cx="3817940" cy="2868548"/>
          </a:xfrm>
          <a:prstGeom prst="rect">
            <a:avLst/>
          </a:prstGeom>
        </p:spPr>
      </p:pic>
      <p:pic>
        <p:nvPicPr>
          <p:cNvPr id="13" name="Picture 12">
            <a:extLst>
              <a:ext uri="{FF2B5EF4-FFF2-40B4-BE49-F238E27FC236}">
                <a16:creationId xmlns:a16="http://schemas.microsoft.com/office/drawing/2014/main" id="{AFBF73EA-E567-4F1D-AC41-8940E32047AC}"/>
              </a:ext>
            </a:extLst>
          </p:cNvPr>
          <p:cNvPicPr>
            <a:picLocks noChangeAspect="1"/>
          </p:cNvPicPr>
          <p:nvPr/>
        </p:nvPicPr>
        <p:blipFill>
          <a:blip r:embed="rId6"/>
          <a:stretch>
            <a:fillRect/>
          </a:stretch>
        </p:blipFill>
        <p:spPr>
          <a:xfrm>
            <a:off x="8404126" y="2570778"/>
            <a:ext cx="3424412" cy="2868548"/>
          </a:xfrm>
          <a:prstGeom prst="rect">
            <a:avLst/>
          </a:prstGeom>
        </p:spPr>
      </p:pic>
    </p:spTree>
    <p:extLst>
      <p:ext uri="{BB962C8B-B14F-4D97-AF65-F5344CB8AC3E}">
        <p14:creationId xmlns:p14="http://schemas.microsoft.com/office/powerpoint/2010/main" val="242027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dirty="0"/>
              <a:t>Cont.</a:t>
            </a:r>
          </a:p>
        </p:txBody>
      </p:sp>
      <p:pic>
        <p:nvPicPr>
          <p:cNvPr id="6" name="Picture 5">
            <a:extLst>
              <a:ext uri="{FF2B5EF4-FFF2-40B4-BE49-F238E27FC236}">
                <a16:creationId xmlns:a16="http://schemas.microsoft.com/office/drawing/2014/main" id="{6E6C18E1-CC0A-4C98-BD85-E32A32EBCED1}"/>
              </a:ext>
            </a:extLst>
          </p:cNvPr>
          <p:cNvPicPr>
            <a:picLocks noChangeAspect="1"/>
          </p:cNvPicPr>
          <p:nvPr/>
        </p:nvPicPr>
        <p:blipFill>
          <a:blip r:embed="rId2"/>
          <a:stretch>
            <a:fillRect/>
          </a:stretch>
        </p:blipFill>
        <p:spPr>
          <a:xfrm>
            <a:off x="2751876" y="845115"/>
            <a:ext cx="5460792" cy="2363393"/>
          </a:xfrm>
          <a:prstGeom prst="rect">
            <a:avLst/>
          </a:prstGeom>
        </p:spPr>
      </p:pic>
      <p:sp>
        <p:nvSpPr>
          <p:cNvPr id="7" name="TextBox 6">
            <a:extLst>
              <a:ext uri="{FF2B5EF4-FFF2-40B4-BE49-F238E27FC236}">
                <a16:creationId xmlns:a16="http://schemas.microsoft.com/office/drawing/2014/main" id="{5B324FFB-8FAE-475F-BC97-DAD03EBDA0F4}"/>
              </a:ext>
            </a:extLst>
          </p:cNvPr>
          <p:cNvSpPr txBox="1"/>
          <p:nvPr/>
        </p:nvSpPr>
        <p:spPr>
          <a:xfrm>
            <a:off x="2624667" y="372533"/>
            <a:ext cx="6570133" cy="381000"/>
          </a:xfrm>
          <a:prstGeom prst="rect">
            <a:avLst/>
          </a:prstGeom>
          <a:noFill/>
        </p:spPr>
        <p:txBody>
          <a:bodyPr wrap="square" rtlCol="0">
            <a:spAutoFit/>
          </a:bodyPr>
          <a:lstStyle/>
          <a:p>
            <a:r>
              <a:rPr lang="en-US" dirty="0">
                <a:solidFill>
                  <a:schemeClr val="bg1"/>
                </a:solidFill>
              </a:rPr>
              <a:t>Figure 3: Linear Regression Code and Output</a:t>
            </a:r>
          </a:p>
        </p:txBody>
      </p:sp>
      <p:pic>
        <p:nvPicPr>
          <p:cNvPr id="11" name="Picture 10">
            <a:extLst>
              <a:ext uri="{FF2B5EF4-FFF2-40B4-BE49-F238E27FC236}">
                <a16:creationId xmlns:a16="http://schemas.microsoft.com/office/drawing/2014/main" id="{89119D18-B74F-4D07-ADC2-11341E378890}"/>
              </a:ext>
            </a:extLst>
          </p:cNvPr>
          <p:cNvPicPr>
            <a:picLocks noChangeAspect="1"/>
          </p:cNvPicPr>
          <p:nvPr/>
        </p:nvPicPr>
        <p:blipFill>
          <a:blip r:embed="rId3"/>
          <a:stretch>
            <a:fillRect/>
          </a:stretch>
        </p:blipFill>
        <p:spPr>
          <a:xfrm>
            <a:off x="582175" y="3390809"/>
            <a:ext cx="3134692" cy="3094657"/>
          </a:xfrm>
          <a:prstGeom prst="rect">
            <a:avLst/>
          </a:prstGeom>
        </p:spPr>
      </p:pic>
      <p:pic>
        <p:nvPicPr>
          <p:cNvPr id="13" name="Picture 12">
            <a:extLst>
              <a:ext uri="{FF2B5EF4-FFF2-40B4-BE49-F238E27FC236}">
                <a16:creationId xmlns:a16="http://schemas.microsoft.com/office/drawing/2014/main" id="{1C9CF7EE-3312-496E-BD08-A4D3620D2EF6}"/>
              </a:ext>
            </a:extLst>
          </p:cNvPr>
          <p:cNvPicPr>
            <a:picLocks noChangeAspect="1"/>
          </p:cNvPicPr>
          <p:nvPr/>
        </p:nvPicPr>
        <p:blipFill>
          <a:blip r:embed="rId4"/>
          <a:stretch>
            <a:fillRect/>
          </a:stretch>
        </p:blipFill>
        <p:spPr>
          <a:xfrm>
            <a:off x="3955689" y="3429000"/>
            <a:ext cx="3036852" cy="3080691"/>
          </a:xfrm>
          <a:prstGeom prst="rect">
            <a:avLst/>
          </a:prstGeom>
        </p:spPr>
      </p:pic>
      <p:pic>
        <p:nvPicPr>
          <p:cNvPr id="15" name="Picture 14">
            <a:extLst>
              <a:ext uri="{FF2B5EF4-FFF2-40B4-BE49-F238E27FC236}">
                <a16:creationId xmlns:a16="http://schemas.microsoft.com/office/drawing/2014/main" id="{239EBA1C-7EBD-4B35-8766-16E95895B469}"/>
              </a:ext>
            </a:extLst>
          </p:cNvPr>
          <p:cNvPicPr>
            <a:picLocks noChangeAspect="1"/>
          </p:cNvPicPr>
          <p:nvPr/>
        </p:nvPicPr>
        <p:blipFill>
          <a:blip r:embed="rId5"/>
          <a:stretch>
            <a:fillRect/>
          </a:stretch>
        </p:blipFill>
        <p:spPr>
          <a:xfrm>
            <a:off x="7501751" y="3429000"/>
            <a:ext cx="3036852" cy="3053005"/>
          </a:xfrm>
          <a:prstGeom prst="rect">
            <a:avLst/>
          </a:prstGeom>
        </p:spPr>
      </p:pic>
    </p:spTree>
    <p:extLst>
      <p:ext uri="{BB962C8B-B14F-4D97-AF65-F5344CB8AC3E}">
        <p14:creationId xmlns:p14="http://schemas.microsoft.com/office/powerpoint/2010/main" val="2579591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lstStyle/>
          <a:p>
            <a:r>
              <a:rPr lang="en-US" dirty="0"/>
              <a:t>Cont.</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Chart, bar chart&#10;&#10;Description automatically generated">
            <a:extLst>
              <a:ext uri="{FF2B5EF4-FFF2-40B4-BE49-F238E27FC236}">
                <a16:creationId xmlns:a16="http://schemas.microsoft.com/office/drawing/2014/main" id="{21964F21-53EC-40A9-A530-0E18163A4F0C}"/>
              </a:ext>
            </a:extLst>
          </p:cNvPr>
          <p:cNvPicPr>
            <a:picLocks noChangeAspect="1"/>
          </p:cNvPicPr>
          <p:nvPr/>
        </p:nvPicPr>
        <p:blipFill>
          <a:blip r:embed="rId3"/>
          <a:stretch>
            <a:fillRect/>
          </a:stretch>
        </p:blipFill>
        <p:spPr>
          <a:xfrm>
            <a:off x="2850967" y="1105262"/>
            <a:ext cx="6918489" cy="5536838"/>
          </a:xfrm>
          <a:prstGeom prst="rect">
            <a:avLst/>
          </a:prstGeom>
        </p:spPr>
      </p:pic>
      <p:sp>
        <p:nvSpPr>
          <p:cNvPr id="8" name="TextBox 7">
            <a:extLst>
              <a:ext uri="{FF2B5EF4-FFF2-40B4-BE49-F238E27FC236}">
                <a16:creationId xmlns:a16="http://schemas.microsoft.com/office/drawing/2014/main" id="{EE22676E-56D0-42C4-9F06-7F646E023D26}"/>
              </a:ext>
            </a:extLst>
          </p:cNvPr>
          <p:cNvSpPr txBox="1"/>
          <p:nvPr/>
        </p:nvSpPr>
        <p:spPr>
          <a:xfrm>
            <a:off x="3031067" y="465667"/>
            <a:ext cx="6265333" cy="369332"/>
          </a:xfrm>
          <a:prstGeom prst="rect">
            <a:avLst/>
          </a:prstGeom>
          <a:noFill/>
        </p:spPr>
        <p:txBody>
          <a:bodyPr wrap="square" rtlCol="0">
            <a:spAutoFit/>
          </a:bodyPr>
          <a:lstStyle/>
          <a:p>
            <a:r>
              <a:rPr lang="en-US" dirty="0">
                <a:solidFill>
                  <a:schemeClr val="bg1"/>
                </a:solidFill>
              </a:rPr>
              <a:t>Figure 4: Tableau Visualization of Influencer Revenue</a:t>
            </a:r>
          </a:p>
        </p:txBody>
      </p:sp>
    </p:spTree>
    <p:extLst>
      <p:ext uri="{BB962C8B-B14F-4D97-AF65-F5344CB8AC3E}">
        <p14:creationId xmlns:p14="http://schemas.microsoft.com/office/powerpoint/2010/main" val="402404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lstStyle/>
          <a:p>
            <a:r>
              <a:rPr lang="en-US" dirty="0"/>
              <a:t>Cont.</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Chart, bar chart&#10;&#10;Description automatically generated">
            <a:extLst>
              <a:ext uri="{FF2B5EF4-FFF2-40B4-BE49-F238E27FC236}">
                <a16:creationId xmlns:a16="http://schemas.microsoft.com/office/drawing/2014/main" id="{21964F21-53EC-40A9-A530-0E18163A4F0C}"/>
              </a:ext>
            </a:extLst>
          </p:cNvPr>
          <p:cNvPicPr>
            <a:picLocks noChangeAspect="1"/>
          </p:cNvPicPr>
          <p:nvPr/>
        </p:nvPicPr>
        <p:blipFill>
          <a:blip r:embed="rId3"/>
          <a:stretch>
            <a:fillRect/>
          </a:stretch>
        </p:blipFill>
        <p:spPr>
          <a:xfrm>
            <a:off x="2850967" y="1105262"/>
            <a:ext cx="6918489" cy="5536838"/>
          </a:xfrm>
          <a:prstGeom prst="rect">
            <a:avLst/>
          </a:prstGeom>
        </p:spPr>
      </p:pic>
      <p:sp>
        <p:nvSpPr>
          <p:cNvPr id="8" name="TextBox 7">
            <a:extLst>
              <a:ext uri="{FF2B5EF4-FFF2-40B4-BE49-F238E27FC236}">
                <a16:creationId xmlns:a16="http://schemas.microsoft.com/office/drawing/2014/main" id="{EE22676E-56D0-42C4-9F06-7F646E023D26}"/>
              </a:ext>
            </a:extLst>
          </p:cNvPr>
          <p:cNvSpPr txBox="1"/>
          <p:nvPr/>
        </p:nvSpPr>
        <p:spPr>
          <a:xfrm>
            <a:off x="3031067" y="465667"/>
            <a:ext cx="6265333" cy="369332"/>
          </a:xfrm>
          <a:prstGeom prst="rect">
            <a:avLst/>
          </a:prstGeom>
          <a:noFill/>
        </p:spPr>
        <p:txBody>
          <a:bodyPr wrap="square" rtlCol="0">
            <a:spAutoFit/>
          </a:bodyPr>
          <a:lstStyle/>
          <a:p>
            <a:r>
              <a:rPr lang="en-US" dirty="0">
                <a:solidFill>
                  <a:schemeClr val="bg1"/>
                </a:solidFill>
              </a:rPr>
              <a:t>Figure 4: Tableau Visualization of Influencer Revenue</a:t>
            </a:r>
          </a:p>
        </p:txBody>
      </p:sp>
    </p:spTree>
    <p:extLst>
      <p:ext uri="{BB962C8B-B14F-4D97-AF65-F5344CB8AC3E}">
        <p14:creationId xmlns:p14="http://schemas.microsoft.com/office/powerpoint/2010/main" val="850780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C287-7DE4-42F3-9D27-4C200B9AB9E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2D3F359-77AB-42EC-9918-5971A6B0A592}"/>
              </a:ext>
            </a:extLst>
          </p:cNvPr>
          <p:cNvSpPr>
            <a:spLocks noGrp="1"/>
          </p:cNvSpPr>
          <p:nvPr>
            <p:ph type="body" sz="quarter" idx="14"/>
          </p:nvPr>
        </p:nvSpPr>
        <p:spPr/>
        <p:txBody>
          <a:bodyPr/>
          <a:lstStyle/>
          <a:p>
            <a:endParaRPr lang="en-US"/>
          </a:p>
        </p:txBody>
      </p:sp>
      <p:sp>
        <p:nvSpPr>
          <p:cNvPr id="4" name="Picture Placeholder 3">
            <a:extLst>
              <a:ext uri="{FF2B5EF4-FFF2-40B4-BE49-F238E27FC236}">
                <a16:creationId xmlns:a16="http://schemas.microsoft.com/office/drawing/2014/main" id="{E83800F3-524F-41D8-91B4-F29CB37C7C0F}"/>
              </a:ext>
            </a:extLst>
          </p:cNvPr>
          <p:cNvSpPr>
            <a:spLocks noGrp="1"/>
          </p:cNvSpPr>
          <p:nvPr>
            <p:ph type="pic" sz="quarter" idx="15"/>
          </p:nvPr>
        </p:nvSpPr>
        <p:spPr/>
      </p:sp>
    </p:spTree>
    <p:extLst>
      <p:ext uri="{BB962C8B-B14F-4D97-AF65-F5344CB8AC3E}">
        <p14:creationId xmlns:p14="http://schemas.microsoft.com/office/powerpoint/2010/main" val="375984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C287-7DE4-42F3-9D27-4C200B9AB9E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2D3F359-77AB-42EC-9918-5971A6B0A592}"/>
              </a:ext>
            </a:extLst>
          </p:cNvPr>
          <p:cNvSpPr>
            <a:spLocks noGrp="1"/>
          </p:cNvSpPr>
          <p:nvPr>
            <p:ph type="body" sz="quarter" idx="14"/>
          </p:nvPr>
        </p:nvSpPr>
        <p:spPr/>
        <p:txBody>
          <a:bodyPr/>
          <a:lstStyle/>
          <a:p>
            <a:endParaRPr lang="en-US"/>
          </a:p>
        </p:txBody>
      </p:sp>
      <p:sp>
        <p:nvSpPr>
          <p:cNvPr id="4" name="Picture Placeholder 3">
            <a:extLst>
              <a:ext uri="{FF2B5EF4-FFF2-40B4-BE49-F238E27FC236}">
                <a16:creationId xmlns:a16="http://schemas.microsoft.com/office/drawing/2014/main" id="{E83800F3-524F-41D8-91B4-F29CB37C7C0F}"/>
              </a:ext>
            </a:extLst>
          </p:cNvPr>
          <p:cNvSpPr>
            <a:spLocks noGrp="1"/>
          </p:cNvSpPr>
          <p:nvPr>
            <p:ph type="pic" sz="quarter" idx="15"/>
          </p:nvPr>
        </p:nvSpPr>
        <p:spPr/>
      </p:sp>
    </p:spTree>
    <p:extLst>
      <p:ext uri="{BB962C8B-B14F-4D97-AF65-F5344CB8AC3E}">
        <p14:creationId xmlns:p14="http://schemas.microsoft.com/office/powerpoint/2010/main" val="123571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lstStyle/>
          <a:p>
            <a:r>
              <a:rPr lang="en-US" dirty="0"/>
              <a:t>References</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32D2374-60E3-404C-838E-10F521163B7E}"/>
              </a:ext>
            </a:extLst>
          </p:cNvPr>
          <p:cNvSpPr txBox="1"/>
          <p:nvPr/>
        </p:nvSpPr>
        <p:spPr>
          <a:xfrm>
            <a:off x="4318000" y="584200"/>
            <a:ext cx="7306733"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err="1">
                <a:solidFill>
                  <a:schemeClr val="bg1"/>
                </a:solidFill>
                <a:effectLst/>
                <a:latin typeface="Arial" panose="020B0604020202020204" pitchFamily="34" charset="0"/>
              </a:rPr>
              <a:t>Chugh</a:t>
            </a:r>
            <a:r>
              <a:rPr lang="en-US" b="0" i="0" dirty="0">
                <a:solidFill>
                  <a:schemeClr val="bg1"/>
                </a:solidFill>
                <a:effectLst/>
                <a:latin typeface="Arial" panose="020B0604020202020204" pitchFamily="34" charset="0"/>
              </a:rPr>
              <a:t>, R., &amp; </a:t>
            </a:r>
            <a:r>
              <a:rPr lang="en-US" b="0" i="0" dirty="0" err="1">
                <a:solidFill>
                  <a:schemeClr val="bg1"/>
                </a:solidFill>
                <a:effectLst/>
                <a:latin typeface="Arial" panose="020B0604020202020204" pitchFamily="34" charset="0"/>
              </a:rPr>
              <a:t>Grandhi</a:t>
            </a:r>
            <a:r>
              <a:rPr lang="en-US" b="0" i="0" dirty="0">
                <a:solidFill>
                  <a:schemeClr val="bg1"/>
                </a:solidFill>
                <a:effectLst/>
                <a:latin typeface="Arial" panose="020B0604020202020204" pitchFamily="34" charset="0"/>
              </a:rPr>
              <a:t>, S. (2013). Why Business Intelligence?: Significance of Business Intelligence Tools and Integrating BI Governance with Corporate Governance. </a:t>
            </a:r>
            <a:r>
              <a:rPr lang="en-US" b="0" i="1" dirty="0">
                <a:solidFill>
                  <a:schemeClr val="bg1"/>
                </a:solidFill>
                <a:effectLst/>
                <a:latin typeface="Arial" panose="020B0604020202020204" pitchFamily="34" charset="0"/>
              </a:rPr>
              <a:t>International Journal of E-Entrepreneurship and Innovation (IJEEI)</a:t>
            </a:r>
            <a:r>
              <a:rPr lang="en-US" b="0" i="0" dirty="0">
                <a:solidFill>
                  <a:schemeClr val="bg1"/>
                </a:solidFill>
                <a:effectLst/>
                <a:latin typeface="Arial" panose="020B0604020202020204" pitchFamily="34" charset="0"/>
              </a:rPr>
              <a:t>, </a:t>
            </a:r>
            <a:r>
              <a:rPr lang="en-US" b="0" i="1" dirty="0">
                <a:solidFill>
                  <a:schemeClr val="bg1"/>
                </a:solidFill>
                <a:effectLst/>
                <a:latin typeface="Arial" panose="020B0604020202020204" pitchFamily="34" charset="0"/>
              </a:rPr>
              <a:t>4</a:t>
            </a:r>
            <a:r>
              <a:rPr lang="en-US" b="0" i="0" dirty="0">
                <a:solidFill>
                  <a:schemeClr val="bg1"/>
                </a:solidFill>
                <a:effectLst/>
                <a:latin typeface="Arial" panose="020B0604020202020204" pitchFamily="34" charset="0"/>
              </a:rPr>
              <a:t>(2), 1-14.</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Heinrichs, J. H., &amp; Lim, J. S. (2003). Integrating web-based data mining tools with business models for knowledge management. Decision Support Systems, 35(1), 103–112. doi:10.1016/S0167- 9236(02)00098-2.</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SAS. (2022). Retrieved from </a:t>
            </a:r>
            <a:r>
              <a:rPr lang="en-US" dirty="0">
                <a:solidFill>
                  <a:schemeClr val="bg1"/>
                </a:solidFill>
                <a:hlinkClick r:id="rId3"/>
              </a:rPr>
              <a:t>https://www.sas.com/en_us/home.html</a:t>
            </a:r>
            <a:r>
              <a:rPr lang="en-US" dirty="0">
                <a:solidFill>
                  <a:schemeClr val="bg1"/>
                </a:solidFill>
              </a:rPr>
              <a: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Tableau (2022). Retrieved from </a:t>
            </a:r>
            <a:r>
              <a:rPr lang="en-US" dirty="0">
                <a:solidFill>
                  <a:schemeClr val="bg1"/>
                </a:solidFill>
                <a:hlinkClick r:id="rId4"/>
              </a:rPr>
              <a:t>https://www.tableau.com/</a:t>
            </a:r>
            <a:r>
              <a:rPr lang="en-US" dirty="0">
                <a:solidFill>
                  <a:schemeClr val="bg1"/>
                </a:solidFill>
              </a:rPr>
              <a:t> </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2969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69137" y="958457"/>
            <a:ext cx="3619501" cy="877824"/>
          </a:xfrm>
        </p:spPr>
        <p:txBody>
          <a:bodyPr>
            <a:normAutofit fontScale="90000"/>
          </a:bodyPr>
          <a:lstStyle/>
          <a:p>
            <a:r>
              <a:rPr lang="en-US" dirty="0"/>
              <a:t>Introduction to Lasalle Consulting</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09C9740A-6405-41C6-92AE-A6843ED41F8A}"/>
              </a:ext>
            </a:extLst>
          </p:cNvPr>
          <p:cNvSpPr>
            <a:spLocks noGrp="1"/>
          </p:cNvSpPr>
          <p:nvPr>
            <p:ph type="body" sz="quarter" idx="14"/>
          </p:nvPr>
        </p:nvSpPr>
        <p:spPr>
          <a:xfrm>
            <a:off x="-2880389" y="3537546"/>
            <a:ext cx="2223785" cy="2849893"/>
          </a:xfrm>
        </p:spPr>
        <p:txBody>
          <a:bodyPr/>
          <a:lstStyle/>
          <a:p>
            <a:endParaRPr lang="en-US" dirty="0"/>
          </a:p>
        </p:txBody>
      </p:sp>
      <p:pic>
        <p:nvPicPr>
          <p:cNvPr id="1026" name="Picture 2" descr="4,338,683 Office Work Stock Photos and Images - 123RF">
            <a:extLst>
              <a:ext uri="{FF2B5EF4-FFF2-40B4-BE49-F238E27FC236}">
                <a16:creationId xmlns:a16="http://schemas.microsoft.com/office/drawing/2014/main" id="{7E0A7B8D-308B-449A-B9A2-7853C785A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91" y="2665560"/>
            <a:ext cx="3711847" cy="23222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DFF5DF4-B2D2-416D-8D37-B2C61AE0D16E}"/>
              </a:ext>
            </a:extLst>
          </p:cNvPr>
          <p:cNvSpPr txBox="1"/>
          <p:nvPr/>
        </p:nvSpPr>
        <p:spPr>
          <a:xfrm>
            <a:off x="4546121" y="560717"/>
            <a:ext cx="6961517"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It is a technology consulting firm established in 1992 before it was strictly an accounting firm.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LaSalle Consulting is a private company headquartered in Chicago, Illinois.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size of the organization consists of multiple branches with between 15-20 employees.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has subsidiaries in India and the Philippines, along with branches New York City and Charleston.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company specializes in consulting with labor unions.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With a recent investment into cybersecurity programs, the company is quickly expanding. </a:t>
            </a:r>
          </a:p>
        </p:txBody>
      </p:sp>
    </p:spTree>
    <p:extLst>
      <p:ext uri="{BB962C8B-B14F-4D97-AF65-F5344CB8AC3E}">
        <p14:creationId xmlns:p14="http://schemas.microsoft.com/office/powerpoint/2010/main" val="270817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dirty="0"/>
              <a:t>Reasons for selecting Lasalle consulting </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4946904" cy="2871216"/>
          </a:xfrm>
        </p:spPr>
        <p:txBody>
          <a:bodyPr/>
          <a:lstStyle/>
          <a:p>
            <a:pPr marL="285750" indent="-285750">
              <a:buFont typeface="Arial" panose="020B0604020202020204" pitchFamily="34" charset="0"/>
              <a:buChar char="•"/>
            </a:pPr>
            <a:r>
              <a:rPr lang="en-US" dirty="0"/>
              <a:t>The main reason for choosing LaSalle Consulting is its history of passion for delivering exceptional results to its clients within the community using technology. </a:t>
            </a:r>
          </a:p>
          <a:p>
            <a:pPr marL="285750" indent="-285750">
              <a:buFont typeface="Arial" panose="020B0604020202020204" pitchFamily="34" charset="0"/>
              <a:buChar char="•"/>
            </a:pPr>
            <a:r>
              <a:rPr lang="en-US" dirty="0"/>
              <a:t>The industries that LaSalle Consulting works with are typically behind on technology, giving LaSalle an edge on bringing them up-to-date.</a:t>
            </a:r>
          </a:p>
        </p:txBody>
      </p:sp>
      <p:pic>
        <p:nvPicPr>
          <p:cNvPr id="2050" name="Picture 2" descr="Photo Issue 2011: Olde Computer">
            <a:extLst>
              <a:ext uri="{FF2B5EF4-FFF2-40B4-BE49-F238E27FC236}">
                <a16:creationId xmlns:a16="http://schemas.microsoft.com/office/drawing/2014/main" id="{AAC8353C-A6B3-4F17-939E-0D655586EDF3}"/>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25987" r="25987"/>
          <a:stretch>
            <a:fillRect/>
          </a:stretch>
        </p:blipFill>
        <p:spPr bwMode="auto">
          <a:xfrm>
            <a:off x="7178040" y="644344"/>
            <a:ext cx="3970124" cy="556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3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normAutofit/>
          </a:bodyPr>
          <a:lstStyle/>
          <a:p>
            <a:r>
              <a:rPr lang="en-US" dirty="0"/>
              <a:t>Cont.</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3076575" y="4093125"/>
            <a:ext cx="2593012" cy="2587555"/>
          </a:xfrm>
        </p:spPr>
        <p:txBody>
          <a:bodyPr>
            <a:noAutofit/>
          </a:bodyPr>
          <a:lstStyle/>
          <a:p>
            <a:pPr marL="285750" indent="-285750">
              <a:buFont typeface="Arial" panose="020B0604020202020204" pitchFamily="34" charset="0"/>
              <a:buChar char="•"/>
            </a:pPr>
            <a:endParaRPr lang="en-US" dirty="0"/>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1D81A09-EF15-4454-8CF1-18EF0D346DF4}"/>
              </a:ext>
            </a:extLst>
          </p:cNvPr>
          <p:cNvSpPr txBox="1"/>
          <p:nvPr/>
        </p:nvSpPr>
        <p:spPr>
          <a:xfrm>
            <a:off x="4584526" y="939452"/>
            <a:ext cx="6651321"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With a new focus on technology, LaSalle Consulting has found a great opportunity in the security field of technology.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They realized that their clients work with PHI and PII on a daily basis, meaning they require strict security measures in place to protect this information.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By establishing a cybersecurity program, LaSalle Consulting is expected to grow substantially, granted they put in the marketing efforts to present their services.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By utilizing BI tools, LaSalle Consulting can determine what aspects of their marketing campaigns they can improve upon to become even more successful with their new services. </a:t>
            </a:r>
          </a:p>
        </p:txBody>
      </p:sp>
      <p:pic>
        <p:nvPicPr>
          <p:cNvPr id="3074" name="Picture 2" descr="Cybersecurity By Design | EPAM">
            <a:extLst>
              <a:ext uri="{FF2B5EF4-FFF2-40B4-BE49-F238E27FC236}">
                <a16:creationId xmlns:a16="http://schemas.microsoft.com/office/drawing/2014/main" id="{6535584F-4CF9-4345-A9CF-723EC8039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2859095"/>
            <a:ext cx="3805237" cy="290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01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normAutofit fontScale="90000"/>
          </a:bodyPr>
          <a:lstStyle/>
          <a:p>
            <a:r>
              <a:rPr lang="en-US" dirty="0"/>
              <a:t>Business problem</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1037074" y="3473027"/>
            <a:ext cx="1346812" cy="1390359"/>
          </a:xfrm>
        </p:spPr>
        <p:txBody>
          <a:bodyPr>
            <a:noAutofit/>
          </a:bodyPr>
          <a:lstStyle/>
          <a:p>
            <a:endParaRPr lang="en-US" dirty="0"/>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299E7FF-2DAA-4B08-8F8C-4A6711453888}"/>
              </a:ext>
            </a:extLst>
          </p:cNvPr>
          <p:cNvSpPr txBox="1"/>
          <p:nvPr/>
        </p:nvSpPr>
        <p:spPr>
          <a:xfrm>
            <a:off x="4409162" y="1399032"/>
            <a:ext cx="7214991"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Despite LaSalle Consulting being a well-established consulting firm, they currently lack growth in the expansion of their cybersecurity services.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This is both due to the lack of marketing strategies and data analytics.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By lacking strategy, solely relying on business references, LaSalle is missing out on a big opportunity to greatly expand their business in such a demanding field such as security.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There is not much data analytics being performed at the firm, meaning information is present, but may be inaccurate and should be analyzed/organized. </a:t>
            </a:r>
          </a:p>
        </p:txBody>
      </p:sp>
      <p:pic>
        <p:nvPicPr>
          <p:cNvPr id="4098" name="Picture 2" descr="200-The-3-R&amp;#39;s-For-Courageous-Business-Analysis-and-Project-Management –  Transparency International Ukraine">
            <a:extLst>
              <a:ext uri="{FF2B5EF4-FFF2-40B4-BE49-F238E27FC236}">
                <a16:creationId xmlns:a16="http://schemas.microsoft.com/office/drawing/2014/main" id="{9B27260E-0455-4217-AFF8-F6B4B6ABA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314" y="3099879"/>
            <a:ext cx="3619501" cy="296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3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dirty="0"/>
              <a:t>Data set choice</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4946904" cy="2871216"/>
          </a:xfrm>
        </p:spPr>
        <p:txBody>
          <a:bodyPr/>
          <a:lstStyle/>
          <a:p>
            <a:pPr marL="285750" indent="-285750">
              <a:buFont typeface="Arial" panose="020B0604020202020204" pitchFamily="34" charset="0"/>
              <a:buChar char="•"/>
            </a:pPr>
            <a:r>
              <a:rPr lang="en-US" dirty="0"/>
              <a:t>LaSalle Consulting gets their data from surveys in which clients state their reference along with marketing data from their web partners.</a:t>
            </a:r>
          </a:p>
          <a:p>
            <a:pPr marL="285750" indent="-285750">
              <a:buFont typeface="Arial" panose="020B0604020202020204" pitchFamily="34" charset="0"/>
              <a:buChar char="•"/>
            </a:pPr>
            <a:r>
              <a:rPr lang="en-US" dirty="0"/>
              <a:t>The datasets include revenue generated from various marketing referrals: radio, television, and social media.</a:t>
            </a:r>
          </a:p>
        </p:txBody>
      </p:sp>
      <p:pic>
        <p:nvPicPr>
          <p:cNvPr id="5122" name="Picture 2" descr="Basic data analysis techniques every data analyst should know, using  Python. | by Erfan Nariman | Towards Data Science">
            <a:extLst>
              <a:ext uri="{FF2B5EF4-FFF2-40B4-BE49-F238E27FC236}">
                <a16:creationId xmlns:a16="http://schemas.microsoft.com/office/drawing/2014/main" id="{758A36C6-91C1-4855-B8F2-6C5FE1E3D8E8}"/>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30279" r="30279"/>
          <a:stretch>
            <a:fillRect/>
          </a:stretch>
        </p:blipFill>
        <p:spPr bwMode="auto">
          <a:xfrm>
            <a:off x="7948061" y="1966186"/>
            <a:ext cx="2663792" cy="3736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9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normAutofit/>
          </a:bodyPr>
          <a:lstStyle/>
          <a:p>
            <a:r>
              <a:rPr lang="en-US" dirty="0"/>
              <a:t>Cont.</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2833211" y="3738618"/>
            <a:ext cx="2041146" cy="2413778"/>
          </a:xfrm>
        </p:spPr>
        <p:txBody>
          <a:bodyPr>
            <a:noAutofit/>
          </a:bodyPr>
          <a:lstStyle/>
          <a:p>
            <a:endParaRPr lang="en-US" dirty="0"/>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5D6BD8C-6AA5-4CD9-8810-FD0B19A1E29A}"/>
              </a:ext>
            </a:extLst>
          </p:cNvPr>
          <p:cNvSpPr txBox="1"/>
          <p:nvPr/>
        </p:nvSpPr>
        <p:spPr>
          <a:xfrm>
            <a:off x="4644189" y="1034716"/>
            <a:ext cx="6689558"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By counting the revenue generated by marketing strategies against their total revenue and profit, LaSalle Consulting can determine where their strongest opportunity for marketing their services may lie.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Data will be gathered in real-time through their monitoring system for their website in which they gather traffic along with client surveys tied to leads and completed contracts.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In this matter, it is important for LaSalle to re-allocate budgeting funds to their strongest points as some ways of marketing may not be profitable for them.</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With the help of BI tools, LaSalle will be able to justify costs and marketing strategies appropriate for their cybersecurity services in order to capitalize on new business and growth.</a:t>
            </a:r>
          </a:p>
        </p:txBody>
      </p:sp>
      <p:pic>
        <p:nvPicPr>
          <p:cNvPr id="6146" name="Picture 2" descr="Best 500+ Growth Pictures | Download Free Images on Unsplash">
            <a:extLst>
              <a:ext uri="{FF2B5EF4-FFF2-40B4-BE49-F238E27FC236}">
                <a16:creationId xmlns:a16="http://schemas.microsoft.com/office/drawing/2014/main" id="{5D066EFA-2F1A-4433-A686-183A14754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77" y="2766559"/>
            <a:ext cx="3594959" cy="23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97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1399032"/>
            <a:ext cx="3619501" cy="877824"/>
          </a:xfrm>
        </p:spPr>
        <p:txBody>
          <a:bodyPr>
            <a:normAutofit fontScale="90000"/>
          </a:bodyPr>
          <a:lstStyle/>
          <a:p>
            <a:r>
              <a:rPr lang="en-US" dirty="0"/>
              <a:t>BI Tools used for data analytics</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2266951" y="4082326"/>
            <a:ext cx="1421660" cy="1817842"/>
          </a:xfrm>
        </p:spPr>
        <p:txBody>
          <a:bodyPr>
            <a:noAutofit/>
          </a:bodyPr>
          <a:lstStyle/>
          <a:p>
            <a:endParaRPr lang="en-US" dirty="0"/>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4,333,465 Tools Stock Photos, Pictures &amp;amp; Royalty-Free Images - iStock">
            <a:extLst>
              <a:ext uri="{FF2B5EF4-FFF2-40B4-BE49-F238E27FC236}">
                <a16:creationId xmlns:a16="http://schemas.microsoft.com/office/drawing/2014/main" id="{8DE3D162-44A5-4DD2-8134-794495526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953512"/>
            <a:ext cx="3255265" cy="3255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3B638F-F043-47C8-800F-4DBCE83CED19}"/>
              </a:ext>
            </a:extLst>
          </p:cNvPr>
          <p:cNvSpPr txBox="1"/>
          <p:nvPr/>
        </p:nvSpPr>
        <p:spPr>
          <a:xfrm>
            <a:off x="4572000" y="879894"/>
            <a:ext cx="6728604"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Data and information are considered the most valuable assets to an organization as they help making important decisions for the future (</a:t>
            </a:r>
            <a:r>
              <a:rPr lang="en-US" dirty="0" err="1">
                <a:solidFill>
                  <a:schemeClr val="bg1"/>
                </a:solidFill>
              </a:rPr>
              <a:t>Chugh</a:t>
            </a:r>
            <a:r>
              <a:rPr lang="en-US" dirty="0">
                <a:solidFill>
                  <a:schemeClr val="bg1"/>
                </a:solidFill>
              </a:rPr>
              <a:t>, 2013).</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Depending on execution, BI tools can not only be high-return, but high-risk as well for an organization. They can be expensive to implement and if not planned properly, it may not meet the goals of the business (Heinrichs &amp; Lim, 2003).</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One of the greatest benefits to come from BI tools in data analytics is the ability to have more accuracy in predictions of business decisions based on data.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Ultimately, good and organized data is what is going to lead to an even better BI solution. </a:t>
            </a:r>
          </a:p>
        </p:txBody>
      </p:sp>
    </p:spTree>
    <p:extLst>
      <p:ext uri="{BB962C8B-B14F-4D97-AF65-F5344CB8AC3E}">
        <p14:creationId xmlns:p14="http://schemas.microsoft.com/office/powerpoint/2010/main" val="292699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dirty="0"/>
              <a:t>Cont. </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4946904" cy="2871216"/>
          </a:xfrm>
        </p:spPr>
        <p:txBody>
          <a:bodyPr/>
          <a:lstStyle/>
          <a:p>
            <a:pPr marL="285750" indent="-285750">
              <a:buFont typeface="Arial" panose="020B0604020202020204" pitchFamily="34" charset="0"/>
              <a:buChar char="•"/>
            </a:pPr>
            <a:r>
              <a:rPr lang="en-US" dirty="0"/>
              <a:t>For this solution, both Tableau and SAS Studio were used for data visualization and analysis.</a:t>
            </a:r>
          </a:p>
          <a:p>
            <a:pPr marL="285750" indent="-285750">
              <a:buFont typeface="Arial" panose="020B0604020202020204" pitchFamily="34" charset="0"/>
              <a:buChar char="•"/>
            </a:pPr>
            <a:r>
              <a:rPr lang="en-US" dirty="0"/>
              <a:t>SAS is a statistical suite for complex analytics, business intelligence, and predictive analytics (SAS).</a:t>
            </a:r>
          </a:p>
          <a:p>
            <a:pPr marL="285750" indent="-285750">
              <a:buFont typeface="Arial" panose="020B0604020202020204" pitchFamily="34" charset="0"/>
              <a:buChar char="•"/>
            </a:pPr>
            <a:r>
              <a:rPr lang="en-US" dirty="0"/>
              <a:t>Tableau is a data analytics platform focused on visualization and reporting (Tableau).</a:t>
            </a:r>
          </a:p>
        </p:txBody>
      </p:sp>
      <p:pic>
        <p:nvPicPr>
          <p:cNvPr id="8196" name="Picture 4" descr="SAS vs Tableau: A Quick Comparison – Coffee Break Data">
            <a:extLst>
              <a:ext uri="{FF2B5EF4-FFF2-40B4-BE49-F238E27FC236}">
                <a16:creationId xmlns:a16="http://schemas.microsoft.com/office/drawing/2014/main" id="{6F20787E-8766-4DBE-AC27-FCCE1E9EC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265" y="2486526"/>
            <a:ext cx="4209535" cy="289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402938"/>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{C607D358-A3DF-4EDB-B038-626BC46E2564}tf78479028_win32</Template>
  <TotalTime>159</TotalTime>
  <Words>1048</Words>
  <Application>Microsoft Office PowerPoint</Application>
  <PresentationFormat>Widescreen</PresentationFormat>
  <Paragraphs>100</Paragraphs>
  <Slides>18</Slides>
  <Notes>11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Calibri</vt:lpstr>
      <vt:lpstr>Segoe UI</vt:lpstr>
      <vt:lpstr>Segoe UI Light</vt:lpstr>
      <vt:lpstr>Balancing Act</vt:lpstr>
      <vt:lpstr>Wellspring</vt:lpstr>
      <vt:lpstr>Star of the show</vt:lpstr>
      <vt:lpstr>Amusements</vt:lpstr>
      <vt:lpstr>Capstone: LaSalle Consulting BI Solution  </vt:lpstr>
      <vt:lpstr>Introduction to Lasalle Consulting</vt:lpstr>
      <vt:lpstr>Reasons for selecting Lasalle consulting </vt:lpstr>
      <vt:lpstr>Cont.</vt:lpstr>
      <vt:lpstr>Business problem</vt:lpstr>
      <vt:lpstr>Data set choice</vt:lpstr>
      <vt:lpstr>Cont.</vt:lpstr>
      <vt:lpstr>BI Tools used for data analytics</vt:lpstr>
      <vt:lpstr>Cont. </vt:lpstr>
      <vt:lpstr>Coding/ Functions</vt:lpstr>
      <vt:lpstr>Cont. </vt:lpstr>
      <vt:lpstr>Cont.</vt:lpstr>
      <vt:lpstr>Cont.</vt:lpstr>
      <vt:lpstr>Cont.</vt:lpstr>
      <vt:lpstr>Cont.</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LaSalle Consulting BI Solution  </dc:title>
  <dc:creator>Collin Schaefer</dc:creator>
  <cp:lastModifiedBy>Collin Schaefer</cp:lastModifiedBy>
  <cp:revision>15</cp:revision>
  <dcterms:created xsi:type="dcterms:W3CDTF">2022-01-16T23:43:32Z</dcterms:created>
  <dcterms:modified xsi:type="dcterms:W3CDTF">2022-01-17T02:23:30Z</dcterms:modified>
</cp:coreProperties>
</file>