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120" r:id="rId4"/>
    <p:sldId id="4121" r:id="rId5"/>
    <p:sldId id="4122" r:id="rId6"/>
    <p:sldId id="4119" r:id="rId7"/>
    <p:sldId id="4124" r:id="rId8"/>
    <p:sldId id="4125" r:id="rId9"/>
    <p:sldId id="4123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1"/>
    <p:restoredTop sz="96327"/>
  </p:normalViewPr>
  <p:slideViewPr>
    <p:cSldViewPr snapToGrid="0" snapToObjects="1">
      <p:cViewPr>
        <p:scale>
          <a:sx n="112" d="100"/>
          <a:sy n="112" d="100"/>
        </p:scale>
        <p:origin x="49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095-BD6D-30BC-0EF0-FBEC6E49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2BBD-5B25-9863-D233-2589D62A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E43E-EA06-3233-FB59-5A7B2D93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3648-29D7-EB13-E5B1-3E8CCF3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8414-9EA1-BFCE-E9F2-2A67B5A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13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4C3A-3D18-85A7-5400-DEB35E3B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590E8-7DEC-C9C1-D405-70A94857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3DF8-846A-8D73-8126-30DE9E6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EEAF-B66E-CEA2-8DCE-CFBB8537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ABDF-A2AC-4462-BEB7-F6EDBD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70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F7714-85E3-3A53-0F84-58553ED1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C6EE-C7D7-E029-A97C-3F91D714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F35F-486A-C6EB-5576-36FED87C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4309-1444-37BA-A2D0-955CED2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9287-78D1-DDA2-3A47-30777821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85BE-1259-8ECE-37E0-9007EEDF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1696-CD3D-1514-7938-2CCEED7A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5B94-E204-35F1-FB09-1FB93C2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16E8-26B6-870D-298C-9655DD08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8E49-E4E5-A7C9-22A6-73C9B6F8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50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1206-D419-2478-4B94-9BA17FC5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1D44-CA1C-9A35-263E-5B73FFBB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FA0A-11E7-44E2-3531-94B228B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2469-1179-3DDD-496F-0D87199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1212-3A80-1954-D133-03CB36F2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39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6F3A-0ADE-7AA0-7853-1A400AE1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6EBB-0050-5022-9C8A-BCBECFAC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FED43-C208-77E9-8632-52CCDAAA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71D8-0A7C-611B-16B4-07034AC5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2CFF-F612-3ED6-C9B0-F4EEAA61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D929-C935-13C4-453B-5247DDDD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7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AACB-378E-183F-C99E-CCA0089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EC0D-8015-061A-9C61-D9EAFDFB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4345-6CEC-07B3-5131-688EB0A7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96BEE-4A24-18AD-6806-67AEED43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8000-109C-2460-6C06-3D2E2F6B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CB8FC-5E03-E096-6B4C-AF1B56BD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E41FC-C510-6A54-D402-8C0C63F3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A143-019E-0D1D-37A5-6FF19A4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6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9846-F563-12AD-4293-6D433D1D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33A4-D44D-3300-B284-B0F82F1E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6D04A-EAEC-24D7-4EC7-7CCF83DA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77695-DE09-BB47-46DA-22F8A5B9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2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0143A-43DE-B9B4-B8F2-E31F01B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7BCB9-4596-9187-C30E-10627CE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6FBA-3916-61D5-C2AC-C363975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97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E382-0879-AAC3-585A-8FE3C7CC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0736-482E-6693-181A-9A3A336E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2191-C50D-6F77-634E-2AEC0D10F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605B-2358-1427-4406-67F53727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30D1-A154-ECEA-72D5-1AFC4A0A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520B-CA35-52FE-6C38-20AEE28C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4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B1F-C910-E6CF-1A53-9AB1C88E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902AF-E82A-861C-8C16-0BEB049F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57D0D-B36C-EA45-8146-1AAB9F321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954D-12FB-8826-15DA-809B72BE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53CA-F513-8809-91FA-23A014A1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3F9A-A2C2-6897-734E-DBC47E58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5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9A966-9DA6-19B1-A64A-EA658DF2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8707-37E0-A962-E252-4B67591E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9EDF-EC32-5424-1215-5147DC3A4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A247-422F-319B-B165-B16CED59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C074-EF2E-D9FB-FE10-90813C0D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29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hyperlink" Target="https://en.wikipedia.org/wiki/Frequency_(statistics)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nomial_distribution" TargetMode="External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s session's header image">
            <a:extLst>
              <a:ext uri="{FF2B5EF4-FFF2-40B4-BE49-F238E27FC236}">
                <a16:creationId xmlns:a16="http://schemas.microsoft.com/office/drawing/2014/main" id="{E85D1A43-5A05-97B7-6794-8A13E4F10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9" r="4736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223A5-56B4-9DAD-DCA0-B8BED5F7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NL" sz="4800" dirty="0"/>
              <a:t>Nuggets of Shannon Information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06B00-56C5-D43B-313B-0C847B710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NL" sz="2000" dirty="0"/>
              <a:t>Christian Schaffner</a:t>
            </a:r>
          </a:p>
          <a:p>
            <a:pPr algn="l"/>
            <a:r>
              <a:rPr lang="en-NL" sz="2000" dirty="0"/>
              <a:t>University of Amsterdam</a:t>
            </a:r>
          </a:p>
        </p:txBody>
      </p:sp>
      <p:sp>
        <p:nvSpPr>
          <p:cNvPr id="1038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66BEE-82F5-C963-EA43-A4FA225E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32" y="4949907"/>
            <a:ext cx="974823" cy="105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35CAE-5DCC-1E38-D48C-F83A333A0B71}"/>
              </a:ext>
            </a:extLst>
          </p:cNvPr>
          <p:cNvSpPr txBox="1"/>
          <p:nvPr/>
        </p:nvSpPr>
        <p:spPr>
          <a:xfrm>
            <a:off x="107254" y="6414214"/>
            <a:ext cx="330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MCH 2022, Monday, 25 July 2022</a:t>
            </a:r>
          </a:p>
        </p:txBody>
      </p:sp>
    </p:spTree>
    <p:extLst>
      <p:ext uri="{BB962C8B-B14F-4D97-AF65-F5344CB8AC3E}">
        <p14:creationId xmlns:p14="http://schemas.microsoft.com/office/powerpoint/2010/main" val="5103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116-8CFF-AEF1-6D40-020AAD0C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404882"/>
            <a:ext cx="6553568" cy="1325563"/>
          </a:xfrm>
        </p:spPr>
        <p:txBody>
          <a:bodyPr/>
          <a:lstStyle/>
          <a:p>
            <a:r>
              <a:rPr lang="en-NL" dirty="0"/>
              <a:t>Exponential Functions</a:t>
            </a:r>
          </a:p>
        </p:txBody>
      </p:sp>
      <p:pic>
        <p:nvPicPr>
          <p:cNvPr id="2050" name="Picture 2" descr="Exponential growth explained in an infographic">
            <a:extLst>
              <a:ext uri="{FF2B5EF4-FFF2-40B4-BE49-F238E27FC236}">
                <a16:creationId xmlns:a16="http://schemas.microsoft.com/office/drawing/2014/main" id="{AB94C7A3-C7CA-B649-76E7-723D6D7B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" y="1939167"/>
            <a:ext cx="6553568" cy="368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12C8AD45-D279-87CA-9329-19CA30258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686875"/>
                  </p:ext>
                </p:extLst>
              </p:nvPr>
            </p:nvGraphicFramePr>
            <p:xfrm>
              <a:off x="8348870" y="182880"/>
              <a:ext cx="2713382" cy="649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691">
                      <a:extLst>
                        <a:ext uri="{9D8B030D-6E8A-4147-A177-3AD203B41FA5}">
                          <a16:colId xmlns:a16="http://schemas.microsoft.com/office/drawing/2014/main" val="3081948035"/>
                        </a:ext>
                      </a:extLst>
                    </a:gridCol>
                    <a:gridCol w="1356691">
                      <a:extLst>
                        <a:ext uri="{9D8B030D-6E8A-4147-A177-3AD203B41FA5}">
                          <a16:colId xmlns:a16="http://schemas.microsoft.com/office/drawing/2014/main" val="3197817596"/>
                        </a:ext>
                      </a:extLst>
                    </a:gridCol>
                  </a:tblGrid>
                  <a:tr h="560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D</a:t>
                          </a:r>
                          <a:r>
                            <a:rPr lang="en-NL" dirty="0"/>
                            <a:t>ays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 new infections</a:t>
                          </a:r>
                          <a:endParaRPr lang="en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2506152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2164370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826761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8851824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2548508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90162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3360522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7167981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434309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256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5445667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512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19804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1024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076751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2048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7527058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4096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090968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8192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818696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95914"/>
                      </a:ext>
                    </a:extLst>
                  </a:tr>
                  <a:tr h="3204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NL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L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NL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21930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12C8AD45-D279-87CA-9329-19CA30258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686875"/>
                  </p:ext>
                </p:extLst>
              </p:nvPr>
            </p:nvGraphicFramePr>
            <p:xfrm>
              <a:off x="8348870" y="182880"/>
              <a:ext cx="2713382" cy="649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691">
                      <a:extLst>
                        <a:ext uri="{9D8B030D-6E8A-4147-A177-3AD203B41FA5}">
                          <a16:colId xmlns:a16="http://schemas.microsoft.com/office/drawing/2014/main" val="3081948035"/>
                        </a:ext>
                      </a:extLst>
                    </a:gridCol>
                    <a:gridCol w="1356691">
                      <a:extLst>
                        <a:ext uri="{9D8B030D-6E8A-4147-A177-3AD203B41FA5}">
                          <a16:colId xmlns:a16="http://schemas.microsoft.com/office/drawing/2014/main" val="31978175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D</a:t>
                          </a:r>
                          <a:r>
                            <a:rPr lang="en-NL" dirty="0"/>
                            <a:t>ays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 new infections</a:t>
                          </a:r>
                          <a:endParaRPr lang="en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25061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21643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826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88518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25485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190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33605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71679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4343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256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54456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512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1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1024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0767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2048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7527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4096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0909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8192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8186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959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1672414" r="-10092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69" t="-1672414" r="-1869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1930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0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Arrow 8">
            <a:extLst>
              <a:ext uri="{FF2B5EF4-FFF2-40B4-BE49-F238E27FC236}">
                <a16:creationId xmlns:a16="http://schemas.microsoft.com/office/drawing/2014/main" id="{EAE6CBBF-CFA7-567B-150D-EDE59B121F7F}"/>
              </a:ext>
            </a:extLst>
          </p:cNvPr>
          <p:cNvSpPr/>
          <p:nvPr/>
        </p:nvSpPr>
        <p:spPr>
          <a:xfrm>
            <a:off x="4078357" y="322029"/>
            <a:ext cx="2749826" cy="86072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6D280E-7309-C373-8E5B-1C1BC49BCDED}"/>
              </a:ext>
            </a:extLst>
          </p:cNvPr>
          <p:cNvSpPr/>
          <p:nvPr/>
        </p:nvSpPr>
        <p:spPr>
          <a:xfrm>
            <a:off x="460513" y="322028"/>
            <a:ext cx="3190093" cy="860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B3116-8CFF-AEF1-6D40-020AAD0C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06708"/>
            <a:ext cx="6553568" cy="1325563"/>
          </a:xfrm>
        </p:spPr>
        <p:txBody>
          <a:bodyPr/>
          <a:lstStyle/>
          <a:p>
            <a:r>
              <a:rPr lang="en-NL" dirty="0"/>
              <a:t>Exponentials  &amp;  Logarithms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2C8AD45-D279-87CA-9329-19CA30258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47346"/>
              </p:ext>
            </p:extLst>
          </p:nvPr>
        </p:nvGraphicFramePr>
        <p:xfrm>
          <a:off x="7166113" y="322028"/>
          <a:ext cx="4651514" cy="604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57">
                  <a:extLst>
                    <a:ext uri="{9D8B030D-6E8A-4147-A177-3AD203B41FA5}">
                      <a16:colId xmlns:a16="http://schemas.microsoft.com/office/drawing/2014/main" val="3081948035"/>
                    </a:ext>
                  </a:extLst>
                </a:gridCol>
                <a:gridCol w="2325757">
                  <a:extLst>
                    <a:ext uri="{9D8B030D-6E8A-4147-A177-3AD203B41FA5}">
                      <a16:colId xmlns:a16="http://schemas.microsoft.com/office/drawing/2014/main" val="3197817596"/>
                    </a:ext>
                  </a:extLst>
                </a:gridCol>
              </a:tblGrid>
              <a:tr h="560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r>
                        <a:rPr lang="en-NL" dirty="0"/>
                        <a:t>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new infections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50615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64370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2676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5182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54850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016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36052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16798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34309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445667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980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7675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2705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4096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096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8192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18696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959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8F514DFB-3365-C9A4-34CD-3D4567980D60}"/>
                  </a:ext>
                </a:extLst>
              </p:cNvPr>
              <p:cNvSpPr/>
              <p:nvPr/>
            </p:nvSpPr>
            <p:spPr>
              <a:xfrm>
                <a:off x="9173819" y="2554357"/>
                <a:ext cx="1321903" cy="69573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8F514DFB-3365-C9A4-34CD-3D4567980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19" y="2554357"/>
                <a:ext cx="1321903" cy="695739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8D503C9-270F-B4B5-911C-24A5E04340BD}"/>
                  </a:ext>
                </a:extLst>
              </p:cNvPr>
              <p:cNvSpPr/>
              <p:nvPr/>
            </p:nvSpPr>
            <p:spPr>
              <a:xfrm>
                <a:off x="8666922" y="1789044"/>
                <a:ext cx="2683565" cy="69573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dirty="0" smtClean="0">
                              <a:latin typeface="Cambria Math" panose="02040503050406030204" pitchFamily="18" charset="0"/>
                            </a:rPr>
                            <m:t>2∗2∗2= </m:t>
                          </m:r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8D503C9-270F-B4B5-911C-24A5E043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22" y="1789044"/>
                <a:ext cx="2683565" cy="695739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12B3E589-8029-B4E8-3E4A-FC42FC4F0E0A}"/>
                  </a:ext>
                </a:extLst>
              </p:cNvPr>
              <p:cNvSpPr/>
              <p:nvPr/>
            </p:nvSpPr>
            <p:spPr>
              <a:xfrm>
                <a:off x="8806070" y="4011435"/>
                <a:ext cx="2126974" cy="695739"/>
              </a:xfrm>
              <a:prstGeom prst="lef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NL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NL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l-NL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(512)</m:t>
                          </m:r>
                        </m:e>
                      </m:func>
                      <m:r>
                        <a:rPr lang="en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12B3E589-8029-B4E8-3E4A-FC42FC4F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070" y="4011435"/>
                <a:ext cx="2126974" cy="695739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E4693-30A9-045F-E464-6BE8FA042391}"/>
                  </a:ext>
                </a:extLst>
              </p:cNvPr>
              <p:cNvSpPr txBox="1"/>
              <p:nvPr/>
            </p:nvSpPr>
            <p:spPr>
              <a:xfrm>
                <a:off x="1441298" y="1647591"/>
                <a:ext cx="27134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 ⇔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NL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E4693-30A9-045F-E464-6BE8FA04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98" y="1647591"/>
                <a:ext cx="2713442" cy="400110"/>
              </a:xfrm>
              <a:prstGeom prst="rect">
                <a:avLst/>
              </a:prstGeom>
              <a:blipFill>
                <a:blip r:embed="rId5"/>
                <a:stretch>
                  <a:fillRect l="-930" b="-181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042579-C3D8-A4B3-6B2B-8C3341C89F90}"/>
              </a:ext>
            </a:extLst>
          </p:cNvPr>
          <p:cNvSpPr txBox="1"/>
          <p:nvPr/>
        </p:nvSpPr>
        <p:spPr>
          <a:xfrm>
            <a:off x="460513" y="2484783"/>
            <a:ext cx="48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Logarithms were invented for easy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876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Arrow 8">
            <a:extLst>
              <a:ext uri="{FF2B5EF4-FFF2-40B4-BE49-F238E27FC236}">
                <a16:creationId xmlns:a16="http://schemas.microsoft.com/office/drawing/2014/main" id="{EAE6CBBF-CFA7-567B-150D-EDE59B121F7F}"/>
              </a:ext>
            </a:extLst>
          </p:cNvPr>
          <p:cNvSpPr/>
          <p:nvPr/>
        </p:nvSpPr>
        <p:spPr>
          <a:xfrm>
            <a:off x="4078357" y="322029"/>
            <a:ext cx="2749826" cy="86072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6D280E-7309-C373-8E5B-1C1BC49BCDED}"/>
              </a:ext>
            </a:extLst>
          </p:cNvPr>
          <p:cNvSpPr/>
          <p:nvPr/>
        </p:nvSpPr>
        <p:spPr>
          <a:xfrm>
            <a:off x="460513" y="322028"/>
            <a:ext cx="3190093" cy="860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B3116-8CFF-AEF1-6D40-020AAD0C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06708"/>
            <a:ext cx="6553568" cy="1325563"/>
          </a:xfrm>
        </p:spPr>
        <p:txBody>
          <a:bodyPr/>
          <a:lstStyle/>
          <a:p>
            <a:r>
              <a:rPr lang="en-NL" dirty="0"/>
              <a:t>Exponentials  &amp;  Logarithms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2C8AD45-D279-87CA-9329-19CA30258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61760"/>
              </p:ext>
            </p:extLst>
          </p:nvPr>
        </p:nvGraphicFramePr>
        <p:xfrm>
          <a:off x="7143658" y="322028"/>
          <a:ext cx="4345978" cy="604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89">
                  <a:extLst>
                    <a:ext uri="{9D8B030D-6E8A-4147-A177-3AD203B41FA5}">
                      <a16:colId xmlns:a16="http://schemas.microsoft.com/office/drawing/2014/main" val="3081948035"/>
                    </a:ext>
                  </a:extLst>
                </a:gridCol>
                <a:gridCol w="2172989">
                  <a:extLst>
                    <a:ext uri="{9D8B030D-6E8A-4147-A177-3AD203B41FA5}">
                      <a16:colId xmlns:a16="http://schemas.microsoft.com/office/drawing/2014/main" val="3197817596"/>
                    </a:ext>
                  </a:extLst>
                </a:gridCol>
              </a:tblGrid>
              <a:tr h="560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r>
                        <a:rPr lang="en-NL" dirty="0"/>
                        <a:t>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new infections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50615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64370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2676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5182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54850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016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36052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16798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34309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445667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980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7675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2705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4096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096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8192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18696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959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8F514DFB-3365-C9A4-34CD-3D4567980D60}"/>
                  </a:ext>
                </a:extLst>
              </p:cNvPr>
              <p:cNvSpPr/>
              <p:nvPr/>
            </p:nvSpPr>
            <p:spPr>
              <a:xfrm>
                <a:off x="8984976" y="2554357"/>
                <a:ext cx="1321903" cy="69573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8F514DFB-3365-C9A4-34CD-3D4567980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76" y="2554357"/>
                <a:ext cx="1321903" cy="695739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8D503C9-270F-B4B5-911C-24A5E04340BD}"/>
                  </a:ext>
                </a:extLst>
              </p:cNvPr>
              <p:cNvSpPr/>
              <p:nvPr/>
            </p:nvSpPr>
            <p:spPr>
              <a:xfrm>
                <a:off x="8478080" y="1789044"/>
                <a:ext cx="2365512" cy="69573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dirty="0" smtClean="0">
                              <a:latin typeface="Cambria Math" panose="02040503050406030204" pitchFamily="18" charset="0"/>
                            </a:rPr>
                            <m:t>2∗2∗2= </m:t>
                          </m:r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8D503C9-270F-B4B5-911C-24A5E043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80" y="1789044"/>
                <a:ext cx="2365512" cy="695739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12B3E589-8029-B4E8-3E4A-FC42FC4F0E0A}"/>
                  </a:ext>
                </a:extLst>
              </p:cNvPr>
              <p:cNvSpPr/>
              <p:nvPr/>
            </p:nvSpPr>
            <p:spPr>
              <a:xfrm>
                <a:off x="8627166" y="4025348"/>
                <a:ext cx="2126974" cy="695739"/>
              </a:xfrm>
              <a:prstGeom prst="lef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NL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NL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l-NL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(512)</m:t>
                          </m:r>
                        </m:e>
                      </m:func>
                      <m:r>
                        <a:rPr lang="en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12B3E589-8029-B4E8-3E4A-FC42FC4F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66" y="4025348"/>
                <a:ext cx="2126974" cy="695739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E4693-30A9-045F-E464-6BE8FA042391}"/>
                  </a:ext>
                </a:extLst>
              </p:cNvPr>
              <p:cNvSpPr txBox="1"/>
              <p:nvPr/>
            </p:nvSpPr>
            <p:spPr>
              <a:xfrm>
                <a:off x="1844278" y="1498720"/>
                <a:ext cx="27134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 ⇔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NL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E4693-30A9-045F-E464-6BE8FA04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78" y="1498720"/>
                <a:ext cx="2713442" cy="400110"/>
              </a:xfrm>
              <a:prstGeom prst="rect">
                <a:avLst/>
              </a:prstGeom>
              <a:blipFill>
                <a:blip r:embed="rId5"/>
                <a:stretch>
                  <a:fillRect l="-930" b="-187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042579-C3D8-A4B3-6B2B-8C3341C89F90}"/>
              </a:ext>
            </a:extLst>
          </p:cNvPr>
          <p:cNvSpPr txBox="1"/>
          <p:nvPr/>
        </p:nvSpPr>
        <p:spPr>
          <a:xfrm>
            <a:off x="460513" y="2484783"/>
            <a:ext cx="4856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Logarithms were invented for easy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They translate multiplications into additions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7F87E992-BBB5-5D65-B6B8-A8E109A77580}"/>
              </a:ext>
            </a:extLst>
          </p:cNvPr>
          <p:cNvSpPr/>
          <p:nvPr/>
        </p:nvSpPr>
        <p:spPr>
          <a:xfrm>
            <a:off x="7709271" y="1789044"/>
            <a:ext cx="295597" cy="38215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A4A9F-A3AA-D014-680B-06080D648045}"/>
              </a:ext>
            </a:extLst>
          </p:cNvPr>
          <p:cNvSpPr txBox="1"/>
          <p:nvPr/>
        </p:nvSpPr>
        <p:spPr>
          <a:xfrm>
            <a:off x="7248373" y="170953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6"/>
                </a:solidFill>
              </a:rPr>
              <a:t>+1</a:t>
            </a:r>
          </a:p>
        </p:txBody>
      </p:sp>
      <p:sp>
        <p:nvSpPr>
          <p:cNvPr id="19" name="Curved Right Arrow 18">
            <a:extLst>
              <a:ext uri="{FF2B5EF4-FFF2-40B4-BE49-F238E27FC236}">
                <a16:creationId xmlns:a16="http://schemas.microsoft.com/office/drawing/2014/main" id="{8C5D371E-4FAA-332A-37AA-CEC4A50782C2}"/>
              </a:ext>
            </a:extLst>
          </p:cNvPr>
          <p:cNvSpPr/>
          <p:nvPr/>
        </p:nvSpPr>
        <p:spPr>
          <a:xfrm>
            <a:off x="7709271" y="1401418"/>
            <a:ext cx="295597" cy="38215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B06E7-2666-4261-BB62-C806CC64054F}"/>
              </a:ext>
            </a:extLst>
          </p:cNvPr>
          <p:cNvSpPr txBox="1"/>
          <p:nvPr/>
        </p:nvSpPr>
        <p:spPr>
          <a:xfrm>
            <a:off x="7248373" y="132190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6"/>
                </a:solidFill>
              </a:rPr>
              <a:t>+1</a:t>
            </a:r>
          </a:p>
        </p:txBody>
      </p:sp>
      <p:sp>
        <p:nvSpPr>
          <p:cNvPr id="21" name="Curved Right Arrow 20">
            <a:extLst>
              <a:ext uri="{FF2B5EF4-FFF2-40B4-BE49-F238E27FC236}">
                <a16:creationId xmlns:a16="http://schemas.microsoft.com/office/drawing/2014/main" id="{23674E26-404F-770B-FD56-CF6186942601}"/>
              </a:ext>
            </a:extLst>
          </p:cNvPr>
          <p:cNvSpPr/>
          <p:nvPr/>
        </p:nvSpPr>
        <p:spPr>
          <a:xfrm>
            <a:off x="7709271" y="1033670"/>
            <a:ext cx="295597" cy="38215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5743E-FFF5-EC18-A422-B97CE7A41722}"/>
              </a:ext>
            </a:extLst>
          </p:cNvPr>
          <p:cNvSpPr txBox="1"/>
          <p:nvPr/>
        </p:nvSpPr>
        <p:spPr>
          <a:xfrm>
            <a:off x="7248373" y="954156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6"/>
                </a:solidFill>
              </a:rPr>
              <a:t>+1</a:t>
            </a:r>
          </a:p>
        </p:txBody>
      </p:sp>
      <p:sp>
        <p:nvSpPr>
          <p:cNvPr id="27" name="Curved Right Arrow 26">
            <a:extLst>
              <a:ext uri="{FF2B5EF4-FFF2-40B4-BE49-F238E27FC236}">
                <a16:creationId xmlns:a16="http://schemas.microsoft.com/office/drawing/2014/main" id="{F1A3F054-70C5-37EF-AA04-73AED2D37AB4}"/>
              </a:ext>
            </a:extLst>
          </p:cNvPr>
          <p:cNvSpPr/>
          <p:nvPr/>
        </p:nvSpPr>
        <p:spPr>
          <a:xfrm>
            <a:off x="10919610" y="1033670"/>
            <a:ext cx="295597" cy="382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A42B19-CA75-CBB1-A826-A882F886EBAC}"/>
                  </a:ext>
                </a:extLst>
              </p:cNvPr>
              <p:cNvSpPr txBox="1"/>
              <p:nvPr/>
            </p:nvSpPr>
            <p:spPr>
              <a:xfrm>
                <a:off x="10350661" y="965131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L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A42B19-CA75-CBB1-A826-A882F886E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61" y="965131"/>
                <a:ext cx="6431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6A5BA27A-6CDD-A5C2-CA37-F7A2EEDBB754}"/>
              </a:ext>
            </a:extLst>
          </p:cNvPr>
          <p:cNvSpPr/>
          <p:nvPr/>
        </p:nvSpPr>
        <p:spPr>
          <a:xfrm>
            <a:off x="10919610" y="1421296"/>
            <a:ext cx="295597" cy="382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9E7C26-9F63-CE06-A84F-5EC0B76C8CED}"/>
                  </a:ext>
                </a:extLst>
              </p:cNvPr>
              <p:cNvSpPr txBox="1"/>
              <p:nvPr/>
            </p:nvSpPr>
            <p:spPr>
              <a:xfrm>
                <a:off x="10350661" y="1352757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L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9E7C26-9F63-CE06-A84F-5EC0B76C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61" y="1352757"/>
                <a:ext cx="6431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rved Right Arrow 30">
            <a:extLst>
              <a:ext uri="{FF2B5EF4-FFF2-40B4-BE49-F238E27FC236}">
                <a16:creationId xmlns:a16="http://schemas.microsoft.com/office/drawing/2014/main" id="{7D8EB1CD-7ACD-D960-2F1A-8C6DBA0C9D1B}"/>
              </a:ext>
            </a:extLst>
          </p:cNvPr>
          <p:cNvSpPr/>
          <p:nvPr/>
        </p:nvSpPr>
        <p:spPr>
          <a:xfrm>
            <a:off x="10919610" y="1808922"/>
            <a:ext cx="295597" cy="382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78D22D-E31A-DAC6-7163-061292A6E75A}"/>
                  </a:ext>
                </a:extLst>
              </p:cNvPr>
              <p:cNvSpPr txBox="1"/>
              <p:nvPr/>
            </p:nvSpPr>
            <p:spPr>
              <a:xfrm>
                <a:off x="10350661" y="1740383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L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78D22D-E31A-DAC6-7163-061292A6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61" y="1740383"/>
                <a:ext cx="6431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AB6A16-0D96-FB4A-A45D-0F9B7173010F}"/>
                  </a:ext>
                </a:extLst>
              </p:cNvPr>
              <p:cNvSpPr txBox="1"/>
              <p:nvPr/>
            </p:nvSpPr>
            <p:spPr>
              <a:xfrm>
                <a:off x="892533" y="3262088"/>
                <a:ext cx="4741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512 × 8=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9+3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=4096</m:t>
                      </m:r>
                    </m:oMath>
                  </m:oMathPara>
                </a14:m>
                <a:endParaRPr lang="en-NL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AB6A16-0D96-FB4A-A45D-0F9B7173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33" y="3262088"/>
                <a:ext cx="4741433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112015-35DA-E832-734C-0425CBD4E24D}"/>
                  </a:ext>
                </a:extLst>
              </p:cNvPr>
              <p:cNvSpPr txBox="1"/>
              <p:nvPr/>
            </p:nvSpPr>
            <p:spPr>
              <a:xfrm>
                <a:off x="103550" y="4510085"/>
                <a:ext cx="73271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512 × 8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512</m:t>
                                  </m:r>
                                </m:e>
                              </m:d>
                            </m:e>
                          </m:func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func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=9+3=12</m:t>
                          </m:r>
                        </m:e>
                      </m:func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⁡(4096) </m:t>
                      </m:r>
                    </m:oMath>
                  </m:oMathPara>
                </a14:m>
                <a:endParaRPr lang="en-NL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112015-35DA-E832-734C-0425CBD4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0" y="4510085"/>
                <a:ext cx="7327128" cy="400110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DFCE03-53B0-36B0-B108-097CC5508642}"/>
                  </a:ext>
                </a:extLst>
              </p:cNvPr>
              <p:cNvSpPr txBox="1"/>
              <p:nvPr/>
            </p:nvSpPr>
            <p:spPr>
              <a:xfrm>
                <a:off x="723053" y="3739498"/>
                <a:ext cx="4741433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NL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DFCE03-53B0-36B0-B108-097CC5508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3" y="3739498"/>
                <a:ext cx="4741433" cy="405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68FA6-26FE-0C19-CC5A-3C593FE6ACC4}"/>
                  </a:ext>
                </a:extLst>
              </p:cNvPr>
              <p:cNvSpPr txBox="1"/>
              <p:nvPr/>
            </p:nvSpPr>
            <p:spPr>
              <a:xfrm>
                <a:off x="668279" y="1970229"/>
                <a:ext cx="4741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200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68FA6-26FE-0C19-CC5A-3C593FE6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9" y="1970229"/>
                <a:ext cx="4741433" cy="400110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244546-2A57-387A-BA54-E731AF21EAA6}"/>
                  </a:ext>
                </a:extLst>
              </p:cNvPr>
              <p:cNvSpPr txBox="1"/>
              <p:nvPr/>
            </p:nvSpPr>
            <p:spPr>
              <a:xfrm>
                <a:off x="723053" y="5064493"/>
                <a:ext cx="4741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nl-NL" sz="2000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244546-2A57-387A-BA54-E731AF21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3" y="5064493"/>
                <a:ext cx="4741433" cy="40011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32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Arrow 8">
            <a:extLst>
              <a:ext uri="{FF2B5EF4-FFF2-40B4-BE49-F238E27FC236}">
                <a16:creationId xmlns:a16="http://schemas.microsoft.com/office/drawing/2014/main" id="{EAE6CBBF-CFA7-567B-150D-EDE59B121F7F}"/>
              </a:ext>
            </a:extLst>
          </p:cNvPr>
          <p:cNvSpPr/>
          <p:nvPr/>
        </p:nvSpPr>
        <p:spPr>
          <a:xfrm>
            <a:off x="4078357" y="322029"/>
            <a:ext cx="2749826" cy="86072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6D280E-7309-C373-8E5B-1C1BC49BCDED}"/>
              </a:ext>
            </a:extLst>
          </p:cNvPr>
          <p:cNvSpPr/>
          <p:nvPr/>
        </p:nvSpPr>
        <p:spPr>
          <a:xfrm>
            <a:off x="460513" y="322028"/>
            <a:ext cx="3190093" cy="8607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B3116-8CFF-AEF1-6D40-020AAD0C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06708"/>
            <a:ext cx="6553568" cy="1325563"/>
          </a:xfrm>
        </p:spPr>
        <p:txBody>
          <a:bodyPr/>
          <a:lstStyle/>
          <a:p>
            <a:r>
              <a:rPr lang="en-NL" dirty="0"/>
              <a:t>Exponentials  &amp;  Logarithms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2C8AD45-D279-87CA-9329-19CA302584BE}"/>
              </a:ext>
            </a:extLst>
          </p:cNvPr>
          <p:cNvGraphicFramePr>
            <a:graphicFrameLocks noGrp="1"/>
          </p:cNvGraphicFramePr>
          <p:nvPr/>
        </p:nvGraphicFramePr>
        <p:xfrm>
          <a:off x="7143658" y="322028"/>
          <a:ext cx="4345978" cy="604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89">
                  <a:extLst>
                    <a:ext uri="{9D8B030D-6E8A-4147-A177-3AD203B41FA5}">
                      <a16:colId xmlns:a16="http://schemas.microsoft.com/office/drawing/2014/main" val="3081948035"/>
                    </a:ext>
                  </a:extLst>
                </a:gridCol>
                <a:gridCol w="2172989">
                  <a:extLst>
                    <a:ext uri="{9D8B030D-6E8A-4147-A177-3AD203B41FA5}">
                      <a16:colId xmlns:a16="http://schemas.microsoft.com/office/drawing/2014/main" val="3197817596"/>
                    </a:ext>
                  </a:extLst>
                </a:gridCol>
              </a:tblGrid>
              <a:tr h="560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r>
                        <a:rPr lang="en-NL" dirty="0"/>
                        <a:t>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new infections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50615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64370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2676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5182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54850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016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360522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16798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34309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445667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9804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76751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2705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4096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096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8192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18696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959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8F514DFB-3365-C9A4-34CD-3D4567980D60}"/>
                  </a:ext>
                </a:extLst>
              </p:cNvPr>
              <p:cNvSpPr/>
              <p:nvPr/>
            </p:nvSpPr>
            <p:spPr>
              <a:xfrm>
                <a:off x="8984976" y="2554357"/>
                <a:ext cx="1321903" cy="69573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8F514DFB-3365-C9A4-34CD-3D4567980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76" y="2554357"/>
                <a:ext cx="1321903" cy="695739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8D503C9-270F-B4B5-911C-24A5E04340BD}"/>
                  </a:ext>
                </a:extLst>
              </p:cNvPr>
              <p:cNvSpPr/>
              <p:nvPr/>
            </p:nvSpPr>
            <p:spPr>
              <a:xfrm>
                <a:off x="8478080" y="1789044"/>
                <a:ext cx="2365512" cy="69573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dirty="0" smtClean="0">
                              <a:latin typeface="Cambria Math" panose="02040503050406030204" pitchFamily="18" charset="0"/>
                            </a:rPr>
                            <m:t>2∗2∗2= </m:t>
                          </m:r>
                          <m:r>
                            <a:rPr lang="en-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l-N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58D503C9-270F-B4B5-911C-24A5E043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80" y="1789044"/>
                <a:ext cx="2365512" cy="695739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12B3E589-8029-B4E8-3E4A-FC42FC4F0E0A}"/>
                  </a:ext>
                </a:extLst>
              </p:cNvPr>
              <p:cNvSpPr/>
              <p:nvPr/>
            </p:nvSpPr>
            <p:spPr>
              <a:xfrm>
                <a:off x="8627166" y="4025348"/>
                <a:ext cx="2126974" cy="695739"/>
              </a:xfrm>
              <a:prstGeom prst="lef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NL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NL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l-NL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(512)</m:t>
                          </m:r>
                        </m:e>
                      </m:func>
                      <m:r>
                        <a:rPr lang="en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Left Arrow 4">
                <a:extLst>
                  <a:ext uri="{FF2B5EF4-FFF2-40B4-BE49-F238E27FC236}">
                    <a16:creationId xmlns:a16="http://schemas.microsoft.com/office/drawing/2014/main" id="{12B3E589-8029-B4E8-3E4A-FC42FC4F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66" y="4025348"/>
                <a:ext cx="2126974" cy="695739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7F87E992-BBB5-5D65-B6B8-A8E109A77580}"/>
              </a:ext>
            </a:extLst>
          </p:cNvPr>
          <p:cNvSpPr/>
          <p:nvPr/>
        </p:nvSpPr>
        <p:spPr>
          <a:xfrm>
            <a:off x="7709271" y="1789044"/>
            <a:ext cx="295597" cy="38215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A4A9F-A3AA-D014-680B-06080D648045}"/>
              </a:ext>
            </a:extLst>
          </p:cNvPr>
          <p:cNvSpPr txBox="1"/>
          <p:nvPr/>
        </p:nvSpPr>
        <p:spPr>
          <a:xfrm>
            <a:off x="7248373" y="170953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6"/>
                </a:solidFill>
              </a:rPr>
              <a:t>+1</a:t>
            </a:r>
          </a:p>
        </p:txBody>
      </p:sp>
      <p:sp>
        <p:nvSpPr>
          <p:cNvPr id="19" name="Curved Right Arrow 18">
            <a:extLst>
              <a:ext uri="{FF2B5EF4-FFF2-40B4-BE49-F238E27FC236}">
                <a16:creationId xmlns:a16="http://schemas.microsoft.com/office/drawing/2014/main" id="{8C5D371E-4FAA-332A-37AA-CEC4A50782C2}"/>
              </a:ext>
            </a:extLst>
          </p:cNvPr>
          <p:cNvSpPr/>
          <p:nvPr/>
        </p:nvSpPr>
        <p:spPr>
          <a:xfrm>
            <a:off x="7709271" y="1401418"/>
            <a:ext cx="295597" cy="38215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B06E7-2666-4261-BB62-C806CC64054F}"/>
              </a:ext>
            </a:extLst>
          </p:cNvPr>
          <p:cNvSpPr txBox="1"/>
          <p:nvPr/>
        </p:nvSpPr>
        <p:spPr>
          <a:xfrm>
            <a:off x="7248373" y="132190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6"/>
                </a:solidFill>
              </a:rPr>
              <a:t>+1</a:t>
            </a:r>
          </a:p>
        </p:txBody>
      </p:sp>
      <p:sp>
        <p:nvSpPr>
          <p:cNvPr id="21" name="Curved Right Arrow 20">
            <a:extLst>
              <a:ext uri="{FF2B5EF4-FFF2-40B4-BE49-F238E27FC236}">
                <a16:creationId xmlns:a16="http://schemas.microsoft.com/office/drawing/2014/main" id="{23674E26-404F-770B-FD56-CF6186942601}"/>
              </a:ext>
            </a:extLst>
          </p:cNvPr>
          <p:cNvSpPr/>
          <p:nvPr/>
        </p:nvSpPr>
        <p:spPr>
          <a:xfrm>
            <a:off x="7709271" y="1033670"/>
            <a:ext cx="295597" cy="38215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5743E-FFF5-EC18-A422-B97CE7A41722}"/>
              </a:ext>
            </a:extLst>
          </p:cNvPr>
          <p:cNvSpPr txBox="1"/>
          <p:nvPr/>
        </p:nvSpPr>
        <p:spPr>
          <a:xfrm>
            <a:off x="7248373" y="954156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chemeClr val="accent6"/>
                </a:solidFill>
              </a:rPr>
              <a:t>+1</a:t>
            </a:r>
          </a:p>
        </p:txBody>
      </p:sp>
      <p:sp>
        <p:nvSpPr>
          <p:cNvPr id="27" name="Curved Right Arrow 26">
            <a:extLst>
              <a:ext uri="{FF2B5EF4-FFF2-40B4-BE49-F238E27FC236}">
                <a16:creationId xmlns:a16="http://schemas.microsoft.com/office/drawing/2014/main" id="{F1A3F054-70C5-37EF-AA04-73AED2D37AB4}"/>
              </a:ext>
            </a:extLst>
          </p:cNvPr>
          <p:cNvSpPr/>
          <p:nvPr/>
        </p:nvSpPr>
        <p:spPr>
          <a:xfrm>
            <a:off x="10919610" y="1033670"/>
            <a:ext cx="295597" cy="382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A42B19-CA75-CBB1-A826-A882F886EBAC}"/>
                  </a:ext>
                </a:extLst>
              </p:cNvPr>
              <p:cNvSpPr txBox="1"/>
              <p:nvPr/>
            </p:nvSpPr>
            <p:spPr>
              <a:xfrm>
                <a:off x="10350661" y="965131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L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A42B19-CA75-CBB1-A826-A882F886E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61" y="965131"/>
                <a:ext cx="6431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6A5BA27A-6CDD-A5C2-CA37-F7A2EEDBB754}"/>
              </a:ext>
            </a:extLst>
          </p:cNvPr>
          <p:cNvSpPr/>
          <p:nvPr/>
        </p:nvSpPr>
        <p:spPr>
          <a:xfrm>
            <a:off x="10919610" y="1421296"/>
            <a:ext cx="295597" cy="382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9E7C26-9F63-CE06-A84F-5EC0B76C8CED}"/>
                  </a:ext>
                </a:extLst>
              </p:cNvPr>
              <p:cNvSpPr txBox="1"/>
              <p:nvPr/>
            </p:nvSpPr>
            <p:spPr>
              <a:xfrm>
                <a:off x="10350661" y="1352757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L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9E7C26-9F63-CE06-A84F-5EC0B76C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61" y="1352757"/>
                <a:ext cx="6431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rved Right Arrow 30">
            <a:extLst>
              <a:ext uri="{FF2B5EF4-FFF2-40B4-BE49-F238E27FC236}">
                <a16:creationId xmlns:a16="http://schemas.microsoft.com/office/drawing/2014/main" id="{7D8EB1CD-7ACD-D960-2F1A-8C6DBA0C9D1B}"/>
              </a:ext>
            </a:extLst>
          </p:cNvPr>
          <p:cNvSpPr/>
          <p:nvPr/>
        </p:nvSpPr>
        <p:spPr>
          <a:xfrm>
            <a:off x="10919610" y="1808922"/>
            <a:ext cx="295597" cy="382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78D22D-E31A-DAC6-7163-061292A6E75A}"/>
                  </a:ext>
                </a:extLst>
              </p:cNvPr>
              <p:cNvSpPr txBox="1"/>
              <p:nvPr/>
            </p:nvSpPr>
            <p:spPr>
              <a:xfrm>
                <a:off x="10350661" y="1740383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L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78D22D-E31A-DAC6-7163-061292A6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61" y="1740383"/>
                <a:ext cx="6431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67B90092-FC01-57AC-F73B-3AEE8759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05" y="1470991"/>
            <a:ext cx="4603860" cy="34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18B95BD-ADF9-D330-B224-DEA922D7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" y="1321904"/>
            <a:ext cx="4731027" cy="35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4316"/>
            <a:ext cx="12192000" cy="928694"/>
          </a:xfrm>
        </p:spPr>
        <p:txBody>
          <a:bodyPr/>
          <a:lstStyle/>
          <a:p>
            <a:pPr algn="ctr"/>
            <a:r>
              <a:rPr lang="en-US" sz="4000"/>
              <a:t>What will you Learn from this Talk?</a:t>
            </a:r>
            <a:endParaRPr lang="de-DE" sz="4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8140" y="1754506"/>
            <a:ext cx="7625531" cy="460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Logarithms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Shannon Entropy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Data Compression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Error Correction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537" y="1808234"/>
            <a:ext cx="7764134" cy="7497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926" y="620688"/>
            <a:ext cx="36061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31451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2FAEFCF-6AB3-F7B5-D55F-4ED5D1BD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09" y="158894"/>
            <a:ext cx="10515600" cy="1325563"/>
          </a:xfrm>
        </p:spPr>
        <p:txBody>
          <a:bodyPr/>
          <a:lstStyle/>
          <a:p>
            <a:r>
              <a:rPr lang="en-NL" dirty="0"/>
              <a:t>(Discrete) Probability Distributions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C7153-C07C-F29A-6369-1061AD4EC360}"/>
              </a:ext>
            </a:extLst>
          </p:cNvPr>
          <p:cNvSpPr txBox="1"/>
          <p:nvPr/>
        </p:nvSpPr>
        <p:spPr>
          <a:xfrm>
            <a:off x="430708" y="1227996"/>
            <a:ext cx="867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/>
              <a:t>Definition: </a:t>
            </a:r>
            <a:r>
              <a:rPr lang="en-NL" sz="2400" dirty="0"/>
              <a:t>A list of non-negative numbers that sum to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9E65E6-7623-151A-92D0-E6DC8EF622CA}"/>
                  </a:ext>
                </a:extLst>
              </p:cNvPr>
              <p:cNvSpPr txBox="1"/>
              <p:nvPr/>
            </p:nvSpPr>
            <p:spPr>
              <a:xfrm>
                <a:off x="430709" y="1883586"/>
                <a:ext cx="7616011" cy="175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2400" b="1" dirty="0"/>
                  <a:t>Easy examples: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</a:t>
                </a:r>
                <a:r>
                  <a:rPr lang="en-NL" sz="2400" dirty="0"/>
                  <a:t>air coin: </a:t>
                </a:r>
                <a14:m>
                  <m:oMath xmlns:m="http://schemas.openxmlformats.org/officeDocument/2006/math">
                    <m:r>
                      <a:rPr lang="en-NL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L" sz="2400" i="1" dirty="0" smtClean="0">
                        <a:latin typeface="Cambria Math" panose="02040503050406030204" pitchFamily="18" charset="0"/>
                      </a:rPr>
                      <m:t>0.5, 0.5</m:t>
                    </m:r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NL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Biased</a:t>
                </a:r>
                <a:r>
                  <a:rPr lang="en-NL" sz="2400" dirty="0"/>
                  <a:t> coins:  </a:t>
                </a:r>
                <a14:m>
                  <m:oMath xmlns:m="http://schemas.openxmlformats.org/officeDocument/2006/math">
                    <m:r>
                      <a:rPr lang="en-NL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L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NL" sz="2400" i="1" dirty="0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en-NL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L" sz="2400" dirty="0"/>
                  <a:t> for </a:t>
                </a:r>
                <a14:m>
                  <m:oMath xmlns:m="http://schemas.openxmlformats.org/officeDocument/2006/math">
                    <m:r>
                      <a:rPr lang="nl-NL" sz="24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NL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nl-NL" sz="2400" dirty="0"/>
                  <a:t>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endParaRPr lang="nl-NL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U</a:t>
                </a:r>
                <a:r>
                  <a:rPr lang="en-NL" sz="2400" dirty="0"/>
                  <a:t>niform distribution: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NL" sz="2400" dirty="0"/>
                  <a:t> for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nl-NL" sz="2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9E65E6-7623-151A-92D0-E6DC8EF6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9" y="1883586"/>
                <a:ext cx="7616011" cy="1750351"/>
              </a:xfrm>
              <a:prstGeom prst="rect">
                <a:avLst/>
              </a:prstGeom>
              <a:blipFill>
                <a:blip r:embed="rId2"/>
                <a:stretch>
                  <a:fillRect l="-1333" t="-2878" b="-1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60" name="Picture 16">
            <a:extLst>
              <a:ext uri="{FF2B5EF4-FFF2-40B4-BE49-F238E27FC236}">
                <a16:creationId xmlns:a16="http://schemas.microsoft.com/office/drawing/2014/main" id="{8E52479C-9E12-1F35-D654-C501206F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36" y="1770352"/>
            <a:ext cx="2635762" cy="197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CF09634B-F1FA-7D9B-C6C6-65FA54B5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38" y="1620129"/>
            <a:ext cx="3699480" cy="2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1CA136DC-8489-C09B-4530-0D2C1395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56" y="85843"/>
            <a:ext cx="3045740" cy="228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1CA57C-9AD5-FC46-4305-2073D2BB33A9}"/>
                  </a:ext>
                </a:extLst>
              </p:cNvPr>
              <p:cNvSpPr txBox="1"/>
              <p:nvPr/>
            </p:nvSpPr>
            <p:spPr>
              <a:xfrm>
                <a:off x="430709" y="4032426"/>
                <a:ext cx="8679000" cy="237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2400" b="1" dirty="0"/>
                  <a:t>More complicated examples: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2400" dirty="0" err="1">
                    <a:hlinkClick r:id="rId6"/>
                  </a:rPr>
                  <a:t>Binomial</a:t>
                </a:r>
                <a:r>
                  <a:rPr lang="nl-NL" sz="2400" dirty="0">
                    <a:hlinkClick r:id="rId6"/>
                  </a:rPr>
                  <a:t> </a:t>
                </a:r>
                <a:r>
                  <a:rPr lang="nl-NL" sz="2400" dirty="0" err="1">
                    <a:hlinkClick r:id="rId6"/>
                  </a:rPr>
                  <a:t>distribution</a:t>
                </a:r>
                <a:r>
                  <a:rPr lang="en-NL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L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sz="2400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nl-NL" sz="2400" b="0" dirty="0"/>
                  <a:t> </a:t>
                </a:r>
                <a:r>
                  <a:rPr lang="nl-NL" sz="2400" b="0" dirty="0" err="1"/>
                  <a:t>where</a:t>
                </a:r>
                <a:r>
                  <a:rPr lang="nl-NL" sz="2400" b="0" dirty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nl-NL" sz="2400" dirty="0"/>
                  <a:t> is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probability</a:t>
                </a:r>
                <a:r>
                  <a:rPr lang="nl-NL" sz="2400" dirty="0"/>
                  <a:t> </a:t>
                </a:r>
                <a:r>
                  <a:rPr lang="nl-NL" sz="2400" dirty="0" err="1"/>
                  <a:t>to</a:t>
                </a:r>
                <a:r>
                  <a:rPr lang="nl-NL" sz="2400" dirty="0"/>
                  <a:t> </a:t>
                </a:r>
                <a:r>
                  <a:rPr lang="nl-NL" sz="2400" dirty="0" err="1"/>
                  <a:t>obtain</a:t>
                </a:r>
                <a:r>
                  <a:rPr lang="nl-NL" sz="2400" dirty="0"/>
                  <a:t>  </a:t>
                </a:r>
                <a:r>
                  <a:rPr lang="nl-NL" sz="2400" dirty="0" err="1"/>
                  <a:t>exactly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sz="2400" dirty="0"/>
                  <a:t> </a:t>
                </a:r>
                <a:r>
                  <a:rPr lang="nl-NL" sz="2400" dirty="0" err="1"/>
                  <a:t>heads</a:t>
                </a:r>
                <a:r>
                  <a:rPr lang="nl-NL" sz="2400" dirty="0"/>
                  <a:t> </a:t>
                </a:r>
                <a:r>
                  <a:rPr lang="nl-NL" sz="2400" dirty="0" err="1"/>
                  <a:t>when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sz="2400" dirty="0"/>
                  <a:t> </a:t>
                </a:r>
                <a:r>
                  <a:rPr lang="nl-NL" sz="2400" dirty="0" err="1"/>
                  <a:t>times</a:t>
                </a:r>
                <a:r>
                  <a:rPr lang="nl-NL" sz="2400" dirty="0"/>
                  <a:t> flipping a </a:t>
                </a:r>
                <a:r>
                  <a:rPr lang="nl-NL" sz="2400" dirty="0" err="1"/>
                  <a:t>coin</a:t>
                </a:r>
                <a:r>
                  <a:rPr lang="nl-NL" sz="2400" dirty="0"/>
                  <a:t> </a:t>
                </a:r>
                <a:r>
                  <a:rPr lang="nl-NL" sz="2400" dirty="0" err="1"/>
                  <a:t>with</a:t>
                </a:r>
                <a:r>
                  <a:rPr lang="nl-NL" sz="2400" dirty="0"/>
                  <a:t> bias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sz="2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hlinkClick r:id="rId7"/>
                  </a:rPr>
                  <a:t>Frequencies</a:t>
                </a:r>
                <a:r>
                  <a:rPr lang="nl-NL" sz="2400" dirty="0"/>
                  <a:t>: </a:t>
                </a:r>
                <a:r>
                  <a:rPr lang="nl-NL" sz="2400" dirty="0" err="1"/>
                  <a:t>count</a:t>
                </a:r>
                <a:r>
                  <a:rPr lang="nl-NL" sz="2400" dirty="0"/>
                  <a:t>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number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occurrences</a:t>
                </a:r>
                <a:r>
                  <a:rPr lang="nl-NL" sz="2400" dirty="0"/>
                  <a:t>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divide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by</a:t>
                </a:r>
                <a:r>
                  <a:rPr lang="nl-NL" sz="2400" dirty="0"/>
                  <a:t>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total</a:t>
                </a:r>
                <a:endParaRPr lang="en-NL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1CA57C-9AD5-FC46-4305-2073D2BB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9" y="4032426"/>
                <a:ext cx="8679000" cy="2375587"/>
              </a:xfrm>
              <a:prstGeom prst="rect">
                <a:avLst/>
              </a:prstGeom>
              <a:blipFill>
                <a:blip r:embed="rId8"/>
                <a:stretch>
                  <a:fillRect l="-1170" t="-2128" b="-53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66" name="Picture 22">
            <a:extLst>
              <a:ext uri="{FF2B5EF4-FFF2-40B4-BE49-F238E27FC236}">
                <a16:creationId xmlns:a16="http://schemas.microsoft.com/office/drawing/2014/main" id="{F001875E-B26B-07F4-8D90-90E3A5776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1" t="6620" r="25234" b="18125"/>
          <a:stretch/>
        </p:blipFill>
        <p:spPr bwMode="auto">
          <a:xfrm>
            <a:off x="10392492" y="3726858"/>
            <a:ext cx="1811896" cy="21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0393AD4-57B6-1D05-F48D-76717E3A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01" y="4679992"/>
            <a:ext cx="3545840" cy="26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0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2FAEFCF-6AB3-F7B5-D55F-4ED5D1BD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09" y="158894"/>
            <a:ext cx="10515600" cy="1325563"/>
          </a:xfrm>
        </p:spPr>
        <p:txBody>
          <a:bodyPr/>
          <a:lstStyle/>
          <a:p>
            <a:r>
              <a:rPr lang="en-NL" dirty="0"/>
              <a:t>Sampling from Probability Distributions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C7153-C07C-F29A-6369-1061AD4EC360}"/>
              </a:ext>
            </a:extLst>
          </p:cNvPr>
          <p:cNvSpPr txBox="1"/>
          <p:nvPr/>
        </p:nvSpPr>
        <p:spPr>
          <a:xfrm>
            <a:off x="430708" y="1227996"/>
            <a:ext cx="867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/>
              <a:t>Definition: </a:t>
            </a:r>
            <a:r>
              <a:rPr lang="en-NL" sz="2400" dirty="0"/>
              <a:t>A list of non-negative numbers that sum to 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65E6-7623-151A-92D0-E6DC8EF622CA}"/>
              </a:ext>
            </a:extLst>
          </p:cNvPr>
          <p:cNvSpPr txBox="1"/>
          <p:nvPr/>
        </p:nvSpPr>
        <p:spPr>
          <a:xfrm>
            <a:off x="430709" y="1883586"/>
            <a:ext cx="7616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/>
              <a:t>Easy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Explain</a:t>
            </a:r>
            <a:r>
              <a:rPr lang="nl-NL" sz="2400" dirty="0"/>
              <a:t> </a:t>
            </a:r>
            <a:r>
              <a:rPr lang="nl-NL" sz="2400" dirty="0" err="1"/>
              <a:t>how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sample </a:t>
            </a:r>
            <a:r>
              <a:rPr lang="nl-NL" sz="2400" dirty="0" err="1"/>
              <a:t>from</a:t>
            </a:r>
            <a:r>
              <a:rPr lang="nl-NL" sz="2400" dirty="0"/>
              <a:t> a </a:t>
            </a:r>
            <a:r>
              <a:rPr lang="nl-NL" sz="2400" dirty="0" err="1"/>
              <a:t>given</a:t>
            </a:r>
            <a:r>
              <a:rPr lang="nl-NL" sz="2400" dirty="0"/>
              <a:t> </a:t>
            </a:r>
            <a:r>
              <a:rPr lang="nl-NL" sz="2400" dirty="0" err="1"/>
              <a:t>distribution</a:t>
            </a:r>
            <a:r>
              <a:rPr lang="nl-NL" sz="2400" dirty="0"/>
              <a:t>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aligning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probabilities</a:t>
            </a:r>
            <a:r>
              <a:rPr lang="nl-NL" sz="2400" dirty="0"/>
              <a:t>, </a:t>
            </a:r>
            <a:r>
              <a:rPr lang="nl-NL" sz="2400" dirty="0" err="1"/>
              <a:t>throwing</a:t>
            </a:r>
            <a:r>
              <a:rPr lang="nl-NL" sz="2400" dirty="0"/>
              <a:t> a random </a:t>
            </a:r>
            <a:r>
              <a:rPr lang="nl-NL" sz="2400" dirty="0" err="1"/>
              <a:t>float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[0,1)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see</a:t>
            </a:r>
            <a:r>
              <a:rPr lang="nl-NL" sz="2400" dirty="0"/>
              <a:t> in </a:t>
            </a:r>
            <a:r>
              <a:rPr lang="nl-NL" sz="2400" dirty="0" err="1"/>
              <a:t>which</a:t>
            </a:r>
            <a:r>
              <a:rPr lang="nl-NL" sz="2400" dirty="0"/>
              <a:t> interval </a:t>
            </a:r>
            <a:r>
              <a:rPr lang="nl-NL" sz="2400" dirty="0" err="1"/>
              <a:t>it</a:t>
            </a:r>
            <a:r>
              <a:rPr lang="nl-NL" sz="2400" dirty="0"/>
              <a:t> </a:t>
            </a:r>
            <a:r>
              <a:rPr lang="nl-NL" sz="2400" dirty="0" err="1"/>
              <a:t>ends</a:t>
            </a:r>
            <a:r>
              <a:rPr lang="nl-NL" sz="2400" dirty="0"/>
              <a:t> up.</a:t>
            </a:r>
            <a:endParaRPr lang="nl-NL" sz="2400" b="0" dirty="0"/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8E52479C-9E12-1F35-D654-C501206F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36" y="1770352"/>
            <a:ext cx="2635762" cy="197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CF09634B-F1FA-7D9B-C6C6-65FA54B5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38" y="1620129"/>
            <a:ext cx="3699480" cy="2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1CA136DC-8489-C09B-4530-0D2C1395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9" y="104977"/>
            <a:ext cx="3045740" cy="228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F001875E-B26B-07F4-8D90-90E3A5776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1" t="6620" r="25234" b="18125"/>
          <a:stretch/>
        </p:blipFill>
        <p:spPr bwMode="auto">
          <a:xfrm>
            <a:off x="10392492" y="3726858"/>
            <a:ext cx="1811896" cy="21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0393AD4-57B6-1D05-F48D-76717E3A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01" y="4679992"/>
            <a:ext cx="3545840" cy="26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0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2FAEFCF-6AB3-F7B5-D55F-4ED5D1BD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09" y="158894"/>
            <a:ext cx="10515600" cy="1325563"/>
          </a:xfrm>
        </p:spPr>
        <p:txBody>
          <a:bodyPr/>
          <a:lstStyle/>
          <a:p>
            <a:r>
              <a:rPr lang="en-NL" dirty="0"/>
              <a:t>Surprisal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C7153-C07C-F29A-6369-1061AD4EC360}"/>
                  </a:ext>
                </a:extLst>
              </p:cNvPr>
              <p:cNvSpPr txBox="1"/>
              <p:nvPr/>
            </p:nvSpPr>
            <p:spPr>
              <a:xfrm>
                <a:off x="430708" y="1227996"/>
                <a:ext cx="10610672" cy="139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2400" dirty="0"/>
                  <a:t>The inverse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NL" sz="2400" dirty="0"/>
                  <a:t> is a measure of how surpised you are to see an outcome with probability </a:t>
                </a:r>
                <a14:m>
                  <m:oMath xmlns:m="http://schemas.openxmlformats.org/officeDocument/2006/math">
                    <m:r>
                      <a:rPr lang="en-NL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NL" sz="2400" dirty="0"/>
                  <a:t>. </a:t>
                </a:r>
              </a:p>
              <a:p>
                <a:r>
                  <a:rPr lang="en-NL" sz="2400" dirty="0"/>
                  <a:t>Let us measure surprisal logarithmically.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C7153-C07C-F29A-6369-1061AD4EC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8" y="1227996"/>
                <a:ext cx="10610672" cy="1395126"/>
              </a:xfrm>
              <a:prstGeom prst="rect">
                <a:avLst/>
              </a:prstGeom>
              <a:blipFill>
                <a:blip r:embed="rId2"/>
                <a:stretch>
                  <a:fillRect l="-957" b="-900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9E65E6-7623-151A-92D0-E6DC8EF622CA}"/>
                  </a:ext>
                </a:extLst>
              </p:cNvPr>
              <p:cNvSpPr txBox="1"/>
              <p:nvPr/>
            </p:nvSpPr>
            <p:spPr>
              <a:xfrm>
                <a:off x="430708" y="3282439"/>
                <a:ext cx="10862132" cy="1904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2400" b="1" dirty="0"/>
                  <a:t>Easy examples: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</a:t>
                </a:r>
                <a:r>
                  <a:rPr lang="en-NL" sz="2400" dirty="0"/>
                  <a:t>air coin: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L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L" sz="2400" i="1" dirty="0" smtClean="0">
                            <a:latin typeface="Cambria Math" panose="02040503050406030204" pitchFamily="18" charset="0"/>
                          </a:rPr>
                          <m:t>0.5, 0.5</m:t>
                        </m:r>
                      </m:e>
                    </m:d>
                  </m:oMath>
                </a14:m>
                <a:r>
                  <a:rPr lang="en-NL" sz="2400" dirty="0"/>
                  <a:t>: You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NL" sz="2400" dirty="0"/>
                  <a:t> surprised to see any outcome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U</a:t>
                </a:r>
                <a:r>
                  <a:rPr lang="en-NL" sz="2400" dirty="0"/>
                  <a:t>niform distribution: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NL" sz="2400" dirty="0"/>
                  <a:t> for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nl-NL" sz="2400" b="0" dirty="0"/>
                  <a:t> : </a:t>
                </a:r>
                <a:r>
                  <a:rPr lang="nl-NL" sz="2400" b="0" dirty="0" err="1"/>
                  <a:t>you</a:t>
                </a:r>
                <a:r>
                  <a:rPr lang="nl-NL" sz="2400" b="0" dirty="0"/>
                  <a:t> are n </a:t>
                </a:r>
                <a:r>
                  <a:rPr lang="nl-NL" sz="2400" b="0" dirty="0" err="1"/>
                  <a:t>surprised</a:t>
                </a:r>
                <a:r>
                  <a:rPr lang="nl-NL" sz="2400" b="0" dirty="0"/>
                  <a:t> </a:t>
                </a:r>
                <a:r>
                  <a:rPr lang="nl-NL" sz="2400" b="0" dirty="0" err="1"/>
                  <a:t>to</a:t>
                </a:r>
                <a:r>
                  <a:rPr lang="nl-NL" sz="2400" b="0" dirty="0"/>
                  <a:t> </a:t>
                </a:r>
                <a:r>
                  <a:rPr lang="nl-NL" sz="2400" b="0" dirty="0" err="1"/>
                  <a:t>see</a:t>
                </a:r>
                <a:r>
                  <a:rPr lang="nl-NL" sz="2400" b="0" dirty="0"/>
                  <a:t> </a:t>
                </a:r>
                <a:r>
                  <a:rPr lang="nl-NL" sz="2400" b="0" dirty="0" err="1"/>
                  <a:t>any</a:t>
                </a:r>
                <a:r>
                  <a:rPr lang="nl-NL" sz="2400" b="0" dirty="0"/>
                  <a:t> </a:t>
                </a:r>
                <a:r>
                  <a:rPr lang="nl-NL" sz="2400" b="0" dirty="0" err="1"/>
                  <a:t>outcome</a:t>
                </a:r>
                <a:r>
                  <a:rPr lang="nl-NL" sz="2400" b="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9E65E6-7623-151A-92D0-E6DC8EF6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8" y="3282439"/>
                <a:ext cx="10862132" cy="1904880"/>
              </a:xfrm>
              <a:prstGeom prst="rect">
                <a:avLst/>
              </a:prstGeom>
              <a:blipFill>
                <a:blip r:embed="rId3"/>
                <a:stretch>
                  <a:fillRect l="-935" t="-2649" b="-596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42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509</Words>
  <Application>Microsoft Macintosh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Nuggets of Shannon Information Theory</vt:lpstr>
      <vt:lpstr>Exponential Functions</vt:lpstr>
      <vt:lpstr>Exponentials  &amp;  Logarithms</vt:lpstr>
      <vt:lpstr>Exponentials  &amp;  Logarithms</vt:lpstr>
      <vt:lpstr>Exponentials  &amp;  Logarithms</vt:lpstr>
      <vt:lpstr>What will you Learn from this Talk?</vt:lpstr>
      <vt:lpstr>(Discrete) Probability Distributions</vt:lpstr>
      <vt:lpstr>Sampling from Probability Distributions</vt:lpstr>
      <vt:lpstr>Surprisal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Nuggets of Shannon Information Theory</dc:title>
  <dc:creator>Christian Schaffner</dc:creator>
  <cp:lastModifiedBy>Christian Schaffner</cp:lastModifiedBy>
  <cp:revision>2</cp:revision>
  <dcterms:created xsi:type="dcterms:W3CDTF">2022-07-19T09:38:59Z</dcterms:created>
  <dcterms:modified xsi:type="dcterms:W3CDTF">2022-07-19T16:54:20Z</dcterms:modified>
</cp:coreProperties>
</file>