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42811700" cy="30264100"/>
  <p:notesSz cx="6648450" cy="9774238"/>
  <p:defaultTextStyle>
    <a:lvl1pPr defTabSz="2088048">
      <a:defRPr sz="8200">
        <a:latin typeface="Calibri"/>
        <a:ea typeface="Calibri"/>
        <a:cs typeface="Calibri"/>
        <a:sym typeface="Calibri"/>
      </a:defRPr>
    </a:lvl1pPr>
    <a:lvl2pPr indent="2088048" defTabSz="2088048">
      <a:defRPr sz="8200">
        <a:latin typeface="Calibri"/>
        <a:ea typeface="Calibri"/>
        <a:cs typeface="Calibri"/>
        <a:sym typeface="Calibri"/>
      </a:defRPr>
    </a:lvl2pPr>
    <a:lvl3pPr indent="4176097" defTabSz="2088048">
      <a:defRPr sz="8200">
        <a:latin typeface="Calibri"/>
        <a:ea typeface="Calibri"/>
        <a:cs typeface="Calibri"/>
        <a:sym typeface="Calibri"/>
      </a:defRPr>
    </a:lvl3pPr>
    <a:lvl4pPr indent="6264147" defTabSz="2088048">
      <a:defRPr sz="8200">
        <a:latin typeface="Calibri"/>
        <a:ea typeface="Calibri"/>
        <a:cs typeface="Calibri"/>
        <a:sym typeface="Calibri"/>
      </a:defRPr>
    </a:lvl4pPr>
    <a:lvl5pPr indent="8352195" defTabSz="2088048">
      <a:defRPr sz="8200">
        <a:latin typeface="Calibri"/>
        <a:ea typeface="Calibri"/>
        <a:cs typeface="Calibri"/>
        <a:sym typeface="Calibri"/>
      </a:defRPr>
    </a:lvl5pPr>
    <a:lvl6pPr indent="10440244" defTabSz="2088048">
      <a:defRPr sz="8200">
        <a:latin typeface="Calibri"/>
        <a:ea typeface="Calibri"/>
        <a:cs typeface="Calibri"/>
        <a:sym typeface="Calibri"/>
      </a:defRPr>
    </a:lvl6pPr>
    <a:lvl7pPr indent="12528292" defTabSz="2088048">
      <a:defRPr sz="8200">
        <a:latin typeface="Calibri"/>
        <a:ea typeface="Calibri"/>
        <a:cs typeface="Calibri"/>
        <a:sym typeface="Calibri"/>
      </a:defRPr>
    </a:lvl7pPr>
    <a:lvl8pPr indent="14616341" defTabSz="2088048">
      <a:defRPr sz="8200">
        <a:latin typeface="Calibri"/>
        <a:ea typeface="Calibri"/>
        <a:cs typeface="Calibri"/>
        <a:sym typeface="Calibri"/>
      </a:defRPr>
    </a:lvl8pPr>
    <a:lvl9pPr indent="16704391" defTabSz="2088048">
      <a:defRPr sz="8200"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2B"/>
    <a:srgbClr val="00CC5C"/>
    <a:srgbClr val="FF9900"/>
    <a:srgbClr val="9429FF"/>
    <a:srgbClr val="61D6FF"/>
    <a:srgbClr val="FF0000"/>
    <a:srgbClr val="FFFF00"/>
    <a:srgbClr val="FFBD5B"/>
    <a:srgbClr val="8585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1030" autoAdjust="0"/>
    <p:restoredTop sz="94660"/>
  </p:normalViewPr>
  <p:slideViewPr>
    <p:cSldViewPr snapToGrid="0" snapToObjects="1">
      <p:cViewPr>
        <p:scale>
          <a:sx n="41" d="100"/>
          <a:sy n="41" d="100"/>
        </p:scale>
        <p:origin x="2432" y="-80"/>
      </p:cViewPr>
      <p:guideLst>
        <p:guide orient="horz" pos="10583"/>
        <p:guide pos="72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88"/>
            <a:ext cx="36403309" cy="900917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5" y="17149658"/>
            <a:ext cx="29979197" cy="131144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8048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609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4147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2195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2" y="19447489"/>
            <a:ext cx="36403309" cy="6010788"/>
          </a:xfrm>
          <a:prstGeom prst="rect">
            <a:avLst/>
          </a:prstGeom>
        </p:spPr>
        <p:txBody>
          <a:bodyPr anchor="t"/>
          <a:lstStyle>
            <a:lvl1pPr algn="l">
              <a:defRPr sz="18200" b="1" cap="all"/>
            </a:lvl1pPr>
          </a:lstStyle>
          <a:p>
            <a:pPr lvl="0">
              <a:defRPr sz="1800" b="0" cap="none"/>
            </a:pPr>
            <a:r>
              <a:rPr sz="182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2" y="12827219"/>
            <a:ext cx="36403309" cy="662027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1pPr>
            <a:lvl2pPr marL="0" indent="2088048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2pPr>
            <a:lvl3pPr marL="0" indent="4176097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3pPr>
            <a:lvl4pPr marL="0" indent="6264147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4pPr>
            <a:lvl5pPr marL="0" indent="8352195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4" y="406331"/>
            <a:ext cx="38544679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4" y="1133297"/>
            <a:ext cx="38544679" cy="520136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2" y="6334658"/>
            <a:ext cx="18922883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900" b="1"/>
            </a:lvl1pPr>
            <a:lvl2pPr marL="0" indent="2088048">
              <a:spcBef>
                <a:spcPts val="2600"/>
              </a:spcBef>
              <a:buSzTx/>
              <a:buFontTx/>
              <a:buNone/>
              <a:defRPr sz="10900" b="1"/>
            </a:lvl2pPr>
            <a:lvl3pPr marL="0" indent="4176097">
              <a:spcBef>
                <a:spcPts val="2600"/>
              </a:spcBef>
              <a:buSzTx/>
              <a:buFontTx/>
              <a:buNone/>
              <a:defRPr sz="10900" b="1"/>
            </a:lvl3pPr>
            <a:lvl4pPr marL="0" indent="6264147">
              <a:spcBef>
                <a:spcPts val="2600"/>
              </a:spcBef>
              <a:buSzTx/>
              <a:buFontTx/>
              <a:buNone/>
              <a:defRPr sz="10900" b="1"/>
            </a:lvl4pPr>
            <a:lvl5pPr marL="0" indent="8352195">
              <a:spcBef>
                <a:spcPts val="2600"/>
              </a:spcBef>
              <a:buSzTx/>
              <a:buFontTx/>
              <a:buNone/>
              <a:defRPr sz="10900" b="1"/>
            </a:lvl5pPr>
          </a:lstStyle>
          <a:p>
            <a:pPr lvl="0">
              <a:defRPr sz="1800" b="0"/>
            </a:pPr>
            <a:r>
              <a:rPr sz="10900" b="1"/>
              <a:t>Body Level One</a:t>
            </a:r>
          </a:p>
          <a:p>
            <a:pPr lvl="1">
              <a:defRPr sz="1800" b="0"/>
            </a:pPr>
            <a:r>
              <a:rPr sz="10900" b="1"/>
              <a:t>Body Level Two</a:t>
            </a:r>
          </a:p>
          <a:p>
            <a:pPr lvl="2">
              <a:defRPr sz="1800" b="0"/>
            </a:pPr>
            <a:r>
              <a:rPr sz="10900" b="1"/>
              <a:t>Body Level Three</a:t>
            </a:r>
          </a:p>
          <a:p>
            <a:pPr lvl="3">
              <a:defRPr sz="1800" b="0"/>
            </a:pPr>
            <a:r>
              <a:rPr sz="10900" b="1"/>
              <a:t>Body Level Four</a:t>
            </a:r>
          </a:p>
          <a:p>
            <a:pPr lvl="4">
              <a:defRPr sz="1800" b="0"/>
            </a:pPr>
            <a:r>
              <a:rPr sz="109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4" y="406331"/>
            <a:ext cx="38544679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6" y="0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200" b="1"/>
            </a:lvl1pPr>
          </a:lstStyle>
          <a:p>
            <a:pPr lvl="0">
              <a:defRPr sz="1800" b="0"/>
            </a:pPr>
            <a:r>
              <a:rPr sz="92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4" y="1204962"/>
            <a:ext cx="23941719" cy="290591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5" y="21184873"/>
            <a:ext cx="25696455" cy="2500994"/>
          </a:xfrm>
          <a:prstGeom prst="rect">
            <a:avLst/>
          </a:prstGeom>
        </p:spPr>
        <p:txBody>
          <a:bodyPr anchor="b"/>
          <a:lstStyle>
            <a:lvl1pPr algn="l">
              <a:defRPr sz="9200" b="1"/>
            </a:lvl1pPr>
          </a:lstStyle>
          <a:p>
            <a:pPr lvl="0">
              <a:defRPr sz="1800" b="0"/>
            </a:pPr>
            <a:r>
              <a:rPr sz="92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5" y="23685864"/>
            <a:ext cx="25696455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400"/>
            </a:lvl1pPr>
            <a:lvl2pPr marL="0" indent="2088048">
              <a:spcBef>
                <a:spcPts val="1500"/>
              </a:spcBef>
              <a:buSzTx/>
              <a:buFontTx/>
              <a:buNone/>
              <a:defRPr sz="6400"/>
            </a:lvl2pPr>
            <a:lvl3pPr marL="0" indent="4176097">
              <a:spcBef>
                <a:spcPts val="1500"/>
              </a:spcBef>
              <a:buSzTx/>
              <a:buFontTx/>
              <a:buNone/>
              <a:defRPr sz="6400"/>
            </a:lvl3pPr>
            <a:lvl4pPr marL="0" indent="6264147">
              <a:spcBef>
                <a:spcPts val="1500"/>
              </a:spcBef>
              <a:buSzTx/>
              <a:buFontTx/>
              <a:buNone/>
              <a:defRPr sz="6400"/>
            </a:lvl4pPr>
            <a:lvl5pPr marL="0" indent="8352195">
              <a:spcBef>
                <a:spcPts val="1500"/>
              </a:spcBef>
              <a:buSzTx/>
              <a:buFontTx/>
              <a:buNone/>
              <a:defRPr sz="6400"/>
            </a:lvl5pPr>
          </a:lstStyle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4" y="406327"/>
            <a:ext cx="38544679" cy="665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4" y="7061627"/>
            <a:ext cx="38544679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>
            <a:normAutofit/>
          </a:bodyPr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6" y="28221945"/>
            <a:ext cx="9993067" cy="1268074"/>
          </a:xfrm>
          <a:prstGeom prst="rect">
            <a:avLst/>
          </a:prstGeom>
          <a:ln w="12700">
            <a:miter lim="400000"/>
          </a:ln>
        </p:spPr>
        <p:txBody>
          <a:bodyPr lIns="208805" tIns="208805" rIns="208805" bIns="208805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 defTabSz="2088048">
        <a:defRPr sz="20100">
          <a:latin typeface="Calibri"/>
          <a:ea typeface="Calibri"/>
          <a:cs typeface="Calibri"/>
          <a:sym typeface="Calibri"/>
        </a:defRPr>
      </a:lvl1pPr>
      <a:lvl2pPr algn="ctr" defTabSz="2088048">
        <a:defRPr sz="20100">
          <a:latin typeface="Calibri"/>
          <a:ea typeface="Calibri"/>
          <a:cs typeface="Calibri"/>
          <a:sym typeface="Calibri"/>
        </a:defRPr>
      </a:lvl2pPr>
      <a:lvl3pPr algn="ctr" defTabSz="2088048">
        <a:defRPr sz="20100">
          <a:latin typeface="Calibri"/>
          <a:ea typeface="Calibri"/>
          <a:cs typeface="Calibri"/>
          <a:sym typeface="Calibri"/>
        </a:defRPr>
      </a:lvl3pPr>
      <a:lvl4pPr algn="ctr" defTabSz="2088048">
        <a:defRPr sz="20100">
          <a:latin typeface="Calibri"/>
          <a:ea typeface="Calibri"/>
          <a:cs typeface="Calibri"/>
          <a:sym typeface="Calibri"/>
        </a:defRPr>
      </a:lvl4pPr>
      <a:lvl5pPr algn="ctr" defTabSz="2088048">
        <a:defRPr sz="20100">
          <a:latin typeface="Calibri"/>
          <a:ea typeface="Calibri"/>
          <a:cs typeface="Calibri"/>
          <a:sym typeface="Calibri"/>
        </a:defRPr>
      </a:lvl5pPr>
      <a:lvl6pPr algn="ctr" defTabSz="2088048">
        <a:defRPr sz="20100">
          <a:latin typeface="Calibri"/>
          <a:ea typeface="Calibri"/>
          <a:cs typeface="Calibri"/>
          <a:sym typeface="Calibri"/>
        </a:defRPr>
      </a:lvl6pPr>
      <a:lvl7pPr algn="ctr" defTabSz="2088048">
        <a:defRPr sz="20100">
          <a:latin typeface="Calibri"/>
          <a:ea typeface="Calibri"/>
          <a:cs typeface="Calibri"/>
          <a:sym typeface="Calibri"/>
        </a:defRPr>
      </a:lvl7pPr>
      <a:lvl8pPr algn="ctr" defTabSz="2088048">
        <a:defRPr sz="20100">
          <a:latin typeface="Calibri"/>
          <a:ea typeface="Calibri"/>
          <a:cs typeface="Calibri"/>
          <a:sym typeface="Calibri"/>
        </a:defRPr>
      </a:lvl8pPr>
      <a:lvl9pPr algn="ctr" defTabSz="2088048">
        <a:defRPr sz="20100">
          <a:latin typeface="Calibri"/>
          <a:ea typeface="Calibri"/>
          <a:cs typeface="Calibri"/>
          <a:sym typeface="Calibri"/>
        </a:defRPr>
      </a:lvl9pPr>
    </p:titleStyle>
    <p:bodyStyle>
      <a:lvl1pPr marL="1566036" indent="-1566036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1pPr>
      <a:lvl2pPr marL="3588319" indent="-1500271" defTabSz="2088048">
        <a:spcBef>
          <a:spcPts val="3500"/>
        </a:spcBef>
        <a:buSzPct val="100000"/>
        <a:buFont typeface="Arial"/>
        <a:buChar char="–"/>
        <a:defRPr sz="14600">
          <a:latin typeface="Calibri"/>
          <a:ea typeface="Calibri"/>
          <a:cs typeface="Calibri"/>
          <a:sym typeface="Calibri"/>
        </a:defRPr>
      </a:lvl2pPr>
      <a:lvl3pPr marL="5574516" indent="-1398417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3pPr>
      <a:lvl4pPr marL="7920968" indent="-1656820" defTabSz="2088048">
        <a:spcBef>
          <a:spcPts val="3500"/>
        </a:spcBef>
        <a:buSzPct val="100000"/>
        <a:buFont typeface="Arial"/>
        <a:buChar char="–"/>
        <a:defRPr sz="14600">
          <a:latin typeface="Calibri"/>
          <a:ea typeface="Calibri"/>
          <a:cs typeface="Calibri"/>
          <a:sym typeface="Calibri"/>
        </a:defRPr>
      </a:lvl4pPr>
      <a:lvl5pPr marL="10009016" indent="-1656820" defTabSz="2088048">
        <a:spcBef>
          <a:spcPts val="3500"/>
        </a:spcBef>
        <a:buSzPct val="100000"/>
        <a:buFont typeface="Arial"/>
        <a:buChar char="»"/>
        <a:defRPr sz="14600">
          <a:latin typeface="Calibri"/>
          <a:ea typeface="Calibri"/>
          <a:cs typeface="Calibri"/>
          <a:sym typeface="Calibri"/>
        </a:defRPr>
      </a:lvl5pPr>
      <a:lvl6pPr marL="12097065" indent="-1656820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6pPr>
      <a:lvl7pPr marL="14185114" indent="-1656820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7pPr>
      <a:lvl8pPr marL="16273163" indent="-1656821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8pPr>
      <a:lvl9pPr marL="18361212" indent="-1656821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9pPr>
    </p:bodyStyle>
    <p:otherStyle>
      <a:lvl1pPr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8048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6097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4147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2195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40244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8292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6341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4391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cschaffner/MoLOverviewPoster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508829" y="163685"/>
            <a:ext cx="41869737" cy="29802014"/>
            <a:chOff x="1132721" y="-35115"/>
            <a:chExt cx="41869737" cy="29802014"/>
          </a:xfrm>
        </p:grpSpPr>
        <p:sp>
          <p:nvSpPr>
            <p:cNvPr id="8" name="Rounded Rectangle 7"/>
            <p:cNvSpPr/>
            <p:nvPr/>
          </p:nvSpPr>
          <p:spPr>
            <a:xfrm>
              <a:off x="6123360" y="-35115"/>
              <a:ext cx="21220423" cy="13854968"/>
            </a:xfrm>
            <a:prstGeom prst="roundRect">
              <a:avLst>
                <a:gd name="adj" fmla="val 9410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00CC5C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1" y="10065286"/>
              <a:ext cx="29410014" cy="19357737"/>
            </a:xfrm>
            <a:prstGeom prst="corner">
              <a:avLst>
                <a:gd name="adj1" fmla="val 38815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7223226" y="2555249"/>
              <a:ext cx="21329322" cy="13435575"/>
            </a:xfrm>
            <a:prstGeom prst="corner">
              <a:avLst>
                <a:gd name="adj1" fmla="val 52163"/>
                <a:gd name="adj2" fmla="val 76015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2094535" y="6555063"/>
              <a:ext cx="24445276" cy="10638706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2578386" y="20798047"/>
              <a:ext cx="20424072" cy="8968852"/>
            </a:xfrm>
            <a:prstGeom prst="roundRect">
              <a:avLst>
                <a:gd name="adj" fmla="val 9008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1843902" y="9976144"/>
              <a:ext cx="22218305" cy="10478875"/>
            </a:xfrm>
            <a:prstGeom prst="roundRect">
              <a:avLst>
                <a:gd name="adj" fmla="val 9410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9300993" y="6256422"/>
              <a:ext cx="14943205" cy="12459722"/>
            </a:xfrm>
            <a:prstGeom prst="corner">
              <a:avLst>
                <a:gd name="adj1" fmla="val 65315"/>
                <a:gd name="adj2" fmla="val 27568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162" name="Shape 248"/>
          <p:cNvSpPr/>
          <p:nvPr/>
        </p:nvSpPr>
        <p:spPr>
          <a:xfrm flipV="1">
            <a:off x="39371545" y="22368505"/>
            <a:ext cx="1082680" cy="200351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48"/>
          <p:cNvSpPr/>
          <p:nvPr/>
        </p:nvSpPr>
        <p:spPr>
          <a:xfrm flipV="1">
            <a:off x="38633375" y="21648207"/>
            <a:ext cx="708381" cy="477289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5" name="Shape 248"/>
          <p:cNvSpPr/>
          <p:nvPr/>
        </p:nvSpPr>
        <p:spPr>
          <a:xfrm flipV="1">
            <a:off x="34014340" y="20984855"/>
            <a:ext cx="4937770" cy="1502234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8" name="Shape 248"/>
          <p:cNvSpPr/>
          <p:nvPr/>
        </p:nvSpPr>
        <p:spPr>
          <a:xfrm flipV="1">
            <a:off x="40750534" y="22655875"/>
            <a:ext cx="399589" cy="399102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0" name="Shape 248"/>
          <p:cNvSpPr/>
          <p:nvPr/>
        </p:nvSpPr>
        <p:spPr>
          <a:xfrm flipV="1">
            <a:off x="36053263" y="22246677"/>
            <a:ext cx="3909346" cy="468239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6979343" y="45957"/>
            <a:ext cx="13005745" cy="174082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9000" dirty="0"/>
              <a:t>Master of Logic 2015/</a:t>
            </a:r>
            <a:r>
              <a:rPr sz="9000" dirty="0" smtClean="0"/>
              <a:t>16</a:t>
            </a:r>
            <a:endParaRPr sz="9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16019" y="163684"/>
            <a:ext cx="3462954" cy="2360474"/>
            <a:chOff x="146049" y="67432"/>
            <a:chExt cx="3462954" cy="2360474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800" dirty="0">
                  <a:solidFill>
                    <a:srgbClr val="FFFFFF"/>
                  </a:solidFill>
                </a:rPr>
                <a:t>Sep/Okt 2015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800" dirty="0"/>
                <a:t>Nov/Dec 2015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/>
                <a:t>Feb/Mar 2016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/>
                <a:t>Apr/May 2016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1224736" y="27689846"/>
            <a:ext cx="3563025" cy="1700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4000" b="1" dirty="0" smtClean="0"/>
              <a:t>Mathematical</a:t>
            </a:r>
            <a:r>
              <a:rPr lang="en-US" sz="4000" dirty="0" smtClean="0"/>
              <a:t> </a:t>
            </a:r>
            <a:r>
              <a:rPr lang="en-US" sz="4000" b="1" dirty="0" smtClean="0"/>
              <a:t>Logic</a:t>
            </a:r>
            <a:endParaRPr sz="4000" b="1" dirty="0"/>
          </a:p>
        </p:txBody>
      </p:sp>
      <p:sp>
        <p:nvSpPr>
          <p:cNvPr id="141" name="Shape 228"/>
          <p:cNvSpPr/>
          <p:nvPr/>
        </p:nvSpPr>
        <p:spPr>
          <a:xfrm>
            <a:off x="26824069" y="20961700"/>
            <a:ext cx="6983034" cy="116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4000" b="1" dirty="0" smtClean="0"/>
              <a:t>Theoretical Computer Science</a:t>
            </a:r>
            <a:endParaRPr sz="4000" b="1" dirty="0"/>
          </a:p>
        </p:txBody>
      </p:sp>
      <p:sp>
        <p:nvSpPr>
          <p:cNvPr id="144" name="Shape 228"/>
          <p:cNvSpPr/>
          <p:nvPr/>
        </p:nvSpPr>
        <p:spPr>
          <a:xfrm>
            <a:off x="38378200" y="4566966"/>
            <a:ext cx="3866685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4000" b="1" dirty="0" smtClean="0"/>
              <a:t>Computational</a:t>
            </a:r>
            <a:r>
              <a:rPr lang="en-US" sz="4000" dirty="0" smtClean="0"/>
              <a:t> </a:t>
            </a:r>
            <a:r>
              <a:rPr lang="en-US" sz="4000" b="1" dirty="0" smtClean="0"/>
              <a:t>Linguistics</a:t>
            </a:r>
            <a:r>
              <a:rPr lang="en-US" sz="4000" dirty="0" smtClean="0"/>
              <a:t> / </a:t>
            </a:r>
            <a:r>
              <a:rPr lang="en-US" sz="4000" b="1" dirty="0" smtClean="0"/>
              <a:t>AI</a:t>
            </a:r>
            <a:endParaRPr sz="40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673960" y="18977271"/>
            <a:ext cx="19707387" cy="10644552"/>
            <a:chOff x="23107094" y="18881019"/>
            <a:chExt cx="19707387" cy="10644552"/>
          </a:xfrm>
        </p:grpSpPr>
        <p:sp>
          <p:nvSpPr>
            <p:cNvPr id="61" name="Shape 61"/>
            <p:cNvSpPr/>
            <p:nvPr/>
          </p:nvSpPr>
          <p:spPr>
            <a:xfrm>
              <a:off x="39577749" y="18881019"/>
              <a:ext cx="3236732" cy="3317316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222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Basic Probability, Computing and Statistics (Sima'an) [3EC]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6912397" y="26633405"/>
              <a:ext cx="2778806" cy="242777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Functional Specification of Algorithms (vEijck)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31058902" y="27188104"/>
              <a:ext cx="2778806" cy="18878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rgbClr val="FFFFFF"/>
                  </a:solidFill>
                </a:rPr>
                <a:t>[</a:t>
              </a:r>
              <a:r>
                <a:rPr lang="en-US" sz="2800" dirty="0" err="1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Recursion Theory (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Rodenburg</a:t>
              </a:r>
              <a:r>
                <a:rPr lang="en-US" sz="2800" dirty="0" smtClean="0">
                  <a:solidFill>
                    <a:srgbClr val="FFFFFF"/>
                  </a:solidFill>
                </a:rPr>
                <a:t>)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26912397" y="23630460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MScCS</a:t>
              </a:r>
              <a:r>
                <a:rPr lang="en-US" sz="2800" dirty="0">
                  <a:solidFill>
                    <a:srgbClr val="FFFFFF"/>
                  </a:solidFill>
                </a:rPr>
                <a:t>-VU] Concurrency Theory (Ponse)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3113988" y="26974552"/>
              <a:ext cx="3013179" cy="2132947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Lambda Calculus (Rodenburg)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39066509" y="26729543"/>
              <a:ext cx="3013177" cy="279409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Combinatorics with Computer Science Applications (dWolf)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23107094" y="22407572"/>
              <a:ext cx="3013179" cy="182556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Computability and Interaction (Baeten)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37382564" y="24452854"/>
              <a:ext cx="3013179" cy="165960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Kolmogorov Complexity (Torenvliet)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32940796" y="25234160"/>
              <a:ext cx="3013179" cy="137157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Game Theory (TBD)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23113988" y="24532927"/>
              <a:ext cx="3013179" cy="210780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MScCS</a:t>
              </a:r>
              <a:r>
                <a:rPr lang="en-US" sz="2800" dirty="0"/>
                <a:t>-VU] Protocol Validation (Fokkink)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34938094" y="27316641"/>
              <a:ext cx="3013179" cy="220893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Introduction to Modern Cryptography (Schaffner)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557954" y="21377532"/>
              <a:ext cx="3243920" cy="2304682"/>
              <a:chOff x="35643220" y="21347528"/>
              <a:chExt cx="3243919" cy="2304682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35643220" y="21642815"/>
                <a:ext cx="3243919" cy="200939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800" dirty="0" smtClean="0"/>
              </a:p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-FNWI] Information Theory (Schaffner)</a:t>
                </a:r>
              </a:p>
            </p:txBody>
          </p:sp>
          <p:sp>
            <p:nvSpPr>
              <p:cNvPr id="152" name="Shape 230"/>
              <p:cNvSpPr/>
              <p:nvPr/>
            </p:nvSpPr>
            <p:spPr>
              <a:xfrm>
                <a:off x="36597052" y="21347528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lvl="0" algn="ctr">
                  <a:defRPr sz="1800"/>
                </a:pPr>
                <a:r>
                  <a:rPr lang="en-US" sz="3400" b="1" dirty="0" smtClean="0"/>
                  <a:t>L&amp;C</a:t>
                </a:r>
                <a:endParaRPr sz="3400" b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0976658" y="22104801"/>
              <a:ext cx="3470816" cy="2512227"/>
              <a:chOff x="38861986" y="28460007"/>
              <a:chExt cx="3470816" cy="2512227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38861986" y="28809107"/>
                <a:ext cx="3470816" cy="2163127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800" dirty="0" smtClean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 smtClean="0">
                    <a:solidFill>
                      <a:srgbClr val="FFFFFF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FFFFFF"/>
                    </a:solidFill>
                  </a:rPr>
                  <a:t>MoL</a:t>
                </a:r>
                <a:r>
                  <a:rPr lang="en-US" sz="2800" dirty="0">
                    <a:solidFill>
                      <a:srgbClr val="FFFFFF"/>
                    </a:solidFill>
                  </a:rPr>
                  <a:t>-FNWI] Computational Complexity (Buhrman)</a:t>
                </a:r>
              </a:p>
            </p:txBody>
          </p:sp>
          <p:sp>
            <p:nvSpPr>
              <p:cNvPr id="153" name="Shape 230"/>
              <p:cNvSpPr/>
              <p:nvPr/>
            </p:nvSpPr>
            <p:spPr>
              <a:xfrm>
                <a:off x="39918656" y="2846000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>
                    <a:solidFill>
                      <a:schemeClr val="bg1"/>
                    </a:solidFill>
                  </a:rPr>
                  <a:t>L&amp;C</a:t>
                </a:r>
                <a:endParaRPr sz="3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1597914" y="10471918"/>
            <a:ext cx="13900896" cy="9840733"/>
            <a:chOff x="12031048" y="10375666"/>
            <a:chExt cx="13900896" cy="9840733"/>
          </a:xfrm>
        </p:grpSpPr>
        <p:sp>
          <p:nvSpPr>
            <p:cNvPr id="106" name="Shape 106"/>
            <p:cNvSpPr/>
            <p:nvPr/>
          </p:nvSpPr>
          <p:spPr>
            <a:xfrm>
              <a:off x="18561834" y="14212934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Logic and Conversation (Roelofsen)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20154682" y="17586755"/>
              <a:ext cx="4465896" cy="262964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Semantics and Pragmatics in Bayesian Interpretation (Zeevat)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19551788" y="10807238"/>
              <a:ext cx="3013179" cy="207846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MAPhil</a:t>
              </a:r>
              <a:r>
                <a:rPr lang="en-US" sz="2800" dirty="0"/>
                <a:t>] Causality and Explanation (Schulz)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2918765" y="11601135"/>
              <a:ext cx="3013179" cy="2712883"/>
              <a:chOff x="25241365" y="11391108"/>
              <a:chExt cx="3013179" cy="2712883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25241365" y="11674169"/>
                <a:ext cx="3013179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FD1BB"/>
                  </a:gs>
                  <a:gs pos="35000">
                    <a:srgbClr val="FFDECF"/>
                  </a:gs>
                  <a:gs pos="100000">
                    <a:srgbClr val="FFF2ED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 smtClean="0"/>
                  <a:t>-FGW] Structures for Semantics (</a:t>
                </a:r>
                <a:r>
                  <a:rPr lang="en-US" sz="2800" dirty="0" err="1" smtClean="0"/>
                  <a:t>Aloni</a:t>
                </a:r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25529434" y="11391108"/>
                <a:ext cx="2449136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/>
                  <a:t>L&amp;L</a:t>
                </a:r>
                <a:endParaRPr sz="34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5629091" y="10416234"/>
              <a:ext cx="3611034" cy="2669857"/>
              <a:chOff x="17473539" y="10282648"/>
              <a:chExt cx="3611033" cy="2936813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17570571" y="10470963"/>
                <a:ext cx="3405438" cy="2748498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 smtClean="0">
                    <a:solidFill>
                      <a:srgbClr val="FFFFFF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FFFFFF"/>
                    </a:solidFill>
                  </a:rPr>
                  <a:t>MoL</a:t>
                </a:r>
                <a:r>
                  <a:rPr lang="en-US" sz="2800" dirty="0">
                    <a:solidFill>
                      <a:srgbClr val="FFFFFF"/>
                    </a:solidFill>
                  </a:rPr>
                  <a:t>-FGW] Meaning, Reference and Modality (Dekker)</a:t>
                </a:r>
              </a:p>
            </p:txBody>
          </p:sp>
          <p:sp>
            <p:nvSpPr>
              <p:cNvPr id="146" name="Shape 230"/>
              <p:cNvSpPr/>
              <p:nvPr/>
            </p:nvSpPr>
            <p:spPr>
              <a:xfrm>
                <a:off x="19586600" y="10282648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>
                    <a:solidFill>
                      <a:schemeClr val="bg1"/>
                    </a:solidFill>
                  </a:rPr>
                  <a:t>L&amp;L</a:t>
                </a:r>
                <a:endParaRPr sz="3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Shape 230"/>
              <p:cNvSpPr/>
              <p:nvPr/>
            </p:nvSpPr>
            <p:spPr>
              <a:xfrm>
                <a:off x="17473539" y="10284570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>
                    <a:solidFill>
                      <a:schemeClr val="bg1"/>
                    </a:solidFill>
                  </a:rPr>
                  <a:t>L&amp;P</a:t>
                </a:r>
                <a:endParaRPr sz="3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2031048" y="10375666"/>
              <a:ext cx="3314497" cy="2725061"/>
              <a:chOff x="3293962" y="4950451"/>
              <a:chExt cx="3314497" cy="2725061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293962" y="5162216"/>
                <a:ext cx="3314497" cy="251329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-FNWI] Philosophical Logic (vRooij)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244389" y="495045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/>
                  <a:t>L&amp;P</a:t>
                </a:r>
                <a:endParaRPr sz="3400" b="1" dirty="0"/>
              </a:p>
            </p:txBody>
          </p:sp>
        </p:grpSp>
      </p:grpSp>
      <p:sp>
        <p:nvSpPr>
          <p:cNvPr id="176" name="Shape 230"/>
          <p:cNvSpPr/>
          <p:nvPr/>
        </p:nvSpPr>
        <p:spPr>
          <a:xfrm>
            <a:off x="2182312" y="18225680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400" dirty="0"/>
              <a:t>L&amp;M</a:t>
            </a:r>
            <a:endParaRPr sz="3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008954" y="8576768"/>
            <a:ext cx="7369201" cy="8173775"/>
            <a:chOff x="2442088" y="8480516"/>
            <a:chExt cx="7369201" cy="8173775"/>
          </a:xfrm>
        </p:grpSpPr>
        <p:sp>
          <p:nvSpPr>
            <p:cNvPr id="103" name="Shape 103"/>
            <p:cNvSpPr/>
            <p:nvPr/>
          </p:nvSpPr>
          <p:spPr>
            <a:xfrm>
              <a:off x="4663438" y="1422446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/>
                <a:t>[</a:t>
              </a:r>
              <a:r>
                <a:rPr lang="en-US" sz="2800" dirty="0" err="1"/>
                <a:t>MoL</a:t>
              </a:r>
              <a:r>
                <a:rPr lang="en-US" sz="2800" dirty="0"/>
                <a:t>-FNWI] Dynamic Epistemic Logic (</a:t>
              </a:r>
              <a:r>
                <a:rPr lang="en-US" sz="2800" dirty="0" err="1"/>
                <a:t>Baltag</a:t>
              </a:r>
              <a:r>
                <a:rPr lang="en-US" sz="28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798110" y="10657444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42088" y="8480516"/>
              <a:ext cx="2778807" cy="2974588"/>
              <a:chOff x="22040655" y="-569705"/>
              <a:chExt cx="2778807" cy="2974588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40655" y="-377031"/>
                <a:ext cx="2778807" cy="2781914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800" dirty="0" smtClean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 smtClean="0">
                    <a:solidFill>
                      <a:srgbClr val="FFFFFF"/>
                    </a:solidFill>
                  </a:rPr>
                  <a:t>[</a:t>
                </a:r>
                <a:r>
                  <a:rPr lang="en-US" sz="2800" dirty="0">
                    <a:solidFill>
                      <a:srgbClr val="FFFFFF"/>
                    </a:solidFill>
                  </a:rPr>
                  <a:t>MoL-FNWI] Basic Logic (Incurvati</a:t>
                </a:r>
                <a:r>
                  <a:rPr lang="en-US" sz="2800" dirty="0" smtClean="0">
                    <a:solidFill>
                      <a:srgbClr val="FFFFFF"/>
                    </a:solidFill>
                  </a:rPr>
                  <a:t>)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681072" y="-56970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 smtClean="0">
                    <a:solidFill>
                      <a:schemeClr val="bg1"/>
                    </a:solidFill>
                  </a:rPr>
                  <a:t>some</a:t>
                </a:r>
                <a:endParaRPr sz="34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0" name="Shape 248"/>
          <p:cNvSpPr/>
          <p:nvPr/>
        </p:nvSpPr>
        <p:spPr>
          <a:xfrm flipH="1" flipV="1">
            <a:off x="4377239" y="25859091"/>
            <a:ext cx="1376578" cy="91378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48"/>
          <p:cNvSpPr/>
          <p:nvPr/>
        </p:nvSpPr>
        <p:spPr>
          <a:xfrm flipH="1" flipV="1">
            <a:off x="4230303" y="21473783"/>
            <a:ext cx="1523513" cy="158933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953821" y="20071774"/>
            <a:ext cx="1031399" cy="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3758300" y="2397442"/>
            <a:ext cx="4375667" cy="2074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4000" b="1" dirty="0" smtClean="0"/>
              <a:t>Cognition</a:t>
            </a:r>
            <a:endParaRPr sz="4000" b="1" dirty="0"/>
          </a:p>
        </p:txBody>
      </p:sp>
      <p:sp>
        <p:nvSpPr>
          <p:cNvPr id="107" name="Shape 228"/>
          <p:cNvSpPr/>
          <p:nvPr/>
        </p:nvSpPr>
        <p:spPr>
          <a:xfrm>
            <a:off x="1950838" y="6488938"/>
            <a:ext cx="3741136" cy="2506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4000" b="1" dirty="0" smtClean="0"/>
              <a:t>Philosophical</a:t>
            </a:r>
            <a:r>
              <a:rPr lang="en-US" sz="4000" dirty="0" smtClean="0"/>
              <a:t> </a:t>
            </a:r>
            <a:r>
              <a:rPr lang="en-US" sz="4000" b="1" dirty="0" smtClean="0"/>
              <a:t>Logic</a:t>
            </a:r>
            <a:endParaRPr sz="4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313866" y="424708"/>
            <a:ext cx="20086501" cy="9067855"/>
            <a:chOff x="6747000" y="328456"/>
            <a:chExt cx="20086501" cy="9067855"/>
          </a:xfrm>
        </p:grpSpPr>
        <p:sp>
          <p:nvSpPr>
            <p:cNvPr id="73" name="Shape 73"/>
            <p:cNvSpPr/>
            <p:nvPr/>
          </p:nvSpPr>
          <p:spPr>
            <a:xfrm>
              <a:off x="17413044" y="2936809"/>
              <a:ext cx="3056686" cy="304042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>
                  <a:solidFill>
                    <a:srgbClr val="FFFFFF"/>
                  </a:solidFill>
                </a:rPr>
                <a:t>MoL-FGW] Rationality, Cognition and Reasoning (</a:t>
              </a:r>
              <a:r>
                <a:rPr lang="en-US" sz="2800" dirty="0" err="1">
                  <a:solidFill>
                    <a:srgbClr val="FFFFFF"/>
                  </a:solidFill>
                </a:rPr>
                <a:t>vLambalgen</a:t>
              </a:r>
              <a:r>
                <a:rPr lang="en-US" sz="2800" dirty="0" smtClean="0">
                  <a:solidFill>
                    <a:srgbClr val="FFFFFF"/>
                  </a:solidFill>
                </a:rPr>
                <a:t>)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23939418" y="3085520"/>
              <a:ext cx="2894083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-FGW] Neurophilosophy of the Self (Kiverstein)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3622568" y="328456"/>
              <a:ext cx="3199763" cy="2970038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GSHum</a:t>
              </a:r>
              <a:r>
                <a:rPr lang="en-US" sz="2800" dirty="0">
                  <a:solidFill>
                    <a:srgbClr val="FFFFFF"/>
                  </a:solidFill>
                </a:rPr>
                <a:t>] Introduction to the Philosophy of Language (Brouwer)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6791071" y="1050292"/>
              <a:ext cx="3013179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MScPhys</a:t>
              </a:r>
              <a:r>
                <a:rPr lang="en-US" sz="2800" dirty="0">
                  <a:solidFill>
                    <a:srgbClr val="FFFFFF"/>
                  </a:solidFill>
                </a:rPr>
                <a:t>] Philosophy of Science (van Dongen)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0721153" y="3012172"/>
              <a:ext cx="301317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The Computational Mind and its Critics (Kiverstein)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10259622" y="842726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Advanced Topics in the Philosophy of Language (TBA)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6791072" y="696648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Logic, Knowledge and Science (Smets)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10504221" y="366093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Wittgenstein's Relevance: Sources (Stokhof)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22846577" y="5763293"/>
              <a:ext cx="2756622" cy="187202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GSHum</a:t>
              </a:r>
              <a:r>
                <a:rPr lang="en-US" sz="2800" dirty="0"/>
                <a:t>] Time (vLambalgen)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6747000" y="366093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MAPhil</a:t>
              </a:r>
              <a:r>
                <a:rPr lang="en-US" sz="2800" dirty="0"/>
                <a:t>] Early Modern Philosophy of Language (Maat)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9135341" y="6889436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MAPhil</a:t>
              </a:r>
              <a:r>
                <a:rPr lang="en-US" sz="2800" dirty="0"/>
                <a:t>] Kant, Logic and Cognition (vLambalgen)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11994692" y="694829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Possible Worlds: Logic and Metaphysics (Berto)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3541463" y="366093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Wittgenstein's Relevance: Perspectives (Stokhof)</a:t>
              </a:r>
            </a:p>
          </p:txBody>
        </p:sp>
      </p:grpSp>
      <p:sp>
        <p:nvSpPr>
          <p:cNvPr id="49" name="Shape 49"/>
          <p:cNvSpPr/>
          <p:nvPr/>
        </p:nvSpPr>
        <p:spPr>
          <a:xfrm>
            <a:off x="508831" y="2892273"/>
            <a:ext cx="3422879" cy="3258412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chemeClr val="accent3"/>
              </a:gs>
            </a:gsLst>
            <a:lin ang="5220000" scaled="0"/>
          </a:gra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endParaRPr lang="en-US" sz="2800" dirty="0" smtClean="0">
              <a:solidFill>
                <a:srgbClr val="FFFFFF"/>
              </a:solidFill>
            </a:endParaRPr>
          </a:p>
          <a:p>
            <a:pPr lvl="0" algn="ctr">
              <a:defRPr sz="1800"/>
            </a:pPr>
            <a:r>
              <a:rPr lang="en-US" sz="2800" dirty="0" smtClean="0">
                <a:solidFill>
                  <a:srgbClr val="FFFFFF"/>
                </a:solidFill>
              </a:rPr>
              <a:t>Sept-Dec</a:t>
            </a:r>
            <a:r>
              <a:rPr lang="en-US" sz="2800" dirty="0">
                <a:solidFill>
                  <a:srgbClr val="FFFFFF"/>
                </a:solidFill>
              </a:rPr>
              <a:t>: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Logic, Language and Computation (Aloni) [3EC]</a:t>
            </a:r>
          </a:p>
        </p:txBody>
      </p:sp>
      <p:sp>
        <p:nvSpPr>
          <p:cNvPr id="108" name="Shape 230"/>
          <p:cNvSpPr/>
          <p:nvPr/>
        </p:nvSpPr>
        <p:spPr>
          <a:xfrm>
            <a:off x="1463782" y="2676558"/>
            <a:ext cx="1497972" cy="1204325"/>
          </a:xfrm>
          <a:prstGeom prst="rect">
            <a:avLst/>
          </a:prstGeom>
          <a:ln w="12700">
            <a:noFill/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400" b="1" dirty="0" smtClean="0">
                <a:solidFill>
                  <a:schemeClr val="bg1"/>
                </a:solidFill>
              </a:rPr>
              <a:t>all</a:t>
            </a:r>
            <a:endParaRPr sz="3400" b="1" dirty="0">
              <a:solidFill>
                <a:schemeClr val="bg1"/>
              </a:solidFill>
            </a:endParaRPr>
          </a:p>
        </p:txBody>
      </p:sp>
      <p:sp>
        <p:nvSpPr>
          <p:cNvPr id="113" name="Shape 228"/>
          <p:cNvSpPr/>
          <p:nvPr/>
        </p:nvSpPr>
        <p:spPr>
          <a:xfrm>
            <a:off x="18878384" y="424708"/>
            <a:ext cx="4375667" cy="1304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4000" b="1" dirty="0" smtClean="0"/>
              <a:t>Philosophy</a:t>
            </a:r>
            <a:endParaRPr sz="40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24737" y="18131056"/>
            <a:ext cx="19654358" cy="11068406"/>
            <a:chOff x="456496" y="18034804"/>
            <a:chExt cx="19654358" cy="11068406"/>
          </a:xfrm>
        </p:grpSpPr>
        <p:sp>
          <p:nvSpPr>
            <p:cNvPr id="52" name="Shape 52"/>
            <p:cNvSpPr/>
            <p:nvPr/>
          </p:nvSpPr>
          <p:spPr>
            <a:xfrm>
              <a:off x="456496" y="18034804"/>
              <a:ext cx="3378486" cy="3378486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800" dirty="0" smtClean="0">
                <a:solidFill>
                  <a:srgbClr val="FFFFFF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Sep-Dec</a:t>
              </a:r>
              <a:r>
                <a:rPr lang="en-US" sz="2800" dirty="0">
                  <a:solidFill>
                    <a:srgbClr val="FFFFFF"/>
                  </a:solidFill>
                </a:rPr>
                <a:t>: [BScWisk] Introduction to Modal Logic (Bezhanishvili)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5296469" y="1958489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Capita Selecta Modal Logic, Algebra, Coalgebra (Venema)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17097675" y="26673389"/>
              <a:ext cx="3013179" cy="242982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chemeClr val="accent2"/>
                </a:gs>
              </a:gsLst>
              <a:lin ang="5400000" scaled="0"/>
            </a:gradFill>
            <a:ln w="12700" cap="flat" cmpd="sng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800" dirty="0" smtClean="0"/>
                <a:t>[</a:t>
              </a:r>
              <a:r>
                <a:rPr lang="en-US" sz="2800" dirty="0" err="1" smtClean="0"/>
                <a:t>MastMath</a:t>
              </a:r>
              <a:r>
                <a:rPr lang="en-US" sz="2800" dirty="0"/>
                <a:t>] Category Theory and Topos Theory (vOosten) [8EC]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9245274" y="23155450"/>
              <a:ext cx="3013179" cy="239829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chemeClr val="accent2"/>
                </a:gs>
              </a:gsLst>
              <a:lin ang="5400000" scaled="0"/>
            </a:gradFill>
            <a:ln w="12700" cap="flat" cmpd="sng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800" dirty="0" smtClean="0"/>
                <a:t>[</a:t>
              </a:r>
              <a:r>
                <a:rPr lang="en-US" sz="2800" dirty="0" err="1" smtClean="0"/>
                <a:t>MastMath</a:t>
              </a:r>
              <a:r>
                <a:rPr lang="en-US" sz="2800" dirty="0"/>
                <a:t>-VU] Set Theory (Hart) [8EC]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5299283" y="26610326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Seminar Mathematical Logic (Loewe) [3EC]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5215351" y="23123920"/>
              <a:ext cx="321811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Mathematical Structures in Logic (Bezhanishvili)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13215507" y="23123920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Studies of Mathematical and Logical Practice (Loewe)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17094429" y="23155451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Homotopy Type Theory (vdBerg)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258627" y="26388316"/>
              <a:ext cx="3104517" cy="2683363"/>
              <a:chOff x="5495523" y="22812449"/>
              <a:chExt cx="3104518" cy="2683363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5495523" y="23065990"/>
                <a:ext cx="3104518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-FNWI] Proof Theory (vdBerg)</a:t>
                </a:r>
              </a:p>
            </p:txBody>
          </p:sp>
          <p:sp>
            <p:nvSpPr>
              <p:cNvPr id="149" name="Shape 230"/>
              <p:cNvSpPr/>
              <p:nvPr/>
            </p:nvSpPr>
            <p:spPr>
              <a:xfrm>
                <a:off x="6359534" y="22812449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/>
                  <a:t>L&amp;M</a:t>
                </a:r>
                <a:endParaRPr sz="3400" b="1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3037154" y="26379901"/>
              <a:ext cx="3314496" cy="2723309"/>
              <a:chOff x="5096359" y="25396055"/>
              <a:chExt cx="3314497" cy="2723309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5096359" y="25689542"/>
                <a:ext cx="3314497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8B2E9"/>
                  </a:gs>
                  <a:gs pos="35000">
                    <a:srgbClr val="D8C9EE"/>
                  </a:gs>
                  <a:gs pos="100000">
                    <a:schemeClr val="accent2"/>
                  </a:gs>
                </a:gsLst>
                <a:lin ang="54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r>
                  <a:rPr lang="en-US" sz="2800" dirty="0" smtClean="0"/>
                  <a:t>[</a:t>
                </a:r>
                <a:r>
                  <a:rPr lang="en-US" sz="2800" dirty="0" err="1" smtClean="0"/>
                  <a:t>MastMath</a:t>
                </a:r>
                <a:r>
                  <a:rPr lang="en-US" sz="2800" dirty="0"/>
                  <a:t>] Model Theory (vdBerg) [8EC]</a:t>
                </a:r>
              </a:p>
            </p:txBody>
          </p:sp>
          <p:sp>
            <p:nvSpPr>
              <p:cNvPr id="150" name="Shape 230"/>
              <p:cNvSpPr/>
              <p:nvPr/>
            </p:nvSpPr>
            <p:spPr>
              <a:xfrm>
                <a:off x="6012901" y="2539605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/>
              <a:p>
                <a:pPr algn="ctr"/>
                <a:r>
                  <a:rPr lang="en-US" sz="3400" b="1" dirty="0"/>
                  <a:t>L&amp;M</a:t>
                </a:r>
                <a:endParaRPr sz="3400" b="1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81687" y="22805874"/>
              <a:ext cx="3317116" cy="3316369"/>
              <a:chOff x="481687" y="21281946"/>
              <a:chExt cx="3317116" cy="3316369"/>
            </a:xfrm>
          </p:grpSpPr>
          <p:sp>
            <p:nvSpPr>
              <p:cNvPr id="163" name="Shape 163"/>
              <p:cNvSpPr/>
              <p:nvPr/>
            </p:nvSpPr>
            <p:spPr>
              <a:xfrm>
                <a:off x="481687" y="21387873"/>
                <a:ext cx="3317116" cy="3210442"/>
              </a:xfrm>
              <a:prstGeom prst="ellipse">
                <a:avLst/>
              </a:prstGeom>
              <a:gradFill flip="none" rotWithShape="1">
                <a:gsLst>
                  <a:gs pos="0">
                    <a:srgbClr val="C8B2E9"/>
                  </a:gs>
                  <a:gs pos="35000">
                    <a:srgbClr val="D8C9EE"/>
                  </a:gs>
                  <a:gs pos="100000">
                    <a:schemeClr val="accent2"/>
                  </a:gs>
                </a:gsLst>
                <a:lin ang="54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800" dirty="0" smtClean="0"/>
              </a:p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BScWisk</a:t>
                </a:r>
                <a:r>
                  <a:rPr lang="en-US" sz="2800" dirty="0"/>
                  <a:t>] Axiomatic Set Theory (Baltag)</a:t>
                </a:r>
              </a:p>
            </p:txBody>
          </p:sp>
          <p:sp>
            <p:nvSpPr>
              <p:cNvPr id="174" name="Shape 230"/>
              <p:cNvSpPr/>
              <p:nvPr/>
            </p:nvSpPr>
            <p:spPr>
              <a:xfrm>
                <a:off x="1444781" y="21281946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/>
                  <a:t>L&amp;M</a:t>
                </a:r>
                <a:endParaRPr sz="3400" b="1" dirty="0"/>
              </a:p>
            </p:txBody>
          </p:sp>
        </p:grpSp>
        <p:sp>
          <p:nvSpPr>
            <p:cNvPr id="143" name="Shape 228"/>
            <p:cNvSpPr/>
            <p:nvPr/>
          </p:nvSpPr>
          <p:spPr>
            <a:xfrm>
              <a:off x="11943962" y="18568495"/>
              <a:ext cx="6243803" cy="14070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l">
                <a:defRPr sz="1800"/>
              </a:pPr>
              <a:r>
                <a:rPr lang="en-US" sz="4000" b="1" dirty="0" smtClean="0"/>
                <a:t>Semantics</a:t>
              </a:r>
              <a:r>
                <a:rPr lang="en-US" sz="4000" dirty="0" smtClean="0"/>
                <a:t> </a:t>
              </a:r>
              <a:r>
                <a:rPr lang="en-US" sz="4000" b="1" dirty="0" smtClean="0"/>
                <a:t>&amp;</a:t>
              </a:r>
              <a:r>
                <a:rPr lang="en-US" sz="4000" dirty="0" smtClean="0"/>
                <a:t> </a:t>
              </a:r>
              <a:r>
                <a:rPr lang="en-US" sz="4000" b="1" dirty="0" smtClean="0"/>
                <a:t>Pragmatics</a:t>
              </a:r>
              <a:endParaRPr sz="4000" b="1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4254" y="115560"/>
            <a:ext cx="2624312" cy="2624312"/>
          </a:xfrm>
          <a:prstGeom prst="rect">
            <a:avLst/>
          </a:prstGeom>
        </p:spPr>
      </p:pic>
      <p:sp>
        <p:nvSpPr>
          <p:cNvPr id="123" name="Shape 248"/>
          <p:cNvSpPr/>
          <p:nvPr/>
        </p:nvSpPr>
        <p:spPr>
          <a:xfrm>
            <a:off x="41749032" y="9624336"/>
            <a:ext cx="0" cy="9040412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5" name="Shape 248"/>
          <p:cNvSpPr/>
          <p:nvPr/>
        </p:nvSpPr>
        <p:spPr>
          <a:xfrm>
            <a:off x="41100173" y="15349874"/>
            <a:ext cx="49949" cy="3418334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4" name="Group 23"/>
          <p:cNvGrpSpPr/>
          <p:nvPr/>
        </p:nvGrpSpPr>
        <p:grpSpPr>
          <a:xfrm>
            <a:off x="29121821" y="6242935"/>
            <a:ext cx="12875212" cy="12936471"/>
            <a:chOff x="29554955" y="6109844"/>
            <a:chExt cx="12875212" cy="12936471"/>
          </a:xfrm>
        </p:grpSpPr>
        <p:sp>
          <p:nvSpPr>
            <p:cNvPr id="82" name="Shape 82"/>
            <p:cNvSpPr/>
            <p:nvPr/>
          </p:nvSpPr>
          <p:spPr>
            <a:xfrm>
              <a:off x="34274772" y="17158452"/>
              <a:ext cx="3128147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MScAI</a:t>
              </a:r>
              <a:r>
                <a:rPr lang="en-US" sz="2800" dirty="0">
                  <a:solidFill>
                    <a:srgbClr val="FFFFFF"/>
                  </a:solidFill>
                </a:rPr>
                <a:t>] Knowledge Representation (vHarmelen)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9416988" y="682383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Natural Language Processing 1 (Titov)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29554955" y="13544626"/>
              <a:ext cx="3013179" cy="186214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GSHum</a:t>
              </a:r>
              <a:r>
                <a:rPr lang="en-US" sz="2800" dirty="0" smtClean="0"/>
                <a:t>] </a:t>
              </a:r>
              <a:r>
                <a:rPr lang="en-US" sz="2800" dirty="0"/>
                <a:t>Semantics </a:t>
              </a:r>
              <a:r>
                <a:rPr lang="en-US" sz="2800" dirty="0" smtClean="0"/>
                <a:t>and Grammar </a:t>
              </a:r>
              <a:r>
                <a:rPr lang="en-US" sz="2800" dirty="0"/>
                <a:t>(Dekker)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35023323" y="6109844"/>
              <a:ext cx="3013179" cy="270621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MScB</a:t>
              </a:r>
              <a:r>
                <a:rPr lang="en-US" sz="2800" dirty="0" err="1"/>
                <a:t>&amp;CS</a:t>
              </a:r>
              <a:r>
                <a:rPr lang="en-US" sz="2800" dirty="0"/>
                <a:t>] Foundations of Neural and Cognitive Modelling (Zuidema)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29586487" y="10583810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Logical Methods in Cognitive Science (Szymanik)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34979808" y="1258867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MScB</a:t>
              </a:r>
              <a:r>
                <a:rPr lang="en-US" sz="2800" dirty="0" err="1"/>
                <a:t>&amp;CS</a:t>
              </a:r>
              <a:r>
                <a:rPr lang="en-US" sz="2800" dirty="0"/>
                <a:t>] Cognitive Models of Language and Music (Bod)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5023323" y="9469505"/>
              <a:ext cx="2988806" cy="24856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MScB</a:t>
              </a:r>
              <a:r>
                <a:rPr lang="en-US" sz="2800" dirty="0" err="1"/>
                <a:t>&amp;CS</a:t>
              </a:r>
              <a:r>
                <a:rPr lang="en-US" sz="2800" dirty="0"/>
                <a:t>] Music Cognition (Honing)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8266559" y="1614695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Knowledge Representation for the Web (Schlobach)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30679500" y="17152164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[</a:t>
              </a:r>
              <a:r>
                <a:rPr lang="en-US" sz="2800" dirty="0" err="1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Computational 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8830694" y="1257540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Unsupervised Language Learning (Titov)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38830696" y="9525371"/>
              <a:ext cx="301317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Natural Language Processing 2 (Sima'an)</a:t>
              </a:r>
            </a:p>
          </p:txBody>
        </p:sp>
      </p:grpSp>
      <p:sp>
        <p:nvSpPr>
          <p:cNvPr id="161" name="Shape 225"/>
          <p:cNvSpPr/>
          <p:nvPr/>
        </p:nvSpPr>
        <p:spPr>
          <a:xfrm flipV="1">
            <a:off x="3087985" y="33692640"/>
            <a:ext cx="6015972" cy="118386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38228561" y="2742059"/>
            <a:ext cx="4110918" cy="2093608"/>
          </a:xfrm>
          <a:prstGeom prst="roundRect">
            <a:avLst/>
          </a:prstGeom>
          <a:noFill/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400" dirty="0">
                <a:latin typeface="Calibri"/>
                <a:ea typeface="Calibri"/>
                <a:cs typeface="Calibri"/>
              </a:rPr>
              <a:t>Mandatory 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 Courses </a:t>
            </a:r>
            <a:r>
              <a:rPr lang="en-US" sz="2400" dirty="0">
                <a:latin typeface="Calibri"/>
                <a:ea typeface="Calibri"/>
                <a:cs typeface="Calibri"/>
              </a:rPr>
              <a:t>of Tracks:</a:t>
            </a:r>
          </a:p>
          <a:p>
            <a:pPr algn="l"/>
            <a:r>
              <a:rPr lang="en-US" sz="2400" b="1" dirty="0">
                <a:latin typeface="Calibri"/>
                <a:ea typeface="Calibri"/>
                <a:cs typeface="Calibri"/>
              </a:rPr>
              <a:t>L&amp;P</a:t>
            </a:r>
            <a:r>
              <a:rPr lang="en-US" sz="2400" b="1" dirty="0" smtClean="0">
                <a:latin typeface="Calibri"/>
                <a:ea typeface="Calibri"/>
                <a:cs typeface="Calibri"/>
              </a:rPr>
              <a:t>: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           Logic </a:t>
            </a:r>
            <a:r>
              <a:rPr lang="en-US" sz="2400" dirty="0">
                <a:latin typeface="Calibri"/>
                <a:ea typeface="Calibri"/>
                <a:cs typeface="Calibri"/>
              </a:rPr>
              <a:t>&amp; Philosophy</a:t>
            </a:r>
          </a:p>
          <a:p>
            <a:pPr algn="l"/>
            <a:r>
              <a:rPr lang="en-US" sz="2400" b="1" dirty="0">
                <a:latin typeface="Calibri"/>
                <a:ea typeface="Calibri"/>
                <a:cs typeface="Calibri"/>
              </a:rPr>
              <a:t>L&amp;L</a:t>
            </a:r>
            <a:r>
              <a:rPr lang="en-US" sz="2400" dirty="0">
                <a:latin typeface="Calibri"/>
                <a:ea typeface="Calibri"/>
                <a:cs typeface="Calibri"/>
              </a:rPr>
              <a:t>: 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             Logic </a:t>
            </a:r>
            <a:r>
              <a:rPr lang="en-US" sz="2400" dirty="0">
                <a:latin typeface="Calibri"/>
                <a:ea typeface="Calibri"/>
                <a:cs typeface="Calibri"/>
              </a:rPr>
              <a:t>&amp; Language</a:t>
            </a:r>
          </a:p>
          <a:p>
            <a:pPr algn="l"/>
            <a:r>
              <a:rPr lang="en-US" sz="2400" b="1" dirty="0">
                <a:latin typeface="Calibri"/>
                <a:ea typeface="Calibri"/>
                <a:cs typeface="Calibri"/>
              </a:rPr>
              <a:t>L&amp;C: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      Logic </a:t>
            </a:r>
            <a:r>
              <a:rPr lang="en-US" sz="2400" dirty="0">
                <a:latin typeface="Calibri"/>
                <a:ea typeface="Calibri"/>
                <a:cs typeface="Calibri"/>
              </a:rPr>
              <a:t>&amp; Computation</a:t>
            </a:r>
          </a:p>
          <a:p>
            <a:pPr algn="l"/>
            <a:r>
              <a:rPr lang="en-US" sz="2400" b="1" dirty="0">
                <a:latin typeface="Calibri"/>
                <a:ea typeface="Calibri"/>
                <a:cs typeface="Calibri"/>
              </a:rPr>
              <a:t>L&amp;M: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    Logic </a:t>
            </a:r>
            <a:r>
              <a:rPr lang="en-US" sz="2400" dirty="0">
                <a:latin typeface="Calibri"/>
                <a:ea typeface="Calibri"/>
                <a:cs typeface="Calibri"/>
              </a:rPr>
              <a:t>&amp; Mathematics</a:t>
            </a:r>
          </a:p>
        </p:txBody>
      </p:sp>
      <p:sp>
        <p:nvSpPr>
          <p:cNvPr id="167" name="Shape 48"/>
          <p:cNvSpPr txBox="1">
            <a:spLocks/>
          </p:cNvSpPr>
          <p:nvPr/>
        </p:nvSpPr>
        <p:spPr>
          <a:xfrm>
            <a:off x="27092606" y="1576822"/>
            <a:ext cx="12249151" cy="644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Autofit/>
          </a:bodyPr>
          <a:lstStyle>
            <a:lvl1pPr algn="l" defTabSz="2088048"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2pPr>
            <a:lvl3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3pPr>
            <a:lvl4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4pPr>
            <a:lvl5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5pPr>
            <a:lvl6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6pPr>
            <a:lvl7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7pPr>
            <a:lvl8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8pPr>
            <a:lvl9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2000" dirty="0" smtClean="0"/>
              <a:t>  </a:t>
            </a:r>
            <a:r>
              <a:rPr lang="en-US" sz="2000" smtClean="0"/>
              <a:t> v2.0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://github.com/cschaffner/</a:t>
            </a:r>
            <a:r>
              <a:rPr lang="en-US" sz="2000" dirty="0" smtClean="0">
                <a:hlinkClick r:id="rId4"/>
              </a:rPr>
              <a:t>MoLOverviewPoster</a:t>
            </a:r>
            <a:r>
              <a:rPr lang="en-US" sz="2000" dirty="0" smtClean="0"/>
              <a:t> , suggestions and comments are welcome! </a:t>
            </a:r>
            <a:endParaRPr lang="en-US" sz="2000" dirty="0"/>
          </a:p>
        </p:txBody>
      </p:sp>
      <p:sp>
        <p:nvSpPr>
          <p:cNvPr id="173" name="Shape 248"/>
          <p:cNvSpPr/>
          <p:nvPr/>
        </p:nvSpPr>
        <p:spPr>
          <a:xfrm flipV="1">
            <a:off x="21367102" y="14358742"/>
            <a:ext cx="1118530" cy="76361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5" name="Shape 248"/>
          <p:cNvSpPr/>
          <p:nvPr/>
        </p:nvSpPr>
        <p:spPr>
          <a:xfrm flipH="1" flipV="1">
            <a:off x="37040561" y="17948700"/>
            <a:ext cx="755742" cy="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6" name="Shape 230"/>
          <p:cNvSpPr/>
          <p:nvPr/>
        </p:nvSpPr>
        <p:spPr>
          <a:xfrm>
            <a:off x="2222144" y="17963485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400" b="1" dirty="0">
                <a:solidFill>
                  <a:schemeClr val="bg1"/>
                </a:solidFill>
              </a:rPr>
              <a:t>L&amp;M</a:t>
            </a:r>
            <a:endParaRPr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801</Words>
  <Application>Microsoft Macintosh PowerPoint</Application>
  <PresentationFormat>Custom</PresentationFormat>
  <Paragraphs>96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</vt:lpstr>
      <vt:lpstr>Master of Logic 2015/16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Christian Schaffner</cp:lastModifiedBy>
  <cp:revision>129</cp:revision>
  <cp:lastPrinted>2015-09-21T16:15:40Z</cp:lastPrinted>
  <dcterms:modified xsi:type="dcterms:W3CDTF">2015-09-21T19:17:06Z</dcterms:modified>
</cp:coreProperties>
</file>