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360" y="296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179457"/>
            <a:ext cx="42310995" cy="29862095"/>
            <a:chOff x="1132722" y="96444"/>
            <a:chExt cx="42310996" cy="29862094"/>
          </a:xfrm>
        </p:grpSpPr>
        <p:sp>
          <p:nvSpPr>
            <p:cNvPr id="8" name="L-shape 7"/>
            <p:cNvSpPr/>
            <p:nvPr/>
          </p:nvSpPr>
          <p:spPr>
            <a:xfrm rot="5400000">
              <a:off x="18100553" y="-11502876"/>
              <a:ext cx="13023273" cy="36592660"/>
            </a:xfrm>
            <a:prstGeom prst="corner">
              <a:avLst>
                <a:gd name="adj1" fmla="val 159615"/>
                <a:gd name="adj2" fmla="val 2133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4712339" y="3037612"/>
              <a:ext cx="21431315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2020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2020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2021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2021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2020/21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117188" y="233870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 charset="0"/>
                  <a:cs typeface="Calibri" charset="0"/>
                </a:rPr>
                <a:t>2: [</a:t>
              </a:r>
              <a:r>
                <a:rPr lang="en-US" sz="2900" dirty="0" err="1"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cs typeface="Calibri" charset="0"/>
                </a:rPr>
                <a:t>-FNWI] Dynamic Epistemic Logic </a:t>
              </a:r>
              <a:br>
                <a:rPr lang="en-US" sz="2900" dirty="0">
                  <a:latin typeface="Calibri" charset="0"/>
                  <a:cs typeface="Calibri" charset="0"/>
                </a:rPr>
              </a:br>
              <a:r>
                <a:rPr lang="en-US" sz="2900" dirty="0">
                  <a:latin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cs typeface="Calibri" charset="0"/>
                </a:rPr>
                <a:t>Baltag</a:t>
              </a:r>
              <a:r>
                <a:rPr lang="en-US" sz="2900" dirty="0"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Schlöder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(Dekker)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668630" y="2695848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434477" y="7102531"/>
            <a:ext cx="3708000" cy="252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98863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74336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MScB&amp;CS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Zuidema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[5EC]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Semantics and Cognition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Szymanik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4604076" y="1599880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3087446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4: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Epistemic Paradoxes and Philosophical Puzzles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Wittgenstein on Ethics and Aesthetics</a:t>
            </a:r>
          </a:p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-FGW]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Semantics and Philosophy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(Dekker, </a:t>
            </a:r>
            <a:r>
              <a:rPr lang="en-US" sz="2900" dirty="0" err="1">
                <a:latin typeface="Calibri" charset="0"/>
                <a:cs typeface="Calibri" charset="0"/>
              </a:rPr>
              <a:t>Aloni</a:t>
            </a:r>
            <a:r>
              <a:rPr lang="en-US" sz="2900" dirty="0"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5958559" y="3878752"/>
            <a:ext cx="3579182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Radical Interpretation</a:t>
            </a:r>
            <a:r>
              <a:rPr lang="en-US" sz="2900"/>
              <a:t>, Hermeneutics</a:t>
            </a:r>
            <a:r>
              <a:rPr lang="en-US" sz="2900" dirty="0"/>
              <a:t>, Practice Theory (</a:t>
            </a:r>
            <a:r>
              <a:rPr lang="en-US" sz="2900" dirty="0" err="1"/>
              <a:t>Stokhof</a:t>
            </a:r>
            <a:r>
              <a:rPr lang="en-US" sz="2900" dirty="0"/>
              <a:t>) </a:t>
            </a:r>
          </a:p>
        </p:txBody>
      </p:sp>
      <p:sp>
        <p:nvSpPr>
          <p:cNvPr id="61" name="Shape 61"/>
          <p:cNvSpPr>
            <a:spLocks/>
          </p:cNvSpPr>
          <p:nvPr/>
        </p:nvSpPr>
        <p:spPr>
          <a:xfrm>
            <a:off x="38376604" y="4359132"/>
            <a:ext cx="3708000" cy="252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Recursion Theory (Marti)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</a:rPr>
              <a:t>1: [</a:t>
            </a:r>
            <a:r>
              <a:rPr lang="en-US" sz="2900" dirty="0" err="1">
                <a:solidFill>
                  <a:schemeClr val="lt1"/>
                </a:solidFill>
              </a:rPr>
              <a:t>MoL</a:t>
            </a:r>
            <a:r>
              <a:rPr lang="en-US" sz="2900" dirty="0">
                <a:solidFill>
                  <a:schemeClr val="lt1"/>
                </a:solidFill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</a:rPr>
            </a:br>
            <a:r>
              <a:rPr lang="en-US" sz="2900" dirty="0">
                <a:solidFill>
                  <a:schemeClr val="lt1"/>
                </a:solidFill>
              </a:rPr>
              <a:t>(</a:t>
            </a:r>
            <a:r>
              <a:rPr lang="en-US" sz="2900" dirty="0" err="1">
                <a:solidFill>
                  <a:schemeClr val="lt1"/>
                </a:solidFill>
              </a:rPr>
              <a:t>Baeten</a:t>
            </a:r>
            <a:r>
              <a:rPr lang="en-US" sz="29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74" y="2661775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  <a:br>
              <a:rPr lang="en-US" sz="2900" dirty="0"/>
            </a:br>
            <a:r>
              <a:rPr lang="en-US" sz="2900" dirty="0"/>
              <a:t>Seminar Mathematical Logic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, </a:t>
            </a:r>
            <a:r>
              <a:rPr lang="en-US" sz="2900" dirty="0" err="1"/>
              <a:t>Galeotti</a:t>
            </a:r>
            <a:r>
              <a:rPr lang="en-US" sz="2900" dirty="0"/>
              <a:t>) </a:t>
            </a:r>
            <a:br>
              <a:rPr lang="en-US" sz="2900" dirty="0"/>
            </a:br>
            <a:r>
              <a:rPr lang="en-US" sz="2900" dirty="0"/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Pulcini</a:t>
              </a:r>
              <a:r>
                <a:rPr lang="en-US" sz="2900" dirty="0"/>
                <a:t>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sp>
        <p:nvSpPr>
          <p:cNvPr id="178" name="Shape 178"/>
          <p:cNvSpPr/>
          <p:nvPr/>
        </p:nvSpPr>
        <p:spPr>
          <a:xfrm>
            <a:off x="38478950" y="52541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Advanced topics in Philosophy of Language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234094" y="10527037"/>
            <a:ext cx="3276000" cy="2559634"/>
            <a:chOff x="3148278" y="4924171"/>
            <a:chExt cx="3276000" cy="2682428"/>
          </a:xfrm>
        </p:grpSpPr>
        <p:sp>
          <p:nvSpPr>
            <p:cNvPr id="91" name="Shape 91"/>
            <p:cNvSpPr/>
            <p:nvPr/>
          </p:nvSpPr>
          <p:spPr>
            <a:xfrm>
              <a:off x="3148278" y="5060024"/>
              <a:ext cx="3276000" cy="254657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Philosophical Logic (van </a:t>
              </a:r>
              <a:r>
                <a:rPr lang="en-US" sz="2900" dirty="0" err="1"/>
                <a:t>Rooij</a:t>
              </a:r>
              <a:r>
                <a:rPr lang="en-US" sz="2900" dirty="0"/>
                <a:t>)</a:t>
              </a:r>
            </a:p>
          </p:txBody>
        </p:sp>
        <p:sp>
          <p:nvSpPr>
            <p:cNvPr id="155" name="Shape 230"/>
            <p:cNvSpPr/>
            <p:nvPr/>
          </p:nvSpPr>
          <p:spPr>
            <a:xfrm>
              <a:off x="4098705" y="492417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L&amp;P</a:t>
              </a:r>
              <a:endParaRPr sz="3300" b="1" dirty="0"/>
            </a:p>
          </p:txBody>
        </p:sp>
      </p:grpSp>
      <p:sp>
        <p:nvSpPr>
          <p:cNvPr id="169" name="Shape 169"/>
          <p:cNvSpPr/>
          <p:nvPr/>
        </p:nvSpPr>
        <p:spPr>
          <a:xfrm>
            <a:off x="22375518" y="104092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Time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Syntax-Semantics Interface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[RM-Ling]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Syntax-Semantics Interface 1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Hengeveld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,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Ruijgrok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12354256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MastMath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Machine Learning Theory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Koolen</a:t>
            </a:r>
            <a:r>
              <a:rPr lang="en-US" sz="2900" dirty="0"/>
              <a:t>, </a:t>
            </a:r>
            <a:r>
              <a:rPr lang="en-US" sz="2900" dirty="0" err="1"/>
              <a:t>Grünwald</a:t>
            </a:r>
            <a:r>
              <a:rPr lang="en-US" sz="2900" dirty="0"/>
              <a:t>, de Heide) [8EC]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634441-4034-314E-BC6F-81DA896AC685}"/>
              </a:ext>
            </a:extLst>
          </p:cNvPr>
          <p:cNvGrpSpPr/>
          <p:nvPr/>
        </p:nvGrpSpPr>
        <p:grpSpPr>
          <a:xfrm>
            <a:off x="17394657" y="10393856"/>
            <a:ext cx="3597036" cy="2688556"/>
            <a:chOff x="18527425" y="10256108"/>
            <a:chExt cx="3597036" cy="2688556"/>
          </a:xfrm>
        </p:grpSpPr>
        <p:sp>
          <p:nvSpPr>
            <p:cNvPr id="70" name="Shape 70"/>
            <p:cNvSpPr/>
            <p:nvPr/>
          </p:nvSpPr>
          <p:spPr>
            <a:xfrm>
              <a:off x="18647741" y="1051466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47" name="Shape 230"/>
            <p:cNvSpPr/>
            <p:nvPr/>
          </p:nvSpPr>
          <p:spPr>
            <a:xfrm>
              <a:off x="18527425" y="10264452"/>
              <a:ext cx="1497972" cy="10948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L&amp;P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Shape 230"/>
            <p:cNvSpPr/>
            <p:nvPr/>
          </p:nvSpPr>
          <p:spPr>
            <a:xfrm>
              <a:off x="20626489" y="10256108"/>
              <a:ext cx="1497972" cy="10948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Assadian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6125556" y="5532219"/>
            <a:ext cx="7975622" cy="4062889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2020/21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3 August 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2020: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15239032" y="2326670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593294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12354255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6 (i</a:t>
            </a:r>
            <a:r>
              <a:rPr lang="en-US" sz="2900" dirty="0">
                <a:latin typeface="Calibri"/>
                <a:cs typeface="Calibri"/>
              </a:rPr>
              <a:t>n June): </a:t>
            </a: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>
                <a:latin typeface="Calibri"/>
                <a:cs typeface="Calibri"/>
              </a:rPr>
              <a:t>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Knowledge Representation and Reasoning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(de </a:t>
            </a:r>
            <a:r>
              <a:rPr lang="en-US" sz="2900" dirty="0" err="1">
                <a:latin typeface="Calibri"/>
                <a:cs typeface="Calibri"/>
              </a:rPr>
              <a:t>Haan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  <p:sp>
        <p:nvSpPr>
          <p:cNvPr id="198" name="Shape 145">
            <a:extLst>
              <a:ext uri="{FF2B5EF4-FFF2-40B4-BE49-F238E27FC236}">
                <a16:creationId xmlns:a16="http://schemas.microsoft.com/office/drawing/2014/main" id="{0AC6CA10-4C46-D441-BFA6-7FB830530CAA}"/>
              </a:ext>
            </a:extLst>
          </p:cNvPr>
          <p:cNvSpPr/>
          <p:nvPr/>
        </p:nvSpPr>
        <p:spPr>
          <a:xfrm>
            <a:off x="34529325" y="54957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Data-driven History of Ideas</a:t>
            </a:r>
          </a:p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Betti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133" name="Shape 127">
            <a:extLst>
              <a:ext uri="{FF2B5EF4-FFF2-40B4-BE49-F238E27FC236}">
                <a16:creationId xmlns:a16="http://schemas.microsoft.com/office/drawing/2014/main" id="{FBE627B3-820D-DE43-99EF-CD55C81CEAA3}"/>
              </a:ext>
            </a:extLst>
          </p:cNvPr>
          <p:cNvSpPr/>
          <p:nvPr/>
        </p:nvSpPr>
        <p:spPr>
          <a:xfrm>
            <a:off x="34563822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Advanced Neural and Cognitive Modelling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  <p:sp>
        <p:nvSpPr>
          <p:cNvPr id="131" name="Shape 154">
            <a:extLst>
              <a:ext uri="{FF2B5EF4-FFF2-40B4-BE49-F238E27FC236}">
                <a16:creationId xmlns:a16="http://schemas.microsoft.com/office/drawing/2014/main" id="{CD89B9B4-6051-BF48-A6AC-A39B192A24C9}"/>
              </a:ext>
            </a:extLst>
          </p:cNvPr>
          <p:cNvSpPr/>
          <p:nvPr/>
        </p:nvSpPr>
        <p:spPr>
          <a:xfrm>
            <a:off x="7909987" y="26574248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2900" dirty="0"/>
              <a:t>Capita Selecta: </a:t>
            </a:r>
            <a:br>
              <a:rPr lang="en-US" sz="2900" dirty="0"/>
            </a:br>
            <a:r>
              <a:rPr lang="en-US" sz="2900" dirty="0"/>
              <a:t>Set Theory 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)</a:t>
            </a:r>
            <a:endParaRPr lang="en-US" sz="29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6392</TotalTime>
  <Words>1092</Words>
  <Application>Microsoft Macintosh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319</cp:revision>
  <cp:lastPrinted>2020-06-16T06:17:17Z</cp:lastPrinted>
  <dcterms:modified xsi:type="dcterms:W3CDTF">2020-08-03T18:53:32Z</dcterms:modified>
</cp:coreProperties>
</file>