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2208" y="272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759186" y="390894"/>
            <a:ext cx="11987193" cy="2625862"/>
          </a:xfrm>
          <a:prstGeom prst="roundRect">
            <a:avLst>
              <a:gd name="adj" fmla="val 1358"/>
            </a:avLst>
          </a:prstGeom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8000" dirty="0"/>
              <a:t>Master of Logic </a:t>
            </a:r>
            <a:r>
              <a:rPr sz="8000" dirty="0" smtClean="0"/>
              <a:t>201</a:t>
            </a:r>
            <a:r>
              <a:rPr lang="en-US" sz="8000" dirty="0"/>
              <a:t>7</a:t>
            </a:r>
            <a:r>
              <a:rPr sz="8000" dirty="0" smtClean="0"/>
              <a:t>/1</a:t>
            </a:r>
            <a:r>
              <a:rPr lang="en-US" sz="8000" dirty="0"/>
              <a:t>8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 16 June 2017: </a:t>
            </a:r>
            <a:b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://github.com/cschaffner/MoLOverviewPoster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8801" y="308286"/>
            <a:ext cx="42185534" cy="29603657"/>
            <a:chOff x="1132721" y="281816"/>
            <a:chExt cx="42185535" cy="2960365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35483" y="-3537804"/>
              <a:ext cx="13023273" cy="20662514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8686068" cy="19538068"/>
            </a:xfrm>
            <a:prstGeom prst="corner">
              <a:avLst>
                <a:gd name="adj1" fmla="val 40899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1" y="3528888"/>
              <a:ext cx="21912556" cy="12776947"/>
            </a:xfrm>
            <a:prstGeom prst="corner">
              <a:avLst>
                <a:gd name="adj1" fmla="val 48906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831931"/>
              <a:ext cx="24636538" cy="1036183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7199358" y="13766573"/>
              <a:ext cx="10937386" cy="21300411"/>
            </a:xfrm>
            <a:prstGeom prst="corner">
              <a:avLst>
                <a:gd name="adj1" fmla="val 35903"/>
                <a:gd name="adj2" fmla="val 74419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5" y="9976141"/>
              <a:ext cx="22945172" cy="14497760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869574" y="4656672"/>
              <a:ext cx="19116844" cy="15548980"/>
            </a:xfrm>
            <a:prstGeom prst="corner">
              <a:avLst>
                <a:gd name="adj1" fmla="val 51964"/>
                <a:gd name="adj2" fmla="val 58385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541513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2017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2017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2018/19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095732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3" y="8168099"/>
            <a:ext cx="7472155" cy="8227622"/>
            <a:chOff x="2418111" y="8071846"/>
            <a:chExt cx="7472155" cy="8227622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1" y="8071846"/>
              <a:ext cx="2992796" cy="3310729"/>
              <a:chOff x="22016678" y="-978375"/>
              <a:chExt cx="2992796" cy="3310729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8" y="-663788"/>
                <a:ext cx="2992796" cy="2996142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</a:t>
                </a:r>
                <a:r>
                  <a:rPr lang="en-US" sz="2900" dirty="0" smtClean="0">
                    <a:solidFill>
                      <a:srgbClr val="FFFFFF"/>
                    </a:solidFill>
                  </a:rPr>
                  <a:t>Math Proof Methods for Logic</a:t>
                </a:r>
                <a:br>
                  <a:rPr lang="en-US" sz="2900" dirty="0" smtClean="0">
                    <a:solidFill>
                      <a:srgbClr val="FFFFFF"/>
                    </a:solidFill>
                  </a:rPr>
                </a:br>
                <a:r>
                  <a:rPr lang="en-US" sz="2900" dirty="0" smtClean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 smtClean="0">
                    <a:solidFill>
                      <a:srgbClr val="FFFFFF"/>
                    </a:solidFill>
                  </a:rPr>
                  <a:t>Incurvati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725820" y="-97837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 smtClean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4230303" y="21473784"/>
            <a:ext cx="1684091" cy="174551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8" y="20172044"/>
            <a:ext cx="1098897" cy="38477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1125801" y="3172316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Logic</a:t>
              </a:r>
              <a:r>
                <a:rPr lang="en-US" sz="2900" dirty="0">
                  <a:solidFill>
                    <a:srgbClr val="FFFFFF"/>
                  </a:solidFill>
                </a:rPr>
                <a:t>, Language </a:t>
              </a:r>
              <a:r>
                <a:rPr lang="en-US" sz="2900" dirty="0" smtClean="0">
                  <a:solidFill>
                    <a:srgbClr val="FFFFFF"/>
                  </a:solidFill>
                </a:rPr>
                <a:t>and Computation </a:t>
              </a:r>
              <a:r>
                <a:rPr lang="en-US" sz="2900" dirty="0">
                  <a:solidFill>
                    <a:srgbClr val="FFFFFF"/>
                  </a:solidFill>
                </a:rPr>
                <a:t>(Aloni)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>
                  <a:solidFill>
                    <a:srgbClr val="FFFFFF"/>
                  </a:solidFill>
                </a:rPr>
                <a:t>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8282753" y="50831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 noChangeAspect="1"/>
          </p:cNvSpPr>
          <p:nvPr/>
        </p:nvSpPr>
        <p:spPr>
          <a:xfrm>
            <a:off x="39224415" y="22532658"/>
            <a:ext cx="2914062" cy="291557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Probability: Programming  </a:t>
            </a:r>
            <a:r>
              <a:rPr lang="en-US" sz="2900" dirty="0" smtClean="0"/>
              <a:t>(TBA) </a:t>
            </a:r>
            <a:r>
              <a:rPr lang="en-US" sz="2900" dirty="0"/>
              <a:t>[3EC]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96042" y="4354032"/>
            <a:ext cx="15222893" cy="14262562"/>
            <a:chOff x="26896042" y="4354032"/>
            <a:chExt cx="15222893" cy="14262562"/>
          </a:xfrm>
        </p:grpSpPr>
        <p:sp>
          <p:nvSpPr>
            <p:cNvPr id="82" name="Shape 82"/>
            <p:cNvSpPr/>
            <p:nvPr/>
          </p:nvSpPr>
          <p:spPr>
            <a:xfrm>
              <a:off x="38835848" y="13217278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Knowledge </a:t>
              </a:r>
              <a:r>
                <a:rPr lang="en-US" sz="2900" dirty="0">
                  <a:solidFill>
                    <a:srgbClr val="FFFFFF"/>
                  </a:solidFill>
                </a:rPr>
                <a:t>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835849" y="435403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 smtClean="0"/>
                <a:t>]</a:t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1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4500505" y="1030096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30574830" y="10444070"/>
              <a:ext cx="2887022" cy="2141472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chemeClr val="dk1">
                      <a:alpha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dk1">
                      <a:alpha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dk1">
                      <a:alpha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solidFill>
                    <a:schemeClr val="dk1">
                      <a:alpha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chemeClr val="dk1">
                      <a:alpha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chemeClr val="dk1">
                      <a:alpha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Logical </a:t>
              </a:r>
              <a:r>
                <a:rPr lang="en-US" sz="2900" dirty="0">
                  <a:solidFill>
                    <a:schemeClr val="dk1">
                      <a:alpha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522548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(TBA)</a:t>
              </a:r>
              <a:endParaRPr lang="en-US" sz="29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34454307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Music </a:t>
              </a:r>
              <a:r>
                <a:rPr lang="en-US" sz="2900" dirty="0"/>
                <a:t>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842935" y="1618659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064299" y="13218039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</a:t>
              </a:r>
              <a:r>
                <a:rPr lang="en-US" sz="2900" dirty="0" smtClean="0">
                  <a:solidFill>
                    <a:schemeClr val="tx1"/>
                  </a:solidFill>
                </a:rPr>
                <a:t>Computational Semantics and </a:t>
              </a:r>
              <a:r>
                <a:rPr lang="en-US" sz="2900" dirty="0">
                  <a:solidFill>
                    <a:schemeClr val="tx1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5849" y="10299806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38835848" y="759937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2 (Sima'an)</a:t>
              </a:r>
            </a:p>
          </p:txBody>
        </p:sp>
        <p:sp>
          <p:nvSpPr>
            <p:cNvPr id="204" name="Shape 127"/>
            <p:cNvSpPr/>
            <p:nvPr/>
          </p:nvSpPr>
          <p:spPr>
            <a:xfrm>
              <a:off x="26896042" y="1027258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 Cognition and Language Development (Schaeffer)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9666" y="432692"/>
            <a:ext cx="19333206" cy="9280933"/>
            <a:chOff x="6159691" y="432692"/>
            <a:chExt cx="19333206" cy="9280933"/>
          </a:xfrm>
        </p:grpSpPr>
        <p:sp>
          <p:nvSpPr>
            <p:cNvPr id="73" name="Shape 73"/>
            <p:cNvSpPr/>
            <p:nvPr/>
          </p:nvSpPr>
          <p:spPr>
            <a:xfrm>
              <a:off x="17387417" y="381728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(</a:t>
              </a:r>
              <a:r>
                <a:rPr lang="en-US" sz="2900" dirty="0" err="1">
                  <a:solidFill>
                    <a:srgbClr val="FFFFFF"/>
                  </a:solidFill>
                </a:rPr>
                <a:t>vLambalgen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221809" y="432692"/>
              <a:ext cx="3235119" cy="3002856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900" dirty="0" smtClean="0">
                  <a:solidFill>
                    <a:srgbClr val="FFFFFF"/>
                  </a:solidFill>
                </a:rPr>
                <a:t>-FGW] </a:t>
              </a:r>
              <a:r>
                <a:rPr lang="en-US" sz="2900" dirty="0">
                  <a:solidFill>
                    <a:srgbClr val="FFFFFF"/>
                  </a:solidFill>
                </a:rPr>
                <a:t>Introduction to the Philosophy of Language (Brouwer)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53149" y="3790383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Philosophy </a:t>
              </a:r>
              <a:r>
                <a:rPr lang="en-US" sz="2900" dirty="0"/>
                <a:t>of </a:t>
              </a:r>
              <a:r>
                <a:rPr lang="en-US" sz="2900" dirty="0" smtClean="0"/>
                <a:t>Cognition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172166" y="7283625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Logic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, Knowledge and Science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859290" y="3790383"/>
              <a:ext cx="3760538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/>
                <a:t> Radical Interpretation, Hermeneutics and Forms of Life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/>
                <a:t>Stokhof)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373600" y="7044328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  <a:br>
                <a:rPr lang="en-US" sz="2900" dirty="0" smtClean="0"/>
              </a:br>
              <a:r>
                <a:rPr lang="en-US" sz="2900" dirty="0" smtClean="0"/>
                <a:t>Kant</a:t>
              </a:r>
              <a:r>
                <a:rPr lang="en-US" sz="2900" dirty="0"/>
                <a:t>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379511" y="721827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Possible </a:t>
              </a:r>
              <a:r>
                <a:rPr lang="en-US" sz="2900" dirty="0"/>
                <a:t>Worlds: Logic and Metaphysics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Berto)</a:t>
              </a:r>
            </a:p>
          </p:txBody>
        </p:sp>
        <p:sp>
          <p:nvSpPr>
            <p:cNvPr id="203" name="Shape 121"/>
            <p:cNvSpPr/>
            <p:nvPr/>
          </p:nvSpPr>
          <p:spPr>
            <a:xfrm>
              <a:off x="22057454" y="7138534"/>
              <a:ext cx="3435443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Causal </a:t>
              </a:r>
              <a:r>
                <a:rPr lang="en-US" sz="2900" dirty="0"/>
                <a:t>I</a:t>
              </a:r>
              <a:r>
                <a:rPr lang="en-US" sz="2900" dirty="0" smtClean="0"/>
                <a:t>nference</a:t>
              </a:r>
              <a:r>
                <a:rPr lang="en-US" sz="2900" dirty="0"/>
                <a:t>: </a:t>
              </a:r>
              <a:r>
                <a:rPr lang="en-US" sz="2900" dirty="0" smtClean="0"/>
                <a:t>Philosophical </a:t>
              </a:r>
              <a:r>
                <a:rPr lang="en-US" sz="2900" dirty="0"/>
                <a:t>T</a:t>
              </a:r>
              <a:r>
                <a:rPr lang="en-US" sz="2900" dirty="0" smtClean="0"/>
                <a:t>heory </a:t>
              </a:r>
              <a:r>
                <a:rPr lang="en-US" sz="2900" dirty="0"/>
                <a:t>and M</a:t>
              </a:r>
              <a:r>
                <a:rPr lang="en-US" sz="2900" dirty="0" smtClean="0"/>
                <a:t>odern Practice (</a:t>
              </a:r>
              <a:r>
                <a:rPr lang="en-US" sz="2900" dirty="0"/>
                <a:t>Schulz)</a:t>
              </a:r>
            </a:p>
          </p:txBody>
        </p:sp>
        <p:sp>
          <p:nvSpPr>
            <p:cNvPr id="137" name="Shape 139"/>
            <p:cNvSpPr/>
            <p:nvPr/>
          </p:nvSpPr>
          <p:spPr>
            <a:xfrm>
              <a:off x="6159691" y="381510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Ontology: Philosophical Perspectives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Berto</a:t>
              </a:r>
              <a:r>
                <a:rPr lang="en-US" sz="2900" dirty="0" smtClean="0"/>
                <a:t>, </a:t>
              </a:r>
              <a:r>
                <a:rPr lang="en-US" sz="2900" dirty="0" err="1" smtClean="0"/>
                <a:t>Lipman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551570" y="21941689"/>
            <a:ext cx="20028667" cy="7746522"/>
            <a:chOff x="21551570" y="21941689"/>
            <a:chExt cx="20028667" cy="7746522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8716645" y="25608595"/>
              <a:ext cx="2863592" cy="286507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Basic </a:t>
              </a:r>
              <a:r>
                <a:rPr lang="en-US" sz="2900" dirty="0" smtClean="0">
                  <a:solidFill>
                    <a:schemeClr val="tx1"/>
                  </a:solidFill>
                </a:rPr>
                <a:t>Probability: Theory  </a:t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dirty="0" smtClean="0">
                  <a:solidFill>
                    <a:schemeClr val="tx1"/>
                  </a:solidFill>
                </a:rPr>
                <a:t>(TBA) </a:t>
              </a:r>
              <a:r>
                <a:rPr lang="en-US" sz="2900" dirty="0">
                  <a:solidFill>
                    <a:schemeClr val="tx1"/>
                  </a:solidFill>
                </a:rPr>
                <a:t>[3EC]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25292873" y="2323345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5434449" y="26693925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r>
                <a:rPr lang="en-US" sz="2900" dirty="0"/>
                <a:t>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1551570" y="266582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Lambda </a:t>
              </a:r>
              <a:r>
                <a:rPr lang="en-US" sz="2900" dirty="0"/>
                <a:t>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4625214" y="27258211"/>
              <a:ext cx="3632245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Quantum computing 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dWolf</a:t>
              </a:r>
              <a:r>
                <a:rPr lang="en-US" sz="2900" dirty="0" smtClean="0"/>
                <a:t>)</a:t>
              </a:r>
            </a:p>
            <a:p>
              <a:pPr lvl="0" algn="ctr">
                <a:defRPr sz="1800"/>
              </a:pPr>
              <a:r>
                <a:rPr lang="en-US" sz="2900" dirty="0" smtClean="0"/>
                <a:t>[8EC]</a:t>
              </a:r>
              <a:endParaRPr lang="en-US" sz="29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30608462" y="22270408"/>
              <a:ext cx="2962766" cy="1973844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chemeClr val="dk1">
                      <a:alpha val="50000"/>
                    </a:schemeClr>
                  </a:solidFill>
                </a:rPr>
                <a:t>[</a:t>
              </a:r>
              <a:r>
                <a:rPr lang="en-US" sz="2900" dirty="0" err="1">
                  <a:solidFill>
                    <a:schemeClr val="dk1">
                      <a:alpha val="50000"/>
                    </a:schemeClr>
                  </a:solidFill>
                </a:rPr>
                <a:t>MoL</a:t>
              </a:r>
              <a:r>
                <a:rPr lang="en-US" sz="2900" dirty="0">
                  <a:solidFill>
                    <a:schemeClr val="dk1">
                      <a:alpha val="50000"/>
                    </a:schemeClr>
                  </a:solidFill>
                </a:rPr>
                <a:t>-FNWI] Computability and Interaction </a:t>
              </a:r>
              <a:r>
                <a:rPr lang="en-US" sz="2900" dirty="0" smtClean="0">
                  <a:solidFill>
                    <a:schemeClr val="dk1">
                      <a:alpha val="50000"/>
                    </a:schemeClr>
                  </a:solidFill>
                </a:rPr>
                <a:t/>
              </a:r>
              <a:br>
                <a:rPr lang="en-US" sz="2900" dirty="0" smtClean="0">
                  <a:solidFill>
                    <a:schemeClr val="dk1">
                      <a:alpha val="50000"/>
                    </a:schemeClr>
                  </a:solidFill>
                </a:rPr>
              </a:br>
              <a:r>
                <a:rPr lang="en-US" sz="2900" dirty="0" smtClean="0">
                  <a:solidFill>
                    <a:schemeClr val="dk1">
                      <a:alpha val="50000"/>
                    </a:schemeClr>
                  </a:solidFill>
                </a:rPr>
                <a:t>(</a:t>
              </a:r>
              <a:r>
                <a:rPr lang="en-US" sz="2900" dirty="0">
                  <a:solidFill>
                    <a:schemeClr val="dk1">
                      <a:alpha val="50000"/>
                    </a:schemeClr>
                  </a:solidFill>
                </a:rPr>
                <a:t>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51845" y="2467307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558090" y="21941689"/>
              <a:ext cx="3632245" cy="2579668"/>
              <a:chOff x="35076489" y="21815433"/>
              <a:chExt cx="3632244" cy="257966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076489" y="21965101"/>
                <a:ext cx="3632244" cy="2430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041663" y="2181543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625214" y="24486098"/>
              <a:ext cx="3632245" cy="2631670"/>
              <a:chOff x="42943674" y="30745052"/>
              <a:chExt cx="3632245" cy="2631670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42943674" y="30946722"/>
                <a:ext cx="3632245" cy="2430000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</a:t>
                </a:r>
                <a:endParaRPr lang="en-US" sz="29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(de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Haan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,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Torenvliet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3837318" y="30745052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Shape 67"/>
            <p:cNvSpPr/>
            <p:nvPr/>
          </p:nvSpPr>
          <p:spPr>
            <a:xfrm>
              <a:off x="30491736" y="27247162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chemeClr val="tx1"/>
                  </a:solidFill>
                </a:rPr>
                <a:t>[</a:t>
              </a:r>
              <a:r>
                <a:rPr lang="en-US" sz="2900" dirty="0" err="1" smtClean="0">
                  <a:solidFill>
                    <a:schemeClr val="tx1"/>
                  </a:solidFill>
                </a:rPr>
                <a:t>MScCS</a:t>
              </a:r>
              <a:r>
                <a:rPr lang="en-US" sz="2900" dirty="0" smtClean="0">
                  <a:solidFill>
                    <a:schemeClr val="tx1"/>
                  </a:solidFill>
                </a:rPr>
                <a:t>-VU]</a:t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smtClean="0">
                  <a:solidFill>
                    <a:schemeClr val="tx1"/>
                  </a:solidFill>
                </a:rPr>
                <a:t>Term Rewriting </a:t>
              </a:r>
              <a:r>
                <a:rPr lang="en-US" sz="2900" dirty="0">
                  <a:solidFill>
                    <a:schemeClr val="tx1"/>
                  </a:solidFill>
                </a:rPr>
                <a:t>S</a:t>
              </a:r>
              <a:r>
                <a:rPr lang="en-US" sz="2900" smtClean="0">
                  <a:solidFill>
                    <a:schemeClr val="tx1"/>
                  </a:solidFill>
                </a:rPr>
                <a:t>ystems</a:t>
              </a:r>
              <a:r>
                <a:rPr lang="en-US" sz="2900" dirty="0" smtClean="0">
                  <a:solidFill>
                    <a:schemeClr val="tx1"/>
                  </a:solidFill>
                </a:rPr>
                <a:t/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dirty="0" smtClean="0">
                  <a:solidFill>
                    <a:schemeClr val="tx1"/>
                  </a:solidFill>
                </a:rPr>
                <a:t>(</a:t>
              </a:r>
              <a:r>
                <a:rPr lang="en-US" sz="2900" dirty="0" err="1" smtClean="0">
                  <a:solidFill>
                    <a:schemeClr val="tx1"/>
                  </a:solidFill>
                </a:rPr>
                <a:t>Endrullis</a:t>
              </a:r>
              <a:r>
                <a:rPr lang="en-US" sz="2900" dirty="0" smtClean="0">
                  <a:solidFill>
                    <a:schemeClr val="tx1"/>
                  </a:solidFill>
                </a:rPr>
                <a:t>)</a:t>
              </a:r>
              <a:endParaRPr lang="en-US" sz="2900" dirty="0">
                <a:solidFill>
                  <a:schemeClr val="tx1"/>
                </a:solidFill>
              </a:endParaRPr>
            </a:p>
          </p:txBody>
        </p:sp>
        <p:sp>
          <p:nvSpPr>
            <p:cNvPr id="138" name="Shape 211"/>
            <p:cNvSpPr/>
            <p:nvPr/>
          </p:nvSpPr>
          <p:spPr>
            <a:xfrm>
              <a:off x="21562649" y="23225474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br>
                <a:rPr lang="en-US" sz="2900" dirty="0" smtClean="0"/>
              </a:br>
              <a:r>
                <a:rPr lang="en-US" sz="2900" dirty="0" smtClean="0"/>
                <a:t>Protocol Validation (</a:t>
              </a:r>
              <a:r>
                <a:rPr lang="en-US" sz="2900" dirty="0" err="1" smtClean="0"/>
                <a:t>Ponse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1970" y="18131055"/>
            <a:ext cx="19692644" cy="11215501"/>
            <a:chOff x="123728" y="18034804"/>
            <a:chExt cx="19692644" cy="11215502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  <a:r>
                <a:rPr lang="en-US" sz="2900" dirty="0">
                  <a:solidFill>
                    <a:srgbClr val="FFFFFF"/>
                  </a:solidFill>
                </a:rPr>
                <a:t>[BScWisk] Introduction to Modal Logic 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Bezhanishvili</a:t>
              </a:r>
              <a:r>
                <a:rPr lang="en-US" sz="2900" dirty="0" smtClean="0">
                  <a:solidFill>
                    <a:srgbClr val="FFFFFF"/>
                  </a:solidFill>
                </a:rPr>
                <a:t>)</a:t>
              </a:r>
              <a:endParaRPr lang="en-US" sz="2900" dirty="0"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373117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Topics in </a:t>
              </a:r>
              <a:br>
                <a:rPr lang="en-US" sz="2900" dirty="0" smtClean="0"/>
              </a:br>
              <a:r>
                <a:rPr lang="en-US" sz="2900" dirty="0" smtClean="0"/>
                <a:t>Modal Logic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Venema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6878464" y="24951926"/>
              <a:ext cx="2937908" cy="2179058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dk1">
                      <a:alpha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chemeClr val="dk1">
                      <a:alpha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dk1">
                      <a:alpha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-FNWI] Category Theory (</a:t>
              </a:r>
              <a:r>
                <a:rPr lang="en-US" sz="2900" dirty="0" err="1">
                  <a:solidFill>
                    <a:schemeClr val="dk1">
                      <a:alpha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vdBerg</a:t>
              </a:r>
              <a:r>
                <a:rPr lang="en-US" sz="2900" dirty="0" smtClean="0">
                  <a:solidFill>
                    <a:schemeClr val="dk1">
                      <a:alpha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2985573" y="26624660"/>
              <a:ext cx="3203234" cy="237585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Seminar </a:t>
              </a:r>
              <a:r>
                <a:rPr lang="en-US" sz="2900" dirty="0"/>
                <a:t>Mathematical Logic </a:t>
              </a:r>
              <a:endParaRPr lang="en-US" sz="2900" dirty="0" smtClean="0"/>
            </a:p>
            <a:p>
              <a:pPr algn="ctr"/>
              <a:r>
                <a:rPr lang="en-US" sz="2900" dirty="0" smtClean="0"/>
                <a:t>(</a:t>
              </a:r>
              <a:r>
                <a:rPr lang="en-US" sz="2900" dirty="0" err="1" smtClean="0"/>
                <a:t>Löwe</a:t>
              </a:r>
              <a:r>
                <a:rPr lang="en-US" sz="2900" dirty="0"/>
                <a:t>)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[</a:t>
              </a:r>
              <a:r>
                <a:rPr lang="en-US" sz="2900" dirty="0"/>
                <a:t>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349643" y="23208685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-FNWI] </a:t>
              </a:r>
              <a:r>
                <a:rPr lang="en-US" sz="2900" dirty="0"/>
                <a:t>Mathematical Structures in Logic (Bezhanishvili)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32593" y="22984153"/>
              <a:ext cx="3276000" cy="2654354"/>
              <a:chOff x="5469489" y="19408286"/>
              <a:chExt cx="3276001" cy="2654354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69489" y="19632818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Proof </a:t>
                </a:r>
                <a:r>
                  <a:rPr lang="en-US" sz="2900" dirty="0"/>
                  <a:t>Theory (vdBerg)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252819" y="19408286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854365" y="23029526"/>
              <a:ext cx="3276000" cy="2608981"/>
              <a:chOff x="4913570" y="22045680"/>
              <a:chExt cx="3276001" cy="2608981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4913570" y="22224839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 lang="en-US" sz="2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/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32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-FNWI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] </a:t>
                </a:r>
                <a:b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Model 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Theory 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sz="2900" dirty="0" err="1" smtClean="0">
                    <a:latin typeface="Calibri" charset="0"/>
                    <a:ea typeface="Calibri" charset="0"/>
                    <a:cs typeface="Calibri" charset="0"/>
                  </a:rPr>
                  <a:t>Venema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5803986" y="2204568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334879" y="18384433"/>
              <a:ext cx="3165086" cy="22369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3900" b="1" smtClean="0"/>
                <a:t>Theoretical </a:t>
              </a:r>
            </a:p>
            <a:p>
              <a:pPr lvl="0" algn="l">
                <a:defRPr sz="1800"/>
              </a:pPr>
              <a:r>
                <a:rPr lang="en-US" sz="3900" b="1" dirty="0" smtClean="0"/>
                <a:t>Linguistics</a:t>
              </a:r>
              <a:endParaRPr sz="3900" b="1" dirty="0"/>
            </a:p>
          </p:txBody>
        </p:sp>
        <p:sp>
          <p:nvSpPr>
            <p:cNvPr id="162" name="Shape 157"/>
            <p:cNvSpPr/>
            <p:nvPr/>
          </p:nvSpPr>
          <p:spPr>
            <a:xfrm>
              <a:off x="123728" y="22947992"/>
              <a:ext cx="3655886" cy="2898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 smtClean="0"/>
            </a:p>
            <a:p>
              <a:pPr algn="ctr"/>
              <a:r>
                <a:rPr lang="en-US" sz="2900" dirty="0" smtClean="0"/>
                <a:t>[</a:t>
              </a:r>
              <a:r>
                <a:rPr lang="en-US" sz="2900" dirty="0" err="1"/>
                <a:t>MastMath-UvA</a:t>
              </a:r>
              <a:r>
                <a:rPr lang="en-US" sz="2900" dirty="0"/>
                <a:t>] Set Theory </a:t>
              </a:r>
              <a:br>
                <a:rPr lang="en-US" sz="2900" dirty="0"/>
              </a:br>
              <a:r>
                <a:rPr lang="en-US" sz="2900" dirty="0"/>
                <a:t>(Hart, </a:t>
              </a:r>
              <a:r>
                <a:rPr lang="en-US" sz="2900" dirty="0" err="1"/>
                <a:t>Löwe</a:t>
              </a:r>
              <a:r>
                <a:rPr lang="en-US" sz="2900" dirty="0"/>
                <a:t>) </a:t>
              </a:r>
              <a:br>
                <a:rPr lang="en-US" sz="2900" dirty="0"/>
              </a:br>
              <a:r>
                <a:rPr lang="en-US" sz="2900" dirty="0"/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139613" y="22843978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  <p:sp>
          <p:nvSpPr>
            <p:cNvPr id="164" name="Shape 157"/>
            <p:cNvSpPr/>
            <p:nvPr/>
          </p:nvSpPr>
          <p:spPr>
            <a:xfrm>
              <a:off x="5146152" y="26408932"/>
              <a:ext cx="3739436" cy="284137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/>
                <a:t>MastMath</a:t>
              </a:r>
              <a:r>
                <a:rPr lang="en-US" sz="2900" dirty="0"/>
                <a:t>-UU] Category Theory and </a:t>
              </a:r>
              <a:r>
                <a:rPr lang="en-US" sz="2900" dirty="0" err="1"/>
                <a:t>Topos</a:t>
              </a:r>
              <a:r>
                <a:rPr lang="en-US" sz="2900" dirty="0"/>
                <a:t> Theory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van </a:t>
              </a:r>
              <a:r>
                <a:rPr lang="en-US" sz="2900" dirty="0" err="1"/>
                <a:t>Oosten</a:t>
              </a:r>
              <a:r>
                <a:rPr lang="en-US" sz="2900" dirty="0" smtClean="0"/>
                <a:t>)</a:t>
              </a:r>
              <a:br>
                <a:rPr lang="en-US" sz="2900" dirty="0" smtClean="0"/>
              </a:br>
              <a:r>
                <a:rPr lang="en-US" sz="2900" dirty="0" smtClean="0"/>
                <a:t> </a:t>
              </a:r>
              <a:r>
                <a:rPr lang="en-US" sz="2900" dirty="0"/>
                <a:t>[8EC]</a:t>
              </a:r>
            </a:p>
          </p:txBody>
        </p:sp>
        <p:sp>
          <p:nvSpPr>
            <p:cNvPr id="165" name="Shape 100"/>
            <p:cNvSpPr/>
            <p:nvPr/>
          </p:nvSpPr>
          <p:spPr>
            <a:xfrm>
              <a:off x="9232593" y="26597853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err="1" smtClean="0"/>
                <a:t>Homotopy</a:t>
              </a:r>
              <a:r>
                <a:rPr lang="en-US" sz="2900" dirty="0" smtClean="0"/>
                <a:t> Type Theory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vdBerg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sp>
        <p:nvSpPr>
          <p:cNvPr id="106" name="Shape 106"/>
          <p:cNvSpPr/>
          <p:nvPr/>
        </p:nvSpPr>
        <p:spPr>
          <a:xfrm>
            <a:off x="17251571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Logic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853124" y="13659566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(Dekker)</a:t>
              </a:r>
              <a:endParaRPr lang="en-US" sz="29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Time 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vLambalgen)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21858954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chemeClr val="tx1"/>
                </a:solidFill>
              </a:rPr>
              <a:t>[RM-Ling] 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Syntax and Semantics 2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(</a:t>
            </a:r>
            <a:r>
              <a:rPr lang="en-US" sz="2900" dirty="0" err="1" smtClean="0">
                <a:solidFill>
                  <a:schemeClr val="tx1"/>
                </a:solidFill>
              </a:rPr>
              <a:t>Hengeveld</a:t>
            </a:r>
            <a:r>
              <a:rPr lang="en-US" sz="2900" dirty="0" smtClean="0">
                <a:solidFill>
                  <a:schemeClr val="tx1"/>
                </a:solidFill>
              </a:rPr>
              <a:t>, </a:t>
            </a:r>
            <a:r>
              <a:rPr lang="en-US" sz="2900" dirty="0" err="1" smtClean="0">
                <a:solidFill>
                  <a:schemeClr val="tx1"/>
                </a:solidFill>
              </a:rPr>
              <a:t>Aboh</a:t>
            </a:r>
            <a:r>
              <a:rPr lang="en-US" sz="2900" dirty="0" smtClean="0">
                <a:solidFill>
                  <a:schemeClr val="tx1"/>
                </a:solidFill>
              </a:rPr>
              <a:t>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718739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smtClean="0"/>
              <a:t>RM-Ling]</a:t>
            </a:r>
            <a:br>
              <a:rPr lang="en-US" sz="2900" dirty="0" smtClean="0"/>
            </a:br>
            <a:r>
              <a:rPr lang="en-US" sz="2900" dirty="0" smtClean="0"/>
              <a:t>Syntax and Semantics 1</a:t>
            </a:r>
            <a:br>
              <a:rPr lang="en-US" sz="2900" dirty="0" smtClean="0"/>
            </a:br>
            <a:r>
              <a:rPr lang="en-US" sz="2900" dirty="0" smtClean="0"/>
              <a:t>(</a:t>
            </a:r>
            <a:r>
              <a:rPr lang="en-US" sz="2900" dirty="0" err="1" smtClean="0"/>
              <a:t>Hengeveld</a:t>
            </a:r>
            <a:r>
              <a:rPr lang="en-US" sz="2900" dirty="0" smtClean="0"/>
              <a:t>, </a:t>
            </a:r>
            <a:r>
              <a:rPr lang="en-US" sz="2900" dirty="0" err="1" smtClean="0"/>
              <a:t>Aboh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26" name="Shape 230"/>
          <p:cNvSpPr/>
          <p:nvPr/>
        </p:nvSpPr>
        <p:spPr>
          <a:xfrm>
            <a:off x="1915195" y="17980252"/>
            <a:ext cx="2063777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 fontScale="92500"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smtClean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6880900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563082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 smtClean="0"/>
              <a:t>Economic </a:t>
            </a:r>
          </a:p>
          <a:p>
            <a:pPr lvl="0" algn="l">
              <a:defRPr sz="1800"/>
            </a:pPr>
            <a:r>
              <a:rPr lang="en-US" sz="3900" b="1" dirty="0" smtClean="0"/>
              <a:t>Theory</a:t>
            </a:r>
            <a:endParaRPr sz="3900" b="1" dirty="0"/>
          </a:p>
        </p:txBody>
      </p:sp>
      <p:sp>
        <p:nvSpPr>
          <p:cNvPr id="134" name="Shape 248"/>
          <p:cNvSpPr/>
          <p:nvPr/>
        </p:nvSpPr>
        <p:spPr>
          <a:xfrm flipH="1" flipV="1">
            <a:off x="40514082" y="15695762"/>
            <a:ext cx="0" cy="45639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93"/>
          <p:cNvSpPr/>
          <p:nvPr/>
        </p:nvSpPr>
        <p:spPr>
          <a:xfrm>
            <a:off x="34570789" y="19494829"/>
            <a:ext cx="3276000" cy="1848421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Game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Theory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900" dirty="0" err="1" smtClean="0">
                <a:latin typeface="Calibri" charset="0"/>
                <a:ea typeface="Calibri" charset="0"/>
                <a:cs typeface="Calibri" charset="0"/>
              </a:rPr>
              <a:t>Endriss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9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9" name="Shape 211"/>
          <p:cNvSpPr/>
          <p:nvPr/>
        </p:nvSpPr>
        <p:spPr>
          <a:xfrm>
            <a:off x="34570789" y="16886746"/>
            <a:ext cx="3276000" cy="21119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Computational Social Choice (</a:t>
            </a:r>
            <a:r>
              <a:rPr lang="en-US" sz="2900" dirty="0" err="1"/>
              <a:t>Endriss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67" name="Shape 136"/>
          <p:cNvSpPr/>
          <p:nvPr/>
        </p:nvSpPr>
        <p:spPr>
          <a:xfrm>
            <a:off x="38716645" y="19029104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MastMath</a:t>
            </a:r>
            <a:r>
              <a:rPr lang="en-US" sz="2900" dirty="0" smtClean="0">
                <a:solidFill>
                  <a:srgbClr val="FFFFFF"/>
                </a:solidFill>
              </a:rPr>
              <a:t>] 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Machine Learning Theory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(</a:t>
            </a:r>
            <a:r>
              <a:rPr lang="en-US" sz="2900" dirty="0" err="1" smtClean="0">
                <a:solidFill>
                  <a:srgbClr val="FFFFFF"/>
                </a:solidFill>
              </a:rPr>
              <a:t>Koolen</a:t>
            </a:r>
            <a:r>
              <a:rPr lang="en-US" sz="2900" dirty="0" smtClean="0">
                <a:solidFill>
                  <a:srgbClr val="FFFFFF"/>
                </a:solidFill>
              </a:rPr>
              <a:t>, </a:t>
            </a:r>
            <a:r>
              <a:rPr lang="en-US" sz="2900" dirty="0" err="1" smtClean="0">
                <a:solidFill>
                  <a:srgbClr val="FFFFFF"/>
                </a:solidFill>
              </a:rPr>
              <a:t>Grünwald</a:t>
            </a:r>
            <a:r>
              <a:rPr lang="en-US" sz="2900" dirty="0" smtClean="0">
                <a:solidFill>
                  <a:srgbClr val="FFFFFF"/>
                </a:solidFill>
              </a:rPr>
              <a:t>, </a:t>
            </a:r>
            <a:r>
              <a:rPr lang="en-US" sz="2900" dirty="0" err="1" smtClean="0">
                <a:solidFill>
                  <a:srgbClr val="FFFFFF"/>
                </a:solidFill>
              </a:rPr>
              <a:t>dHeide</a:t>
            </a:r>
            <a:r>
              <a:rPr lang="en-US" sz="2900" dirty="0" smtClean="0">
                <a:solidFill>
                  <a:srgbClr val="FFFFFF"/>
                </a:solidFill>
              </a:rPr>
              <a:t>) [8EC</a:t>
            </a:r>
            <a:r>
              <a:rPr lang="en-US" sz="2900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</TotalTime>
  <Words>434</Words>
  <Application>Microsoft Macintosh PowerPoint</Application>
  <PresentationFormat>Custom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Neue</vt:lpstr>
      <vt:lpstr>Arial</vt:lpstr>
      <vt:lpstr>Default</vt:lpstr>
      <vt:lpstr>Master of Logic 2017/18 version: 16 June 2017:  https://github.com/cschaffner/MoLOverviewPoster Suggestions and comments are welcome!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216</cp:revision>
  <cp:lastPrinted>2017-06-16T14:07:29Z</cp:lastPrinted>
  <dcterms:modified xsi:type="dcterms:W3CDTF">2017-06-16T14:07:31Z</dcterms:modified>
</cp:coreProperties>
</file>