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11700" cy="30264100"/>
  <p:notesSz cx="6648450" cy="9774238"/>
  <p:defaultTextStyle>
    <a:lvl1pPr defTabSz="2087574">
      <a:defRPr sz="8200">
        <a:latin typeface="Calibri"/>
        <a:ea typeface="Calibri"/>
        <a:cs typeface="Calibri"/>
        <a:sym typeface="Calibri"/>
      </a:defRPr>
    </a:lvl1pPr>
    <a:lvl2pPr indent="2087574" defTabSz="2087574">
      <a:defRPr sz="8200">
        <a:latin typeface="Calibri"/>
        <a:ea typeface="Calibri"/>
        <a:cs typeface="Calibri"/>
        <a:sym typeface="Calibri"/>
      </a:defRPr>
    </a:lvl2pPr>
    <a:lvl3pPr indent="4175147" defTabSz="2087574">
      <a:defRPr sz="8200">
        <a:latin typeface="Calibri"/>
        <a:ea typeface="Calibri"/>
        <a:cs typeface="Calibri"/>
        <a:sym typeface="Calibri"/>
      </a:defRPr>
    </a:lvl3pPr>
    <a:lvl4pPr indent="6262721" defTabSz="2087574">
      <a:defRPr sz="8200">
        <a:latin typeface="Calibri"/>
        <a:ea typeface="Calibri"/>
        <a:cs typeface="Calibri"/>
        <a:sym typeface="Calibri"/>
      </a:defRPr>
    </a:lvl4pPr>
    <a:lvl5pPr indent="8350294" defTabSz="2087574">
      <a:defRPr sz="8200">
        <a:latin typeface="Calibri"/>
        <a:ea typeface="Calibri"/>
        <a:cs typeface="Calibri"/>
        <a:sym typeface="Calibri"/>
      </a:defRPr>
    </a:lvl5pPr>
    <a:lvl6pPr indent="10437868" defTabSz="2087574">
      <a:defRPr sz="8200">
        <a:latin typeface="Calibri"/>
        <a:ea typeface="Calibri"/>
        <a:cs typeface="Calibri"/>
        <a:sym typeface="Calibri"/>
      </a:defRPr>
    </a:lvl6pPr>
    <a:lvl7pPr indent="12525438" defTabSz="2087574">
      <a:defRPr sz="8200">
        <a:latin typeface="Calibri"/>
        <a:ea typeface="Calibri"/>
        <a:cs typeface="Calibri"/>
        <a:sym typeface="Calibri"/>
      </a:defRPr>
    </a:lvl7pPr>
    <a:lvl8pPr indent="14613015" defTabSz="2087574">
      <a:defRPr sz="8200">
        <a:latin typeface="Calibri"/>
        <a:ea typeface="Calibri"/>
        <a:cs typeface="Calibri"/>
        <a:sym typeface="Calibri"/>
      </a:defRPr>
    </a:lvl8pPr>
    <a:lvl9pPr indent="16700589" defTabSz="2087574">
      <a:defRPr sz="8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0582">
          <p15:clr>
            <a:srgbClr val="A4A3A4"/>
          </p15:clr>
        </p15:guide>
        <p15:guide id="2" pos="7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1BB"/>
    <a:srgbClr val="00602B"/>
    <a:srgbClr val="00CC5C"/>
    <a:srgbClr val="FF9900"/>
    <a:srgbClr val="9429FF"/>
    <a:srgbClr val="61D6FF"/>
    <a:srgbClr val="FF0000"/>
    <a:srgbClr val="FFFF00"/>
    <a:srgbClr val="FFBD5B"/>
    <a:srgbClr val="85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030" autoAdjust="0"/>
    <p:restoredTop sz="94660"/>
  </p:normalViewPr>
  <p:slideViewPr>
    <p:cSldViewPr snapToGrid="0" snapToObjects="1">
      <p:cViewPr>
        <p:scale>
          <a:sx n="48" d="100"/>
          <a:sy n="48" d="100"/>
        </p:scale>
        <p:origin x="144" y="248"/>
      </p:cViewPr>
      <p:guideLst>
        <p:guide orient="horz" pos="10582"/>
        <p:guide pos="72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55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9243D-0E3E-4D4F-90E9-F9F1DBB34143}" type="datetimeFigureOut">
              <a:rPr lang="en-US" smtClean="0"/>
              <a:t>7/13/16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55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66809-BDDB-184B-A42F-900CB3A6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886462" y="4642771"/>
            <a:ext cx="4875531" cy="4398407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919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1pPr>
    <a:lvl2pPr indent="228548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2pPr>
    <a:lvl3pPr indent="457097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3pPr>
    <a:lvl4pPr indent="68564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4pPr>
    <a:lvl5pPr indent="91419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5pPr>
    <a:lvl6pPr indent="1142741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6pPr>
    <a:lvl7pPr indent="1371286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7pPr>
    <a:lvl8pPr indent="159983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8pPr>
    <a:lvl9pPr indent="182838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https://staff.fnwi.uva.nl/u.endriss/mol/curr1516.html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212058" y="8140490"/>
            <a:ext cx="36403309" cy="900917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>
              <a:defRPr sz="1800"/>
            </a:pPr>
            <a:r>
              <a:rPr sz="20200" dirty="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424118" y="17149660"/>
            <a:ext cx="29979196" cy="131144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7574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514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2721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0294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1811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383073" y="19447491"/>
            <a:ext cx="36403309" cy="6010787"/>
          </a:xfrm>
          <a:prstGeom prst="rect">
            <a:avLst/>
          </a:prstGeom>
        </p:spPr>
        <p:txBody>
          <a:bodyPr anchor="t"/>
          <a:lstStyle>
            <a:lvl1pPr algn="l">
              <a:defRPr sz="18300" b="1" cap="all"/>
            </a:lvl1pPr>
          </a:lstStyle>
          <a:p>
            <a:pPr lvl="0">
              <a:defRPr sz="1800" b="0" cap="none"/>
            </a:pPr>
            <a:r>
              <a:rPr sz="183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383073" y="12827221"/>
            <a:ext cx="36403309" cy="662027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1pPr>
            <a:lvl2pPr marL="0" indent="208757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2pPr>
            <a:lvl3pPr marL="0" indent="4175147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3pPr>
            <a:lvl4pPr marL="0" indent="6262721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4pPr>
            <a:lvl5pPr marL="0" indent="835029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41376" y="1133298"/>
            <a:ext cx="38544680" cy="520136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141373" y="6334657"/>
            <a:ext cx="18922884" cy="32629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0800" b="1"/>
            </a:lvl1pPr>
            <a:lvl2pPr marL="0" indent="2087574">
              <a:spcBef>
                <a:spcPts val="2600"/>
              </a:spcBef>
              <a:buSzTx/>
              <a:buFontTx/>
              <a:buNone/>
              <a:defRPr sz="10800" b="1"/>
            </a:lvl2pPr>
            <a:lvl3pPr marL="0" indent="4175147">
              <a:spcBef>
                <a:spcPts val="2600"/>
              </a:spcBef>
              <a:buSzTx/>
              <a:buFontTx/>
              <a:buNone/>
              <a:defRPr sz="10800" b="1"/>
            </a:lvl3pPr>
            <a:lvl4pPr marL="0" indent="6262721">
              <a:spcBef>
                <a:spcPts val="2600"/>
              </a:spcBef>
              <a:buSzTx/>
              <a:buFontTx/>
              <a:buNone/>
              <a:defRPr sz="10800" b="1"/>
            </a:lvl4pPr>
            <a:lvl5pPr marL="0" indent="8350294">
              <a:spcBef>
                <a:spcPts val="2600"/>
              </a:spcBef>
              <a:buSzTx/>
              <a:buFontTx/>
              <a:buNone/>
              <a:defRPr sz="10800" b="1"/>
            </a:lvl5pPr>
          </a:lstStyle>
          <a:p>
            <a:pPr lvl="0">
              <a:defRPr sz="1800" b="0"/>
            </a:pPr>
            <a:r>
              <a:rPr sz="10800" b="1"/>
              <a:t>Body Level One</a:t>
            </a:r>
          </a:p>
          <a:p>
            <a:pPr lvl="1">
              <a:defRPr sz="1800" b="0"/>
            </a:pPr>
            <a:r>
              <a:rPr sz="10800" b="1"/>
              <a:t>Body Level Two</a:t>
            </a:r>
          </a:p>
          <a:p>
            <a:pPr lvl="2">
              <a:defRPr sz="1800" b="0"/>
            </a:pPr>
            <a:r>
              <a:rPr sz="10800" b="1"/>
              <a:t>Body Level Three</a:t>
            </a:r>
          </a:p>
          <a:p>
            <a:pPr lvl="3">
              <a:defRPr sz="1800" b="0"/>
            </a:pPr>
            <a:r>
              <a:rPr sz="10800" b="1"/>
              <a:t>Body Level Four</a:t>
            </a:r>
          </a:p>
          <a:p>
            <a:pPr lvl="4">
              <a:defRPr sz="1800" b="0"/>
            </a:pPr>
            <a:r>
              <a:rPr sz="108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41379" y="2"/>
            <a:ext cx="14089927" cy="6333046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6744336" y="1204964"/>
            <a:ext cx="23941718" cy="2905913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94477" y="21184875"/>
            <a:ext cx="25696454" cy="2500993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8394477" y="23685865"/>
            <a:ext cx="25696454" cy="3551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500"/>
            </a:lvl1pPr>
            <a:lvl2pPr marL="0" indent="2087574">
              <a:spcBef>
                <a:spcPts val="1500"/>
              </a:spcBef>
              <a:buSzTx/>
              <a:buFontTx/>
              <a:buNone/>
              <a:defRPr sz="6500"/>
            </a:lvl2pPr>
            <a:lvl3pPr marL="0" indent="4175147">
              <a:spcBef>
                <a:spcPts val="1500"/>
              </a:spcBef>
              <a:buSzTx/>
              <a:buFontTx/>
              <a:buNone/>
              <a:defRPr sz="6500"/>
            </a:lvl3pPr>
            <a:lvl4pPr marL="0" indent="6262721">
              <a:spcBef>
                <a:spcPts val="1500"/>
              </a:spcBef>
              <a:buSzTx/>
              <a:buFontTx/>
              <a:buNone/>
              <a:defRPr sz="6500"/>
            </a:lvl4pPr>
            <a:lvl5pPr marL="0" indent="8350294">
              <a:spcBef>
                <a:spcPts val="1500"/>
              </a:spcBef>
              <a:buSzTx/>
              <a:buFontTx/>
              <a:buNone/>
              <a:defRPr sz="6500"/>
            </a:lvl5pPr>
          </a:lstStyle>
          <a:p>
            <a:pPr lvl="0">
              <a:defRPr sz="1800"/>
            </a:pPr>
            <a:r>
              <a:rPr sz="6500"/>
              <a:t>Body Level One</a:t>
            </a:r>
          </a:p>
          <a:p>
            <a:pPr lvl="1">
              <a:defRPr sz="1800"/>
            </a:pPr>
            <a:r>
              <a:rPr sz="6500"/>
              <a:t>Body Level Two</a:t>
            </a:r>
          </a:p>
          <a:p>
            <a:pPr lvl="2">
              <a:defRPr sz="1800"/>
            </a:pPr>
            <a:r>
              <a:rPr sz="6500"/>
              <a:t>Body Level Three</a:t>
            </a:r>
          </a:p>
          <a:p>
            <a:pPr lvl="3">
              <a:defRPr sz="1800"/>
            </a:pPr>
            <a:r>
              <a:rPr sz="6500"/>
              <a:t>Body Level Four</a:t>
            </a:r>
          </a:p>
          <a:p>
            <a:pPr lvl="4">
              <a:defRPr sz="1800"/>
            </a:pPr>
            <a:r>
              <a:rPr sz="65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41376" y="406328"/>
            <a:ext cx="38544680" cy="665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41376" y="7061628"/>
            <a:ext cx="38544680" cy="2320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>
            <a:normAutofit/>
          </a:bodyPr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0692985" y="28221946"/>
            <a:ext cx="9993069" cy="1268074"/>
          </a:xfrm>
          <a:prstGeom prst="rect">
            <a:avLst/>
          </a:prstGeom>
          <a:ln w="12700">
            <a:miter lim="400000"/>
          </a:ln>
        </p:spPr>
        <p:txBody>
          <a:bodyPr lIns="208758" tIns="208758" rIns="208758" bIns="208758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2087574">
        <a:defRPr sz="20200">
          <a:latin typeface="Calibri"/>
          <a:ea typeface="Calibri"/>
          <a:cs typeface="Calibri"/>
          <a:sym typeface="Calibri"/>
        </a:defRPr>
      </a:lvl1pPr>
      <a:lvl2pPr algn="ctr" defTabSz="2087574">
        <a:defRPr sz="20200">
          <a:latin typeface="Calibri"/>
          <a:ea typeface="Calibri"/>
          <a:cs typeface="Calibri"/>
          <a:sym typeface="Calibri"/>
        </a:defRPr>
      </a:lvl2pPr>
      <a:lvl3pPr algn="ctr" defTabSz="2087574">
        <a:defRPr sz="20200">
          <a:latin typeface="Calibri"/>
          <a:ea typeface="Calibri"/>
          <a:cs typeface="Calibri"/>
          <a:sym typeface="Calibri"/>
        </a:defRPr>
      </a:lvl3pPr>
      <a:lvl4pPr algn="ctr" defTabSz="2087574">
        <a:defRPr sz="20200">
          <a:latin typeface="Calibri"/>
          <a:ea typeface="Calibri"/>
          <a:cs typeface="Calibri"/>
          <a:sym typeface="Calibri"/>
        </a:defRPr>
      </a:lvl4pPr>
      <a:lvl5pPr algn="ctr" defTabSz="2087574">
        <a:defRPr sz="20200">
          <a:latin typeface="Calibri"/>
          <a:ea typeface="Calibri"/>
          <a:cs typeface="Calibri"/>
          <a:sym typeface="Calibri"/>
        </a:defRPr>
      </a:lvl5pPr>
      <a:lvl6pPr algn="ctr" defTabSz="2087574">
        <a:defRPr sz="20200">
          <a:latin typeface="Calibri"/>
          <a:ea typeface="Calibri"/>
          <a:cs typeface="Calibri"/>
          <a:sym typeface="Calibri"/>
        </a:defRPr>
      </a:lvl6pPr>
      <a:lvl7pPr algn="ctr" defTabSz="2087574">
        <a:defRPr sz="20200">
          <a:latin typeface="Calibri"/>
          <a:ea typeface="Calibri"/>
          <a:cs typeface="Calibri"/>
          <a:sym typeface="Calibri"/>
        </a:defRPr>
      </a:lvl7pPr>
      <a:lvl8pPr algn="ctr" defTabSz="2087574">
        <a:defRPr sz="20200">
          <a:latin typeface="Calibri"/>
          <a:ea typeface="Calibri"/>
          <a:cs typeface="Calibri"/>
          <a:sym typeface="Calibri"/>
        </a:defRPr>
      </a:lvl8pPr>
      <a:lvl9pPr algn="ctr" defTabSz="2087574">
        <a:defRPr sz="20200">
          <a:latin typeface="Calibri"/>
          <a:ea typeface="Calibri"/>
          <a:cs typeface="Calibri"/>
          <a:sym typeface="Calibri"/>
        </a:defRPr>
      </a:lvl9pPr>
    </p:titleStyle>
    <p:bodyStyle>
      <a:lvl1pPr marL="1565679" indent="-156567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1pPr>
      <a:lvl2pPr marL="3587503" indent="-1499929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2pPr>
      <a:lvl3pPr marL="5573246" indent="-139809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3pPr>
      <a:lvl4pPr marL="7919166" indent="-1656442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4pPr>
      <a:lvl5pPr marL="10006736" indent="-1656442" defTabSz="2087574">
        <a:spcBef>
          <a:spcPts val="3500"/>
        </a:spcBef>
        <a:buSzPct val="100000"/>
        <a:buFont typeface="Arial"/>
        <a:buChar char="»"/>
        <a:defRPr sz="14700">
          <a:latin typeface="Calibri"/>
          <a:ea typeface="Calibri"/>
          <a:cs typeface="Calibri"/>
          <a:sym typeface="Calibri"/>
        </a:defRPr>
      </a:lvl5pPr>
      <a:lvl6pPr marL="12094310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6pPr>
      <a:lvl7pPr marL="14181883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7pPr>
      <a:lvl8pPr marL="16269457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8pPr>
      <a:lvl9pPr marL="18357031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9pPr>
    </p:bodyStyle>
    <p:otherStyle>
      <a:lvl1pPr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8757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75147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62721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5029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3786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2543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13015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00589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cschaffner/MoLOverviewPo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508832" y="163685"/>
            <a:ext cx="41869736" cy="29802015"/>
            <a:chOff x="1132721" y="-35115"/>
            <a:chExt cx="41869737" cy="29802014"/>
          </a:xfrm>
        </p:grpSpPr>
        <p:sp>
          <p:nvSpPr>
            <p:cNvPr id="8" name="Rounded Rectangle 7"/>
            <p:cNvSpPr/>
            <p:nvPr/>
          </p:nvSpPr>
          <p:spPr>
            <a:xfrm>
              <a:off x="6123360" y="-35115"/>
              <a:ext cx="20865993" cy="13854968"/>
            </a:xfrm>
            <a:prstGeom prst="roundRect">
              <a:avLst>
                <a:gd name="adj" fmla="val 9410"/>
              </a:avLst>
            </a:prstGeom>
            <a:solidFill>
              <a:srgbClr val="8585FF">
                <a:alpha val="34902"/>
              </a:srgbClr>
            </a:solidFill>
            <a:ln w="76200">
              <a:solidFill>
                <a:srgbClr val="00CC5C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>
              <a:off x="1132721" y="10065286"/>
              <a:ext cx="29410014" cy="19357737"/>
            </a:xfrm>
            <a:prstGeom prst="corner">
              <a:avLst>
                <a:gd name="adj1" fmla="val 38815"/>
                <a:gd name="adj2" fmla="val 48372"/>
              </a:avLst>
            </a:prstGeom>
            <a:solidFill>
              <a:srgbClr val="00B0F0">
                <a:alpha val="49804"/>
              </a:srgb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 rot="10800000">
              <a:off x="17223225" y="2555248"/>
              <a:ext cx="21329322" cy="13750589"/>
            </a:xfrm>
            <a:prstGeom prst="corner">
              <a:avLst>
                <a:gd name="adj1" fmla="val 52163"/>
                <a:gd name="adj2" fmla="val 81296"/>
              </a:avLst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2094535" y="6555063"/>
              <a:ext cx="24445276" cy="10638706"/>
            </a:xfrm>
            <a:prstGeom prst="roundRect">
              <a:avLst>
                <a:gd name="adj" fmla="val 9008"/>
              </a:avLst>
            </a:prstGeom>
            <a:solidFill>
              <a:srgbClr val="FF0000">
                <a:alpha val="30196"/>
              </a:srgb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22578386" y="20798047"/>
              <a:ext cx="20424072" cy="8968852"/>
            </a:xfrm>
            <a:prstGeom prst="roundRect">
              <a:avLst>
                <a:gd name="adj" fmla="val 9008"/>
              </a:avLst>
            </a:prstGeom>
            <a:solidFill>
              <a:srgbClr val="00B050">
                <a:alpha val="20000"/>
              </a:srgb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11843902" y="9976144"/>
              <a:ext cx="22218305" cy="10478875"/>
            </a:xfrm>
            <a:prstGeom prst="roundRect">
              <a:avLst>
                <a:gd name="adj" fmla="val 9410"/>
              </a:avLst>
            </a:prstGeom>
            <a:solidFill>
              <a:srgbClr val="FFFF00">
                <a:alpha val="25098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16200000">
              <a:off x="29277655" y="6279762"/>
              <a:ext cx="14989885" cy="12459721"/>
            </a:xfrm>
            <a:prstGeom prst="corner">
              <a:avLst>
                <a:gd name="adj1" fmla="val 65315"/>
                <a:gd name="adj2" fmla="val 54333"/>
              </a:avLst>
            </a:prstGeom>
            <a:solidFill>
              <a:srgbClr val="8585FF">
                <a:alpha val="3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26979344" y="45958"/>
            <a:ext cx="13005746" cy="174082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pPr lvl="0">
              <a:defRPr sz="1800"/>
            </a:pPr>
            <a:r>
              <a:rPr sz="9100" dirty="0"/>
              <a:t>Master of Logic </a:t>
            </a:r>
            <a:r>
              <a:rPr sz="9100" dirty="0" smtClean="0"/>
              <a:t>201</a:t>
            </a:r>
            <a:r>
              <a:rPr lang="en-US" sz="9100" dirty="0" smtClean="0"/>
              <a:t>6</a:t>
            </a:r>
            <a:r>
              <a:rPr sz="9100" dirty="0" smtClean="0"/>
              <a:t>/1</a:t>
            </a:r>
            <a:r>
              <a:rPr lang="en-US" sz="9100" dirty="0" smtClean="0"/>
              <a:t>7</a:t>
            </a:r>
            <a:endParaRPr sz="9100" dirty="0"/>
          </a:p>
        </p:txBody>
      </p:sp>
      <p:grpSp>
        <p:nvGrpSpPr>
          <p:cNvPr id="4" name="Group 3"/>
          <p:cNvGrpSpPr/>
          <p:nvPr/>
        </p:nvGrpSpPr>
        <p:grpSpPr>
          <a:xfrm>
            <a:off x="516021" y="163683"/>
            <a:ext cx="3462953" cy="2360475"/>
            <a:chOff x="146049" y="67432"/>
            <a:chExt cx="3462954" cy="2360474"/>
          </a:xfrm>
        </p:grpSpPr>
        <p:sp>
          <p:nvSpPr>
            <p:cNvPr id="233" name="Shape 233"/>
            <p:cNvSpPr/>
            <p:nvPr/>
          </p:nvSpPr>
          <p:spPr>
            <a:xfrm>
              <a:off x="146051" y="67432"/>
              <a:ext cx="3462952" cy="5220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 cmpd="sng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de-DE" sz="2900" dirty="0">
                  <a:solidFill>
                    <a:srgbClr val="FFFFFF"/>
                  </a:solidFill>
                </a:rPr>
                <a:t>Sep/Okt </a:t>
              </a:r>
              <a:r>
                <a:rPr lang="de-DE" sz="2900" dirty="0" smtClean="0">
                  <a:solidFill>
                    <a:srgbClr val="FFFFFF"/>
                  </a:solidFill>
                </a:rPr>
                <a:t>2016</a:t>
              </a:r>
              <a:endParaRPr lang="de-DE" sz="2900" dirty="0">
                <a:solidFill>
                  <a:srgbClr val="FFFFFF"/>
                </a:solidFill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146051" y="624578"/>
              <a:ext cx="3462952" cy="5461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fr-FR" sz="2900" dirty="0" err="1"/>
                <a:t>Nov</a:t>
              </a:r>
              <a:r>
                <a:rPr lang="fr-FR" sz="2900" dirty="0"/>
                <a:t>/</a:t>
              </a:r>
              <a:r>
                <a:rPr lang="fr-FR" sz="2900" dirty="0" err="1"/>
                <a:t>Dec</a:t>
              </a:r>
              <a:r>
                <a:rPr lang="fr-FR" sz="2900" dirty="0"/>
                <a:t> </a:t>
              </a:r>
              <a:r>
                <a:rPr lang="fr-FR" sz="2900" dirty="0" smtClean="0"/>
                <a:t>2016</a:t>
              </a:r>
              <a:endParaRPr lang="fr-FR" sz="2900"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049" y="1205801"/>
              <a:ext cx="3462952" cy="5963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Feb/Mar </a:t>
              </a:r>
              <a:r>
                <a:rPr lang="en-US" sz="2900" dirty="0" smtClean="0"/>
                <a:t>2017</a:t>
              </a:r>
              <a:endParaRPr lang="en-US" sz="2900"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46049" y="1837263"/>
              <a:ext cx="3462952" cy="5906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Apr/May </a:t>
              </a:r>
              <a:r>
                <a:rPr lang="en-US" sz="2900" dirty="0" smtClean="0"/>
                <a:t>2017</a:t>
              </a:r>
              <a:endParaRPr lang="en-US" sz="2900" dirty="0"/>
            </a:p>
          </p:txBody>
        </p:sp>
      </p:grpSp>
      <p:sp>
        <p:nvSpPr>
          <p:cNvPr id="140" name="Shape 229"/>
          <p:cNvSpPr/>
          <p:nvPr/>
        </p:nvSpPr>
        <p:spPr>
          <a:xfrm>
            <a:off x="1224736" y="27689845"/>
            <a:ext cx="3563027" cy="1700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Mathematical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sp>
        <p:nvSpPr>
          <p:cNvPr id="141" name="Shape 228"/>
          <p:cNvSpPr/>
          <p:nvPr/>
        </p:nvSpPr>
        <p:spPr>
          <a:xfrm>
            <a:off x="26824070" y="20961702"/>
            <a:ext cx="6983033" cy="116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Theoretical Computer Science</a:t>
            </a:r>
            <a:endParaRPr sz="3900" b="1" dirty="0"/>
          </a:p>
        </p:txBody>
      </p:sp>
      <p:sp>
        <p:nvSpPr>
          <p:cNvPr id="144" name="Shape 228"/>
          <p:cNvSpPr/>
          <p:nvPr/>
        </p:nvSpPr>
        <p:spPr>
          <a:xfrm>
            <a:off x="38378200" y="4566967"/>
            <a:ext cx="3866684" cy="282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Computational</a:t>
            </a:r>
            <a:r>
              <a:rPr lang="en-US" sz="3900" dirty="0"/>
              <a:t> </a:t>
            </a:r>
            <a:r>
              <a:rPr lang="en-US" sz="3900" b="1" dirty="0"/>
              <a:t>Linguistics</a:t>
            </a:r>
            <a:r>
              <a:rPr lang="en-US" sz="3900" dirty="0"/>
              <a:t> / </a:t>
            </a:r>
            <a:r>
              <a:rPr lang="en-US" sz="3900" b="1" dirty="0"/>
              <a:t>AI</a:t>
            </a:r>
            <a:endParaRPr sz="39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22673961" y="19036439"/>
            <a:ext cx="19976646" cy="10252164"/>
            <a:chOff x="23107094" y="18940187"/>
            <a:chExt cx="19976645" cy="10252165"/>
          </a:xfrm>
        </p:grpSpPr>
        <p:sp>
          <p:nvSpPr>
            <p:cNvPr id="61" name="Shape 61"/>
            <p:cNvSpPr>
              <a:spLocks noChangeAspect="1"/>
            </p:cNvSpPr>
            <p:nvPr/>
          </p:nvSpPr>
          <p:spPr>
            <a:xfrm>
              <a:off x="39701827" y="18940187"/>
              <a:ext cx="3381912" cy="3383662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22225" cap="flat">
              <a:solidFill>
                <a:schemeClr val="accent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</a:rPr>
                <a:t>-FNWI] Basic </a:t>
              </a:r>
              <a:r>
                <a:rPr lang="en-US" sz="2900" dirty="0" smtClean="0">
                  <a:solidFill>
                    <a:srgbClr val="FFFFFF"/>
                  </a:solidFill>
                </a:rPr>
                <a:t>Probability: Theory  </a:t>
              </a:r>
              <a:r>
                <a:rPr lang="en-US" sz="2900" dirty="0">
                  <a:solidFill>
                    <a:srgbClr val="FFFFFF"/>
                  </a:solidFill>
                </a:rPr>
                <a:t>(</a:t>
              </a:r>
              <a:r>
                <a:rPr lang="en-US" sz="2900" dirty="0" err="1" smtClean="0">
                  <a:solidFill>
                    <a:srgbClr val="FFFFFF"/>
                  </a:solidFill>
                </a:rPr>
                <a:t>Schaffner</a:t>
              </a:r>
              <a:r>
                <a:rPr lang="en-US" sz="2900" dirty="0" smtClean="0">
                  <a:solidFill>
                    <a:srgbClr val="FFFFFF"/>
                  </a:solidFill>
                </a:rPr>
                <a:t>) </a:t>
              </a:r>
              <a:r>
                <a:rPr lang="en-US" sz="2900" dirty="0">
                  <a:solidFill>
                    <a:srgbClr val="FFFFFF"/>
                  </a:solidFill>
                </a:rPr>
                <a:t>[3EC]</a:t>
              </a:r>
            </a:p>
          </p:txBody>
        </p:sp>
        <p:sp>
          <p:nvSpPr>
            <p:cNvPr id="64" name="Shape 64"/>
            <p:cNvSpPr/>
            <p:nvPr/>
          </p:nvSpPr>
          <p:spPr>
            <a:xfrm>
              <a:off x="26832124" y="26764576"/>
              <a:ext cx="2778806" cy="2427776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</a:rPr>
                <a:t>-FNWI] Functional Specification of Algorithms (vEijck)</a:t>
              </a:r>
            </a:p>
          </p:txBody>
        </p:sp>
        <p:sp>
          <p:nvSpPr>
            <p:cNvPr id="67" name="Shape 67"/>
            <p:cNvSpPr/>
            <p:nvPr/>
          </p:nvSpPr>
          <p:spPr>
            <a:xfrm>
              <a:off x="31058902" y="27188104"/>
              <a:ext cx="2778806" cy="18878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</a:rPr>
                <a:t>-FNWI] Recursion Theory (</a:t>
              </a:r>
              <a:r>
                <a:rPr lang="en-US" sz="2900" dirty="0" err="1">
                  <a:solidFill>
                    <a:srgbClr val="FFFFFF"/>
                  </a:solidFill>
                </a:rPr>
                <a:t>Rodenburg</a:t>
              </a:r>
              <a:r>
                <a:rPr lang="en-US" sz="2900" dirty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85" name="Shape 85"/>
            <p:cNvSpPr/>
            <p:nvPr/>
          </p:nvSpPr>
          <p:spPr>
            <a:xfrm>
              <a:off x="26860518" y="24624515"/>
              <a:ext cx="2778806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/>
                <a:t>[</a:t>
              </a:r>
              <a:r>
                <a:rPr lang="en-US" sz="2900" dirty="0" err="1"/>
                <a:t>MScCS</a:t>
              </a:r>
              <a:r>
                <a:rPr lang="en-US" sz="2900" dirty="0"/>
                <a:t>-VU] Concurrency Theory (Ponse)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23113988" y="26974552"/>
              <a:ext cx="3013179" cy="2132947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Lambda Calculus (Rodenburg)</a:t>
              </a:r>
            </a:p>
          </p:txBody>
        </p:sp>
        <p:sp>
          <p:nvSpPr>
            <p:cNvPr id="142" name="Shape 142"/>
            <p:cNvSpPr/>
            <p:nvPr/>
          </p:nvSpPr>
          <p:spPr>
            <a:xfrm>
              <a:off x="38720840" y="25724304"/>
              <a:ext cx="3013177" cy="2794095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FD1BB"/>
                </a:gs>
              </a:gsLst>
              <a:lin ang="5400000" scaled="0"/>
            </a:gradFill>
            <a:ln w="9525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 smtClean="0"/>
                <a:t>MastMath-UvA</a:t>
              </a:r>
              <a:r>
                <a:rPr lang="en-US" sz="2900" dirty="0" smtClean="0"/>
                <a:t>] Quantum computing </a:t>
              </a:r>
              <a:r>
                <a:rPr lang="en-US" sz="2900" dirty="0"/>
                <a:t>(</a:t>
              </a:r>
              <a:r>
                <a:rPr lang="en-US" sz="2900" dirty="0" err="1"/>
                <a:t>dWolf</a:t>
              </a:r>
              <a:r>
                <a:rPr lang="en-US" sz="2900" dirty="0" smtClean="0"/>
                <a:t>)</a:t>
              </a:r>
            </a:p>
            <a:p>
              <a:pPr lvl="0" algn="ctr">
                <a:defRPr sz="1800"/>
              </a:pPr>
              <a:r>
                <a:rPr lang="en-US" sz="2900" dirty="0" smtClean="0"/>
                <a:t>[8EC]</a:t>
              </a:r>
              <a:endParaRPr lang="en-US" sz="2900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23107094" y="22407572"/>
              <a:ext cx="3013179" cy="182556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Computability and Interaction (Baeten)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34805233" y="25303392"/>
              <a:ext cx="3013179" cy="179287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Kolmogorov Complexity (Torenvliet)</a:t>
              </a:r>
            </a:p>
          </p:txBody>
        </p:sp>
        <p:sp>
          <p:nvSpPr>
            <p:cNvPr id="193" name="Shape 193"/>
            <p:cNvSpPr/>
            <p:nvPr/>
          </p:nvSpPr>
          <p:spPr>
            <a:xfrm>
              <a:off x="34868677" y="27493006"/>
              <a:ext cx="3013179" cy="1630659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-FNWI] </a:t>
              </a: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Game</a:t>
              </a: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Theory </a:t>
              </a: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sz="2900" dirty="0" err="1" smtClean="0">
                  <a:latin typeface="Calibri" charset="0"/>
                  <a:ea typeface="Calibri" charset="0"/>
                  <a:cs typeface="Calibri" charset="0"/>
                </a:rPr>
                <a:t>Endriss</a:t>
              </a: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)</a:t>
              </a:r>
              <a:endParaRPr lang="en-US" sz="29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23113988" y="24532927"/>
              <a:ext cx="3013179" cy="210780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Computational Social Choice (</a:t>
              </a:r>
              <a:r>
                <a:rPr lang="en-US" sz="2900" dirty="0" err="1"/>
                <a:t>Endriss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4637936" y="22635739"/>
              <a:ext cx="3243920" cy="2359567"/>
              <a:chOff x="34723202" y="22605735"/>
              <a:chExt cx="3243919" cy="2359567"/>
            </a:xfrm>
          </p:grpSpPr>
          <p:sp>
            <p:nvSpPr>
              <p:cNvPr id="97" name="Shape 97"/>
              <p:cNvSpPr/>
              <p:nvPr/>
            </p:nvSpPr>
            <p:spPr>
              <a:xfrm>
                <a:off x="34723202" y="22902572"/>
                <a:ext cx="3243919" cy="206273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/>
              </a:p>
              <a:p>
                <a:pPr lvl="0" algn="ctr">
                  <a:defRPr sz="1800"/>
                </a:pPr>
                <a:r>
                  <a:rPr lang="en-US" sz="2900" dirty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Information Theory (Schaffner)</a:t>
                </a:r>
              </a:p>
            </p:txBody>
          </p:sp>
          <p:sp>
            <p:nvSpPr>
              <p:cNvPr id="152" name="Shape 230"/>
              <p:cNvSpPr/>
              <p:nvPr/>
            </p:nvSpPr>
            <p:spPr>
              <a:xfrm>
                <a:off x="35648103" y="22605735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lvl="0" algn="ctr">
                  <a:defRPr sz="1800"/>
                </a:pPr>
                <a:r>
                  <a:rPr lang="en-US" sz="3300" b="1" dirty="0"/>
                  <a:t>L&amp;C</a:t>
                </a:r>
                <a:endParaRPr sz="3300" b="1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8517722" y="22479171"/>
              <a:ext cx="3470816" cy="2487779"/>
              <a:chOff x="46403050" y="28834377"/>
              <a:chExt cx="3470816" cy="2487779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46403050" y="29159029"/>
                <a:ext cx="3470816" cy="2163127"/>
              </a:xfrm>
              <a:prstGeom prst="roundRect">
                <a:avLst>
                  <a:gd name="adj" fmla="val 16667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2900" dirty="0">
                  <a:solidFill>
                    <a:schemeClr val="tx1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[</a:t>
                </a:r>
                <a:r>
                  <a:rPr lang="en-US" sz="2900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MoL</a:t>
                </a:r>
                <a:r>
                  <a:rPr lang="en-US" sz="29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-FNWI] Computational Complexity (Buhrman)</a:t>
                </a:r>
              </a:p>
            </p:txBody>
          </p:sp>
          <p:sp>
            <p:nvSpPr>
              <p:cNvPr id="153" name="Shape 230"/>
              <p:cNvSpPr/>
              <p:nvPr/>
            </p:nvSpPr>
            <p:spPr>
              <a:xfrm>
                <a:off x="47365902" y="28834377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tx1"/>
                    </a:solidFill>
                  </a:rPr>
                  <a:t>L&amp;C</a:t>
                </a:r>
                <a:endParaRPr sz="33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1597914" y="10471920"/>
            <a:ext cx="13546889" cy="6429370"/>
            <a:chOff x="12031048" y="10375666"/>
            <a:chExt cx="13546888" cy="6429369"/>
          </a:xfrm>
        </p:grpSpPr>
        <p:sp>
          <p:nvSpPr>
            <p:cNvPr id="106" name="Shape 106"/>
            <p:cNvSpPr/>
            <p:nvPr/>
          </p:nvSpPr>
          <p:spPr>
            <a:xfrm>
              <a:off x="17241824" y="14375213"/>
              <a:ext cx="3013179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-FNWI] </a:t>
              </a: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Logic 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and Conversation (Roelofsen)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2564757" y="14102369"/>
              <a:ext cx="3013179" cy="2685916"/>
              <a:chOff x="24887357" y="13892342"/>
              <a:chExt cx="3013179" cy="2685916"/>
            </a:xfrm>
          </p:grpSpPr>
          <p:sp>
            <p:nvSpPr>
              <p:cNvPr id="181" name="Shape 181"/>
              <p:cNvSpPr/>
              <p:nvPr/>
            </p:nvSpPr>
            <p:spPr>
              <a:xfrm>
                <a:off x="24887357" y="14148436"/>
                <a:ext cx="3013179" cy="2429822"/>
              </a:xfrm>
              <a:prstGeom prst="roundRect">
                <a:avLst>
                  <a:gd name="adj" fmla="val 16667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pPr lvl="0" algn="ctr">
                  <a:defRPr sz="1800"/>
                </a:pP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[</a:t>
                </a:r>
                <a:r>
                  <a:rPr lang="en-US" sz="2900" dirty="0" err="1">
                    <a:latin typeface="Calibri" charset="0"/>
                    <a:ea typeface="Calibri" charset="0"/>
                    <a:cs typeface="Calibri" charset="0"/>
                  </a:rPr>
                  <a:t>MoL</a:t>
                </a:r>
                <a:r>
                  <a:rPr lang="en-US" sz="2900" dirty="0">
                    <a:latin typeface="Calibri" charset="0"/>
                    <a:ea typeface="Calibri" charset="0"/>
                    <a:cs typeface="Calibri" charset="0"/>
                  </a:rPr>
                  <a:t>-FGW] Structures for Semantics (</a:t>
                </a:r>
                <a:r>
                  <a:rPr lang="en-US" sz="2900" dirty="0" err="1">
                    <a:latin typeface="Calibri" charset="0"/>
                    <a:ea typeface="Calibri" charset="0"/>
                    <a:cs typeface="Calibri" charset="0"/>
                  </a:rPr>
                  <a:t>Aloni</a:t>
                </a:r>
                <a:r>
                  <a:rPr lang="en-US" sz="2900" dirty="0">
                    <a:latin typeface="Calibri" charset="0"/>
                    <a:ea typeface="Calibri" charset="0"/>
                    <a:cs typeface="Calibri" charset="0"/>
                  </a:rPr>
                  <a:t>)</a:t>
                </a:r>
              </a:p>
            </p:txBody>
          </p:sp>
          <p:sp>
            <p:nvSpPr>
              <p:cNvPr id="230" name="Shape 230"/>
              <p:cNvSpPr/>
              <p:nvPr/>
            </p:nvSpPr>
            <p:spPr>
              <a:xfrm>
                <a:off x="25130626" y="13892342"/>
                <a:ext cx="2449136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L&amp;L</a:t>
                </a:r>
                <a:endParaRPr sz="3300" b="1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5629091" y="10416233"/>
              <a:ext cx="3611034" cy="2593755"/>
              <a:chOff x="17473539" y="10282648"/>
              <a:chExt cx="3611033" cy="2853102"/>
            </a:xfrm>
          </p:grpSpPr>
          <p:sp>
            <p:nvSpPr>
              <p:cNvPr id="70" name="Shape 70"/>
              <p:cNvSpPr/>
              <p:nvPr/>
            </p:nvSpPr>
            <p:spPr>
              <a:xfrm>
                <a:off x="17570571" y="10470963"/>
                <a:ext cx="3405438" cy="2664787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800" dirty="0" smtClean="0">
                    <a:solidFill>
                      <a:srgbClr val="FFFFFF"/>
                    </a:solidFill>
                    <a:latin typeface="Calibri" charset="0"/>
                    <a:ea typeface="Calibri" charset="0"/>
                    <a:cs typeface="Calibri" charset="0"/>
                  </a:rPr>
                  <a:t/>
                </a:r>
                <a:br>
                  <a:rPr lang="en-US" sz="2800" dirty="0" smtClean="0">
                    <a:solidFill>
                      <a:srgbClr val="FFFFFF"/>
                    </a:solidFill>
                    <a:latin typeface="Calibri" charset="0"/>
                    <a:ea typeface="Calibri" charset="0"/>
                    <a:cs typeface="Calibri" charset="0"/>
                  </a:rPr>
                </a:br>
                <a:r>
                  <a:rPr lang="en-US" sz="2800" dirty="0" smtClean="0">
                    <a:solidFill>
                      <a:srgbClr val="FFFFFF"/>
                    </a:solidFill>
                    <a:latin typeface="Calibri" charset="0"/>
                    <a:ea typeface="Calibri" charset="0"/>
                    <a:cs typeface="Calibri" charset="0"/>
                  </a:rPr>
                  <a:t>[</a:t>
                </a:r>
                <a:r>
                  <a:rPr lang="en-US" sz="2800" dirty="0" err="1">
                    <a:solidFill>
                      <a:srgbClr val="FFFFFF"/>
                    </a:solidFill>
                    <a:latin typeface="Calibri" charset="0"/>
                    <a:ea typeface="Calibri" charset="0"/>
                    <a:cs typeface="Calibri" charset="0"/>
                  </a:rPr>
                  <a:t>MoL</a:t>
                </a:r>
                <a:r>
                  <a:rPr lang="en-US" sz="2800" dirty="0">
                    <a:solidFill>
                      <a:srgbClr val="FFFFFF"/>
                    </a:solidFill>
                    <a:latin typeface="Calibri" charset="0"/>
                    <a:ea typeface="Calibri" charset="0"/>
                    <a:cs typeface="Calibri" charset="0"/>
                  </a:rPr>
                  <a:t>-FGW] </a:t>
                </a:r>
                <a:r>
                  <a:rPr lang="en-US" sz="2800" dirty="0" smtClean="0">
                    <a:solidFill>
                      <a:srgbClr val="FFFFFF"/>
                    </a:solidFill>
                    <a:latin typeface="Calibri" charset="0"/>
                    <a:ea typeface="Calibri" charset="0"/>
                    <a:cs typeface="Calibri" charset="0"/>
                  </a:rPr>
                  <a:t/>
                </a:r>
                <a:br>
                  <a:rPr lang="en-US" sz="2800" dirty="0" smtClean="0">
                    <a:solidFill>
                      <a:srgbClr val="FFFFFF"/>
                    </a:solidFill>
                    <a:latin typeface="Calibri" charset="0"/>
                    <a:ea typeface="Calibri" charset="0"/>
                    <a:cs typeface="Calibri" charset="0"/>
                  </a:rPr>
                </a:br>
                <a:r>
                  <a:rPr lang="en-US" sz="2800" dirty="0" smtClean="0">
                    <a:solidFill>
                      <a:srgbClr val="FFFFFF"/>
                    </a:solidFill>
                    <a:latin typeface="Calibri" charset="0"/>
                    <a:ea typeface="Calibri" charset="0"/>
                    <a:cs typeface="Calibri" charset="0"/>
                  </a:rPr>
                  <a:t>Meaning</a:t>
                </a:r>
                <a:r>
                  <a:rPr lang="en-US" sz="2800" dirty="0">
                    <a:solidFill>
                      <a:srgbClr val="FFFFFF"/>
                    </a:solidFill>
                    <a:latin typeface="Calibri" charset="0"/>
                    <a:ea typeface="Calibri" charset="0"/>
                    <a:cs typeface="Calibri" charset="0"/>
                  </a:rPr>
                  <a:t>, Reference and Modality (Dekker)</a:t>
                </a:r>
              </a:p>
            </p:txBody>
          </p:sp>
          <p:sp>
            <p:nvSpPr>
              <p:cNvPr id="146" name="Shape 230"/>
              <p:cNvSpPr/>
              <p:nvPr/>
            </p:nvSpPr>
            <p:spPr>
              <a:xfrm>
                <a:off x="19586600" y="10282648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bg1"/>
                    </a:solidFill>
                  </a:rPr>
                  <a:t>L&amp;L</a:t>
                </a:r>
                <a:endParaRPr sz="33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Shape 230"/>
              <p:cNvSpPr/>
              <p:nvPr/>
            </p:nvSpPr>
            <p:spPr>
              <a:xfrm>
                <a:off x="17473539" y="10284570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bg1"/>
                    </a:solidFill>
                  </a:rPr>
                  <a:t>L&amp;P</a:t>
                </a:r>
                <a:endParaRPr sz="33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2031048" y="10375666"/>
              <a:ext cx="3314497" cy="2725061"/>
              <a:chOff x="3293962" y="4950451"/>
              <a:chExt cx="3314497" cy="2725061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3293962" y="5162216"/>
                <a:ext cx="3314497" cy="2513296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 smtClean="0"/>
              </a:p>
              <a:p>
                <a:pPr lvl="0" algn="ctr">
                  <a:defRPr sz="1800"/>
                </a:pPr>
                <a:r>
                  <a:rPr lang="en-US" sz="2900" dirty="0" smtClean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Philosophical Logic (vRooij)</a:t>
                </a:r>
              </a:p>
            </p:txBody>
          </p:sp>
          <p:sp>
            <p:nvSpPr>
              <p:cNvPr id="155" name="Shape 230"/>
              <p:cNvSpPr/>
              <p:nvPr/>
            </p:nvSpPr>
            <p:spPr>
              <a:xfrm>
                <a:off x="4244389" y="4950451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L&amp;P</a:t>
                </a:r>
                <a:endParaRPr sz="3300" b="1" dirty="0"/>
              </a:p>
            </p:txBody>
          </p:sp>
        </p:grpSp>
      </p:grpSp>
      <p:sp>
        <p:nvSpPr>
          <p:cNvPr id="176" name="Shape 230"/>
          <p:cNvSpPr/>
          <p:nvPr/>
        </p:nvSpPr>
        <p:spPr>
          <a:xfrm>
            <a:off x="2182313" y="18225680"/>
            <a:ext cx="14979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dirty="0"/>
              <a:t>L&amp;M</a:t>
            </a:r>
            <a:endParaRPr sz="33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008955" y="8576769"/>
            <a:ext cx="7369200" cy="8309884"/>
            <a:chOff x="2442088" y="8480516"/>
            <a:chExt cx="7369201" cy="8309884"/>
          </a:xfrm>
        </p:grpSpPr>
        <p:sp>
          <p:nvSpPr>
            <p:cNvPr id="103" name="Shape 103"/>
            <p:cNvSpPr/>
            <p:nvPr/>
          </p:nvSpPr>
          <p:spPr>
            <a:xfrm>
              <a:off x="6387433" y="1436057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Dynamic Epistemic Logic (</a:t>
              </a:r>
              <a:r>
                <a:rPr lang="en-US" sz="2900" dirty="0" err="1"/>
                <a:t>Baltag</a:t>
              </a:r>
              <a:r>
                <a:rPr lang="en-US" sz="2900" dirty="0"/>
                <a:t>)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798110" y="10657444"/>
              <a:ext cx="3013179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Philosophy of Mathematics (Incurvati)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42088" y="8480516"/>
              <a:ext cx="2778807" cy="2974588"/>
              <a:chOff x="22040655" y="-569705"/>
              <a:chExt cx="2778807" cy="2974588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22040655" y="-377031"/>
                <a:ext cx="2778807" cy="2781914"/>
              </a:xfrm>
              <a:prstGeom prst="ellipse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9525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2900" dirty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rgbClr val="FFFFFF"/>
                    </a:solidFill>
                  </a:rPr>
                  <a:t>[MoL-FNWI] Basic Logic (Incurvati)</a:t>
                </a:r>
              </a:p>
            </p:txBody>
          </p:sp>
          <p:sp>
            <p:nvSpPr>
              <p:cNvPr id="179" name="Shape 230"/>
              <p:cNvSpPr/>
              <p:nvPr/>
            </p:nvSpPr>
            <p:spPr>
              <a:xfrm>
                <a:off x="22681072" y="-569705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bg1"/>
                    </a:solidFill>
                  </a:rPr>
                  <a:t>some</a:t>
                </a:r>
                <a:endParaRPr sz="33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0" name="Shape 248"/>
          <p:cNvSpPr/>
          <p:nvPr/>
        </p:nvSpPr>
        <p:spPr>
          <a:xfrm flipH="1" flipV="1">
            <a:off x="4377240" y="25859091"/>
            <a:ext cx="1376579" cy="913789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2" name="Shape 248"/>
          <p:cNvSpPr/>
          <p:nvPr/>
        </p:nvSpPr>
        <p:spPr>
          <a:xfrm flipH="1" flipV="1">
            <a:off x="4230304" y="21473785"/>
            <a:ext cx="1523511" cy="1589332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3" name="Shape 248"/>
          <p:cNvSpPr/>
          <p:nvPr/>
        </p:nvSpPr>
        <p:spPr>
          <a:xfrm flipH="1" flipV="1">
            <a:off x="4820139" y="20172045"/>
            <a:ext cx="1031399" cy="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228"/>
          <p:cNvSpPr/>
          <p:nvPr/>
        </p:nvSpPr>
        <p:spPr>
          <a:xfrm>
            <a:off x="33758303" y="2397445"/>
            <a:ext cx="4375668" cy="2074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Cognition</a:t>
            </a:r>
            <a:endParaRPr sz="3900" b="1" dirty="0"/>
          </a:p>
        </p:txBody>
      </p:sp>
      <p:sp>
        <p:nvSpPr>
          <p:cNvPr id="107" name="Shape 228"/>
          <p:cNvSpPr/>
          <p:nvPr/>
        </p:nvSpPr>
        <p:spPr>
          <a:xfrm>
            <a:off x="1950839" y="6488942"/>
            <a:ext cx="3741134" cy="2506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Philosophical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6258075" y="424711"/>
            <a:ext cx="19227520" cy="12672225"/>
            <a:chOff x="6691207" y="328456"/>
            <a:chExt cx="19227520" cy="12672226"/>
          </a:xfrm>
        </p:grpSpPr>
        <p:sp>
          <p:nvSpPr>
            <p:cNvPr id="73" name="Shape 73"/>
            <p:cNvSpPr/>
            <p:nvPr/>
          </p:nvSpPr>
          <p:spPr>
            <a:xfrm>
              <a:off x="17413044" y="2936809"/>
              <a:ext cx="3056686" cy="304042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[MoL-FGW] Rationality, Cognition and Reasoning (</a:t>
              </a:r>
              <a:r>
                <a:rPr lang="en-US" sz="2900" dirty="0" err="1">
                  <a:solidFill>
                    <a:srgbClr val="FFFFFF"/>
                  </a:solidFill>
                </a:rPr>
                <a:t>vLambalgen</a:t>
              </a:r>
              <a:r>
                <a:rPr lang="en-US" sz="2900" dirty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79" name="Shape 79"/>
            <p:cNvSpPr/>
            <p:nvPr/>
          </p:nvSpPr>
          <p:spPr>
            <a:xfrm>
              <a:off x="13622568" y="328456"/>
              <a:ext cx="3199763" cy="2970038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GSHum</a:t>
              </a:r>
              <a:r>
                <a:rPr lang="en-US" sz="2900" dirty="0">
                  <a:solidFill>
                    <a:srgbClr val="FFFFFF"/>
                  </a:solidFill>
                </a:rPr>
                <a:t>] Introduction to the Philosophy of Language (Brouwer)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21129977" y="3306475"/>
              <a:ext cx="3013177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MAPhil</a:t>
              </a:r>
              <a:r>
                <a:rPr lang="en-US" sz="2900" dirty="0"/>
                <a:t>]   Philosophy of cognition (</a:t>
              </a:r>
              <a:r>
                <a:rPr lang="en-US" sz="2900" dirty="0" err="1"/>
                <a:t>Brouwer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0259622" y="842726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MAPhil</a:t>
              </a:r>
              <a:r>
                <a:rPr lang="en-US" sz="2900" dirty="0"/>
                <a:t>]  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Early </a:t>
              </a:r>
              <a:r>
                <a:rPr lang="en-US" sz="2900" dirty="0"/>
                <a:t>modern philosophy of language (Maat)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6791072" y="6966489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Logic</a:t>
              </a:r>
              <a:r>
                <a:rPr lang="en-US" sz="2900" dirty="0"/>
                <a:t>, Knowledge and Science (Smets)</a:t>
              </a:r>
            </a:p>
          </p:txBody>
        </p:sp>
        <p:sp>
          <p:nvSpPr>
            <p:cNvPr id="145" name="Shape 145"/>
            <p:cNvSpPr/>
            <p:nvPr/>
          </p:nvSpPr>
          <p:spPr>
            <a:xfrm>
              <a:off x="10140755" y="3660938"/>
              <a:ext cx="3376646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Ethics, Ontology, Life: Wittgenstein's Later Work (Stokhof)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23162105" y="10653976"/>
              <a:ext cx="2756622" cy="2346706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GSHum</a:t>
              </a:r>
              <a:r>
                <a:rPr lang="en-US" sz="2900" dirty="0"/>
                <a:t>] </a:t>
              </a:r>
              <a:endParaRPr lang="en-US" sz="2900" dirty="0" smtClean="0"/>
            </a:p>
            <a:p>
              <a:pPr lvl="0" algn="ctr">
                <a:defRPr sz="1800"/>
              </a:pPr>
              <a:r>
                <a:rPr lang="en-US" sz="2900" dirty="0" smtClean="0"/>
                <a:t>Time </a:t>
              </a:r>
              <a:r>
                <a:rPr lang="en-US" sz="2900" dirty="0"/>
                <a:t>(vLambalgen)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18660266" y="7078911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MAPhil</a:t>
              </a:r>
              <a:r>
                <a:rPr lang="en-US" sz="2900" dirty="0"/>
                <a:t>] Kant, Logic and Cognition (vLambalgen)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13152991" y="7140257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Possible Worlds: Logic and Metaphysics (Berto)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6691207" y="710399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Advanced topics in Philosophy of Language (</a:t>
              </a:r>
              <a:r>
                <a:rPr lang="en-US" sz="2900" dirty="0" err="1"/>
                <a:t>Betti</a:t>
              </a:r>
              <a:r>
                <a:rPr lang="en-US" sz="2900" dirty="0"/>
                <a:t>)</a:t>
              </a:r>
            </a:p>
          </p:txBody>
        </p:sp>
      </p:grpSp>
      <p:sp>
        <p:nvSpPr>
          <p:cNvPr id="49" name="Shape 49"/>
          <p:cNvSpPr/>
          <p:nvPr/>
        </p:nvSpPr>
        <p:spPr>
          <a:xfrm>
            <a:off x="1578305" y="3059387"/>
            <a:ext cx="3422879" cy="3258412"/>
          </a:xfrm>
          <a:prstGeom prst="ellipse">
            <a:avLst/>
          </a:prstGeom>
          <a:gradFill flip="none" rotWithShape="1">
            <a:gsLst>
              <a:gs pos="0">
                <a:srgbClr val="3F80CE"/>
              </a:gs>
              <a:gs pos="100000">
                <a:schemeClr val="accent3"/>
              </a:gs>
            </a:gsLst>
            <a:lin ang="5220000" scaled="0"/>
          </a:gradFill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 smtClean="0">
                <a:solidFill>
                  <a:srgbClr val="FFFFFF"/>
                </a:solidFill>
              </a:rPr>
              <a:t> </a:t>
            </a:r>
          </a:p>
          <a:p>
            <a:pPr lvl="0" algn="ctr">
              <a:defRPr sz="1800"/>
            </a:pPr>
            <a:r>
              <a:rPr lang="en-US" sz="2900" dirty="0" smtClean="0">
                <a:solidFill>
                  <a:srgbClr val="FFFFFF"/>
                </a:solidFill>
              </a:rPr>
              <a:t>Logic</a:t>
            </a:r>
            <a:r>
              <a:rPr lang="en-US" sz="2900" dirty="0">
                <a:solidFill>
                  <a:srgbClr val="FFFFFF"/>
                </a:solidFill>
              </a:rPr>
              <a:t>, Language </a:t>
            </a:r>
            <a:r>
              <a:rPr lang="en-US" sz="2900" dirty="0" smtClean="0">
                <a:solidFill>
                  <a:srgbClr val="FFFFFF"/>
                </a:solidFill>
              </a:rPr>
              <a:t>and Computation </a:t>
            </a:r>
            <a:r>
              <a:rPr lang="en-US" sz="2900" dirty="0">
                <a:solidFill>
                  <a:srgbClr val="FFFFFF"/>
                </a:solidFill>
              </a:rPr>
              <a:t>(Aloni) </a:t>
            </a:r>
            <a:r>
              <a:rPr lang="en-US" sz="2900" dirty="0" smtClean="0">
                <a:solidFill>
                  <a:srgbClr val="FFFFFF"/>
                </a:solidFill>
              </a:rPr>
              <a:t/>
            </a:r>
            <a:br>
              <a:rPr lang="en-US" sz="2900" dirty="0" smtClean="0">
                <a:solidFill>
                  <a:srgbClr val="FFFFFF"/>
                </a:solidFill>
              </a:rPr>
            </a:br>
            <a:r>
              <a:rPr lang="en-US" sz="2900" dirty="0" smtClean="0">
                <a:solidFill>
                  <a:srgbClr val="FFFFFF"/>
                </a:solidFill>
              </a:rPr>
              <a:t>[</a:t>
            </a:r>
            <a:r>
              <a:rPr lang="en-US" sz="2900" dirty="0">
                <a:solidFill>
                  <a:srgbClr val="FFFFFF"/>
                </a:solidFill>
              </a:rPr>
              <a:t>3EC]</a:t>
            </a:r>
          </a:p>
        </p:txBody>
      </p:sp>
      <p:sp>
        <p:nvSpPr>
          <p:cNvPr id="108" name="Shape 230"/>
          <p:cNvSpPr/>
          <p:nvPr/>
        </p:nvSpPr>
        <p:spPr>
          <a:xfrm>
            <a:off x="2533255" y="2843674"/>
            <a:ext cx="1497971" cy="1204326"/>
          </a:xfrm>
          <a:prstGeom prst="rect">
            <a:avLst/>
          </a:prstGeom>
          <a:ln w="12700">
            <a:noFill/>
            <a:prstDash val="solid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all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13" name="Shape 228"/>
          <p:cNvSpPr/>
          <p:nvPr/>
        </p:nvSpPr>
        <p:spPr>
          <a:xfrm>
            <a:off x="21704564" y="508497"/>
            <a:ext cx="4375668" cy="1304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Philosophy</a:t>
            </a:r>
            <a:endParaRPr sz="39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24738" y="18131055"/>
            <a:ext cx="19654358" cy="11068405"/>
            <a:chOff x="456496" y="18034804"/>
            <a:chExt cx="19654358" cy="11068406"/>
          </a:xfrm>
        </p:grpSpPr>
        <p:sp>
          <p:nvSpPr>
            <p:cNvPr id="52" name="Shape 52"/>
            <p:cNvSpPr/>
            <p:nvPr/>
          </p:nvSpPr>
          <p:spPr>
            <a:xfrm>
              <a:off x="456496" y="18034804"/>
              <a:ext cx="3378486" cy="3378486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1">
                    <a:lumMod val="75000"/>
                  </a:schemeClr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endParaRPr lang="en-US" sz="2900" dirty="0">
                <a:solidFill>
                  <a:srgbClr val="FFFFFF"/>
                </a:solidFill>
              </a:endParaRP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 smtClean="0">
                  <a:solidFill>
                    <a:srgbClr val="FFFFFF"/>
                  </a:solidFill>
                </a:rPr>
                <a:t> </a:t>
              </a:r>
              <a:r>
                <a:rPr lang="en-US" sz="2900" dirty="0">
                  <a:solidFill>
                    <a:srgbClr val="FFFFFF"/>
                  </a:solidFill>
                </a:rPr>
                <a:t>[BScWisk] Introduction to Modal Logic (</a:t>
              </a:r>
              <a:r>
                <a:rPr lang="en-US" sz="2900" dirty="0" err="1" smtClean="0">
                  <a:solidFill>
                    <a:srgbClr val="FFFFFF"/>
                  </a:solidFill>
                </a:rPr>
                <a:t>Bezhanishvili</a:t>
              </a:r>
              <a:r>
                <a:rPr lang="en-US" sz="2900" dirty="0" smtClean="0">
                  <a:solidFill>
                    <a:srgbClr val="FFFFFF"/>
                  </a:solidFill>
                </a:rPr>
                <a:t>, </a:t>
              </a:r>
              <a:r>
                <a:rPr lang="en-US" sz="2900" dirty="0" err="1" smtClean="0">
                  <a:solidFill>
                    <a:srgbClr val="FFFFFF"/>
                  </a:solidFill>
                </a:rPr>
                <a:t>Enqvist</a:t>
              </a:r>
              <a:r>
                <a:rPr lang="en-US" sz="2900" dirty="0" smtClean="0">
                  <a:solidFill>
                    <a:srgbClr val="FFFFFF"/>
                  </a:solidFill>
                </a:rPr>
                <a:t>)</a:t>
              </a:r>
              <a:endParaRPr lang="en-US" sz="2900" dirty="0">
                <a:solidFill>
                  <a:srgbClr val="FFFFFF"/>
                </a:solidFill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5296469" y="19584893"/>
              <a:ext cx="3373117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Capita Selecta: </a:t>
              </a:r>
              <a:r>
                <a:rPr lang="en-US" sz="2900" dirty="0"/>
                <a:t>Modal Logic, Algebra, </a:t>
              </a:r>
              <a:r>
                <a:rPr lang="en-US" sz="2900" dirty="0" err="1"/>
                <a:t>Coalgebra</a:t>
              </a:r>
              <a:r>
                <a:rPr lang="en-US" sz="2900" dirty="0"/>
                <a:t>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 err="1" smtClean="0"/>
                <a:t>Venema</a:t>
              </a:r>
              <a:r>
                <a:rPr lang="en-US" sz="2900" dirty="0" smtClean="0"/>
                <a:t>, </a:t>
              </a:r>
              <a:r>
                <a:rPr lang="en-US" sz="2900" dirty="0" err="1" smtClean="0"/>
                <a:t>Enqvist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7097675" y="26673389"/>
              <a:ext cx="3013179" cy="2429821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-FNWI] Category Theory (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vdBerg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9245274" y="23155450"/>
              <a:ext cx="3013179" cy="239829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1">
                    <a:lumMod val="75000"/>
                  </a:schemeClr>
                </a:gs>
              </a:gsLst>
              <a:lin ang="16200000" scaled="0"/>
            </a:gradFill>
            <a:ln w="9525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MastMath</a:t>
              </a:r>
              <a:r>
                <a:rPr lang="en-US" sz="2900" dirty="0">
                  <a:solidFill>
                    <a:srgbClr val="FFFFFF"/>
                  </a:solidFill>
                </a:rPr>
                <a:t>-VU] Set Theory </a:t>
              </a:r>
              <a:r>
                <a:rPr lang="en-US" sz="2900" dirty="0" smtClean="0">
                  <a:solidFill>
                    <a:srgbClr val="FFFFFF"/>
                  </a:solidFill>
                </a:rPr>
                <a:t/>
              </a:r>
              <a:br>
                <a:rPr lang="en-US" sz="2900" dirty="0" smtClean="0">
                  <a:solidFill>
                    <a:srgbClr val="FFFFFF"/>
                  </a:solidFill>
                </a:rPr>
              </a:br>
              <a:r>
                <a:rPr lang="en-US" sz="2900" dirty="0" smtClean="0">
                  <a:solidFill>
                    <a:srgbClr val="FFFFFF"/>
                  </a:solidFill>
                </a:rPr>
                <a:t>(</a:t>
              </a:r>
              <a:r>
                <a:rPr lang="en-US" sz="2900" dirty="0">
                  <a:solidFill>
                    <a:srgbClr val="FFFFFF"/>
                  </a:solidFill>
                </a:rPr>
                <a:t>Hart) [8EC]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16915424" y="23322255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Seminar Mathematical Logic (Loewe) [3EC]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5215351" y="23123920"/>
              <a:ext cx="3218117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FD1BB"/>
                </a:gs>
              </a:gsLst>
              <a:lin ang="5400000" scaled="0"/>
            </a:gradFill>
            <a:ln w="9525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/>
                <a:t>[</a:t>
              </a:r>
              <a:r>
                <a:rPr lang="en-US" sz="2900" dirty="0" err="1" smtClean="0"/>
                <a:t>MastMath-UvA</a:t>
              </a:r>
              <a:r>
                <a:rPr lang="en-US" sz="2900" dirty="0" smtClean="0"/>
                <a:t>] </a:t>
              </a:r>
              <a:r>
                <a:rPr lang="en-US" sz="2900" dirty="0"/>
                <a:t>Mathematical Structures in Logic (Bezhanishvili)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9258627" y="26388316"/>
              <a:ext cx="3104517" cy="2683363"/>
              <a:chOff x="5495523" y="22812449"/>
              <a:chExt cx="3104518" cy="2683363"/>
            </a:xfrm>
          </p:grpSpPr>
          <p:sp>
            <p:nvSpPr>
              <p:cNvPr id="94" name="Shape 94"/>
              <p:cNvSpPr/>
              <p:nvPr/>
            </p:nvSpPr>
            <p:spPr>
              <a:xfrm>
                <a:off x="5495523" y="23065990"/>
                <a:ext cx="3104518" cy="242982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 smtClean="0"/>
              </a:p>
              <a:p>
                <a:pPr lvl="0" algn="ctr">
                  <a:defRPr sz="1800"/>
                </a:pPr>
                <a:r>
                  <a:rPr lang="en-US" sz="2900" dirty="0" smtClean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</a:t>
                </a:r>
                <a:r>
                  <a:rPr lang="en-US" sz="2900" dirty="0" smtClean="0"/>
                  <a:t/>
                </a:r>
                <a:br>
                  <a:rPr lang="en-US" sz="2900" dirty="0" smtClean="0"/>
                </a:br>
                <a:r>
                  <a:rPr lang="en-US" sz="2900" dirty="0" smtClean="0"/>
                  <a:t>Proof </a:t>
                </a:r>
                <a:r>
                  <a:rPr lang="en-US" sz="2900" dirty="0"/>
                  <a:t>Theory (vdBerg)</a:t>
                </a:r>
              </a:p>
            </p:txBody>
          </p:sp>
          <p:sp>
            <p:nvSpPr>
              <p:cNvPr id="149" name="Shape 230"/>
              <p:cNvSpPr/>
              <p:nvPr/>
            </p:nvSpPr>
            <p:spPr>
              <a:xfrm>
                <a:off x="6359534" y="22812449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L&amp;M</a:t>
                </a:r>
                <a:endParaRPr sz="3300" b="1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3037154" y="26379901"/>
              <a:ext cx="3314496" cy="2723309"/>
              <a:chOff x="5096359" y="25396055"/>
              <a:chExt cx="3314497" cy="2723309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5096359" y="25689542"/>
                <a:ext cx="3314497" cy="2429822"/>
              </a:xfrm>
              <a:prstGeom prst="roundRect">
                <a:avLst>
                  <a:gd name="adj" fmla="val 16667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numCol="1" anchor="ctr">
                <a:noAutofit/>
              </a:bodyPr>
              <a:lstStyle/>
              <a:p>
                <a:pPr algn="ctr"/>
                <a:endParaRPr lang="en-US" sz="2900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pPr algn="ctr"/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[</a:t>
                </a:r>
                <a:r>
                  <a:rPr lang="en-US" sz="3200" dirty="0" err="1">
                    <a:latin typeface="Calibri" charset="0"/>
                    <a:ea typeface="Calibri" charset="0"/>
                    <a:cs typeface="Calibri" charset="0"/>
                  </a:rPr>
                  <a:t>MoL</a:t>
                </a:r>
                <a:r>
                  <a:rPr lang="en-US" sz="3200" dirty="0">
                    <a:latin typeface="Calibri" charset="0"/>
                    <a:ea typeface="Calibri" charset="0"/>
                    <a:cs typeface="Calibri" charset="0"/>
                  </a:rPr>
                  <a:t>-FNWI</a:t>
                </a: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] </a:t>
                </a:r>
                <a:b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</a:b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Model </a:t>
                </a:r>
                <a:r>
                  <a:rPr lang="en-US" sz="2900" dirty="0">
                    <a:latin typeface="Calibri" charset="0"/>
                    <a:ea typeface="Calibri" charset="0"/>
                    <a:cs typeface="Calibri" charset="0"/>
                  </a:rPr>
                  <a:t>Theory (</a:t>
                </a:r>
                <a:r>
                  <a:rPr lang="en-US" sz="2900" dirty="0" err="1">
                    <a:latin typeface="Calibri" charset="0"/>
                    <a:ea typeface="Calibri" charset="0"/>
                    <a:cs typeface="Calibri" charset="0"/>
                  </a:rPr>
                  <a:t>vdBerg</a:t>
                </a: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)</a:t>
                </a:r>
                <a:endParaRPr lang="en-US" sz="2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50" name="Shape 230"/>
              <p:cNvSpPr/>
              <p:nvPr/>
            </p:nvSpPr>
            <p:spPr>
              <a:xfrm>
                <a:off x="6012901" y="25396055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/>
              <a:p>
                <a:pPr algn="ctr"/>
                <a:r>
                  <a:rPr lang="en-US" sz="3300" b="1" dirty="0"/>
                  <a:t>L&amp;M</a:t>
                </a:r>
                <a:endParaRPr sz="3300" b="1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81687" y="22805874"/>
              <a:ext cx="3317116" cy="3316369"/>
              <a:chOff x="481687" y="21281946"/>
              <a:chExt cx="3317116" cy="3316369"/>
            </a:xfrm>
          </p:grpSpPr>
          <p:sp>
            <p:nvSpPr>
              <p:cNvPr id="163" name="Shape 163"/>
              <p:cNvSpPr/>
              <p:nvPr/>
            </p:nvSpPr>
            <p:spPr>
              <a:xfrm>
                <a:off x="481687" y="21387873"/>
                <a:ext cx="3317116" cy="3210442"/>
              </a:xfrm>
              <a:prstGeom prst="ellipse">
                <a:avLst/>
              </a:prstGeom>
              <a:gradFill flip="none" rotWithShape="1">
                <a:gsLst>
                  <a:gs pos="0">
                    <a:srgbClr val="C8B2E9"/>
                  </a:gs>
                  <a:gs pos="35000">
                    <a:srgbClr val="D8C9EE"/>
                  </a:gs>
                  <a:gs pos="100000">
                    <a:srgbClr val="FFD1BB"/>
                  </a:gs>
                </a:gsLst>
                <a:lin ang="54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/>
              </a:p>
              <a:p>
                <a:pPr lvl="0" algn="ctr">
                  <a:defRPr sz="1800"/>
                </a:pPr>
                <a:r>
                  <a:rPr lang="en-US" sz="2900" dirty="0"/>
                  <a:t>[</a:t>
                </a:r>
                <a:r>
                  <a:rPr lang="en-US" sz="2900" dirty="0" err="1"/>
                  <a:t>BScWisk</a:t>
                </a:r>
                <a:r>
                  <a:rPr lang="en-US" sz="2900" dirty="0"/>
                  <a:t>] Axiomatic Set Theory (Baltag)</a:t>
                </a:r>
              </a:p>
            </p:txBody>
          </p:sp>
          <p:sp>
            <p:nvSpPr>
              <p:cNvPr id="174" name="Shape 230"/>
              <p:cNvSpPr/>
              <p:nvPr/>
            </p:nvSpPr>
            <p:spPr>
              <a:xfrm>
                <a:off x="1444781" y="21281946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L&amp;M</a:t>
                </a:r>
                <a:endParaRPr sz="3300" b="1" dirty="0"/>
              </a:p>
            </p:txBody>
          </p:sp>
        </p:grpSp>
        <p:sp>
          <p:nvSpPr>
            <p:cNvPr id="143" name="Shape 228"/>
            <p:cNvSpPr/>
            <p:nvPr/>
          </p:nvSpPr>
          <p:spPr>
            <a:xfrm>
              <a:off x="11943962" y="18568495"/>
              <a:ext cx="6243803" cy="14070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lvl="0" algn="l">
                <a:defRPr sz="1800"/>
              </a:pPr>
              <a:r>
                <a:rPr lang="en-US" sz="3900" b="1" dirty="0" smtClean="0"/>
                <a:t>Linguistics</a:t>
              </a:r>
              <a:endParaRPr sz="3900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0202390" y="6242935"/>
            <a:ext cx="11794642" cy="13332822"/>
            <a:chOff x="30635525" y="6109844"/>
            <a:chExt cx="11794642" cy="13332821"/>
          </a:xfrm>
        </p:grpSpPr>
        <p:sp>
          <p:nvSpPr>
            <p:cNvPr id="82" name="Shape 82"/>
            <p:cNvSpPr/>
            <p:nvPr/>
          </p:nvSpPr>
          <p:spPr>
            <a:xfrm>
              <a:off x="34274398" y="16756034"/>
              <a:ext cx="3128147" cy="213846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MScAI</a:t>
              </a:r>
              <a:r>
                <a:rPr lang="en-US" sz="2900" dirty="0">
                  <a:solidFill>
                    <a:srgbClr val="FFFFFF"/>
                  </a:solidFill>
                </a:rPr>
                <a:t>] </a:t>
              </a:r>
              <a:r>
                <a:rPr lang="en-US" sz="2900" dirty="0" smtClean="0">
                  <a:solidFill>
                    <a:srgbClr val="FFFFFF"/>
                  </a:solidFill>
                </a:rPr>
                <a:t/>
              </a:r>
              <a:br>
                <a:rPr lang="en-US" sz="2900" dirty="0" smtClean="0">
                  <a:solidFill>
                    <a:srgbClr val="FFFFFF"/>
                  </a:solidFill>
                </a:rPr>
              </a:br>
              <a:r>
                <a:rPr lang="en-US" sz="2900" dirty="0" smtClean="0">
                  <a:solidFill>
                    <a:srgbClr val="FFFFFF"/>
                  </a:solidFill>
                </a:rPr>
                <a:t>Knowledge </a:t>
              </a:r>
              <a:r>
                <a:rPr lang="en-US" sz="2900" dirty="0">
                  <a:solidFill>
                    <a:srgbClr val="FFFFFF"/>
                  </a:solidFill>
                </a:rPr>
                <a:t>Representation (vHarmelen)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39416988" y="6823833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 smtClean="0"/>
                <a:t>]</a:t>
              </a:r>
              <a:br>
                <a:rPr lang="en-US" sz="2900" dirty="0" smtClean="0"/>
              </a:br>
              <a:r>
                <a:rPr lang="en-US" sz="2900" dirty="0" smtClean="0"/>
                <a:t>Natural </a:t>
              </a:r>
              <a:r>
                <a:rPr lang="en-US" sz="2900" dirty="0"/>
                <a:t>Language Processing 1 (Titov)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35023323" y="6109844"/>
              <a:ext cx="3013179" cy="270621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Foundations of Neural and Cognitive Modelling (Zuidema)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30635525" y="10387655"/>
              <a:ext cx="3013179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-FNWI] Logical Methods in Cognitive Science (Szymanik)</a:t>
              </a:r>
            </a:p>
          </p:txBody>
        </p:sp>
        <p:sp>
          <p:nvSpPr>
            <p:cNvPr id="166" name="Shape 166"/>
            <p:cNvSpPr/>
            <p:nvPr/>
          </p:nvSpPr>
          <p:spPr>
            <a:xfrm>
              <a:off x="30690325" y="13520160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Cognitive Models of Language and Music (Bod)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35023323" y="9469505"/>
              <a:ext cx="2988806" cy="248568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Music </a:t>
              </a:r>
              <a:r>
                <a:rPr lang="en-US" sz="2900" dirty="0"/>
                <a:t>Cognition (Honing)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38863678" y="16125713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Knowledge Representation for the Web (Schlobach)</a:t>
              </a:r>
            </a:p>
          </p:txBody>
        </p:sp>
        <p:sp>
          <p:nvSpPr>
            <p:cNvPr id="135" name="Shape 85"/>
            <p:cNvSpPr/>
            <p:nvPr/>
          </p:nvSpPr>
          <p:spPr>
            <a:xfrm>
              <a:off x="30759171" y="16854494"/>
              <a:ext cx="2778806" cy="258817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</a:rPr>
                <a:t>-FNWI] </a:t>
              </a:r>
              <a:r>
                <a:rPr lang="en-US" sz="2900" dirty="0" smtClean="0">
                  <a:solidFill>
                    <a:srgbClr val="FFFFFF"/>
                  </a:solidFill>
                </a:rPr>
                <a:t>Computational Semantics and </a:t>
              </a:r>
              <a:r>
                <a:rPr lang="en-US" sz="2900" dirty="0">
                  <a:solidFill>
                    <a:srgbClr val="FFFFFF"/>
                  </a:solidFill>
                </a:rPr>
                <a:t>Pragmatics (Fernandez)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38830694" y="12575409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Unsupervised Language Learning </a:t>
              </a:r>
              <a:r>
                <a:rPr lang="en-US" sz="2900" dirty="0" smtClean="0"/>
                <a:t>(</a:t>
              </a:r>
              <a:r>
                <a:rPr lang="en-US" sz="2900" dirty="0" err="1" smtClean="0"/>
                <a:t>Zuidema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38830696" y="9525371"/>
              <a:ext cx="3013177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Natural Language Processing 2 (Sima'an)</a:t>
              </a:r>
            </a:p>
          </p:txBody>
        </p:sp>
      </p:grpSp>
      <p:sp>
        <p:nvSpPr>
          <p:cNvPr id="161" name="Shape 225"/>
          <p:cNvSpPr/>
          <p:nvPr/>
        </p:nvSpPr>
        <p:spPr>
          <a:xfrm flipV="1">
            <a:off x="3087986" y="33692638"/>
            <a:ext cx="6015971" cy="118387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" name="Rounded Rectangle 1"/>
          <p:cNvSpPr/>
          <p:nvPr/>
        </p:nvSpPr>
        <p:spPr>
          <a:xfrm>
            <a:off x="38228563" y="2742062"/>
            <a:ext cx="4110918" cy="2093607"/>
          </a:xfrm>
          <a:prstGeom prst="roundRect">
            <a:avLst/>
          </a:prstGeom>
          <a:noFill/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US" sz="2300" dirty="0"/>
              <a:t>Mandatory  Courses of Tracks:</a:t>
            </a:r>
          </a:p>
          <a:p>
            <a:pPr algn="l"/>
            <a:r>
              <a:rPr lang="en-US" sz="2300" b="1" dirty="0"/>
              <a:t>L&amp;P:</a:t>
            </a:r>
            <a:r>
              <a:rPr lang="en-US" sz="2300" dirty="0"/>
              <a:t>           Logic &amp; Philosophy</a:t>
            </a:r>
          </a:p>
          <a:p>
            <a:pPr algn="l"/>
            <a:r>
              <a:rPr lang="en-US" sz="2300" b="1" dirty="0"/>
              <a:t>L&amp;L</a:t>
            </a:r>
            <a:r>
              <a:rPr lang="en-US" sz="2300" dirty="0"/>
              <a:t>:              Logic &amp; Language</a:t>
            </a:r>
          </a:p>
          <a:p>
            <a:pPr algn="l"/>
            <a:r>
              <a:rPr lang="en-US" sz="2300" b="1" dirty="0"/>
              <a:t>L&amp;C:</a:t>
            </a:r>
            <a:r>
              <a:rPr lang="en-US" sz="2300" dirty="0"/>
              <a:t>       Logic &amp; Computation</a:t>
            </a:r>
          </a:p>
          <a:p>
            <a:pPr algn="l"/>
            <a:r>
              <a:rPr lang="en-US" sz="2300" b="1" dirty="0"/>
              <a:t>L&amp;M:</a:t>
            </a:r>
            <a:r>
              <a:rPr lang="en-US" sz="2300" dirty="0"/>
              <a:t>     Logic &amp; Mathematics</a:t>
            </a:r>
          </a:p>
        </p:txBody>
      </p:sp>
      <p:sp>
        <p:nvSpPr>
          <p:cNvPr id="167" name="Shape 48"/>
          <p:cNvSpPr txBox="1">
            <a:spLocks/>
          </p:cNvSpPr>
          <p:nvPr/>
        </p:nvSpPr>
        <p:spPr>
          <a:xfrm>
            <a:off x="27092606" y="1576823"/>
            <a:ext cx="12249151" cy="644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Autofit/>
          </a:bodyPr>
          <a:lstStyle>
            <a:lvl1pPr algn="l" defTabSz="2088048">
              <a:defRPr sz="6000">
                <a:latin typeface="Calibri"/>
                <a:ea typeface="Calibri"/>
                <a:cs typeface="Calibri"/>
                <a:sym typeface="Calibri"/>
              </a:defRPr>
            </a:lvl1pPr>
            <a:lvl2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2pPr>
            <a:lvl3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3pPr>
            <a:lvl4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4pPr>
            <a:lvl5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5pPr>
            <a:lvl6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6pPr>
            <a:lvl7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7pPr>
            <a:lvl8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8pPr>
            <a:lvl9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/>
            </a:pPr>
            <a:r>
              <a:rPr lang="en-US" sz="2000" dirty="0"/>
              <a:t>   </a:t>
            </a:r>
            <a:r>
              <a:rPr lang="en-US" sz="2000" dirty="0" smtClean="0"/>
              <a:t>v0.6: </a:t>
            </a:r>
            <a:r>
              <a:rPr lang="en-US" sz="2000" dirty="0">
                <a:hlinkClick r:id="rId3"/>
              </a:rPr>
              <a:t>https://github.com/cschaffner/MoLOverviewPoster</a:t>
            </a:r>
            <a:r>
              <a:rPr lang="en-US" sz="2000" dirty="0"/>
              <a:t> , suggestions and comments are welcome! </a:t>
            </a:r>
          </a:p>
        </p:txBody>
      </p:sp>
      <p:sp>
        <p:nvSpPr>
          <p:cNvPr id="173" name="Shape 248"/>
          <p:cNvSpPr/>
          <p:nvPr/>
        </p:nvSpPr>
        <p:spPr>
          <a:xfrm flipV="1">
            <a:off x="20116800" y="15592521"/>
            <a:ext cx="1742784" cy="606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5" name="Shape 248"/>
          <p:cNvSpPr/>
          <p:nvPr/>
        </p:nvSpPr>
        <p:spPr>
          <a:xfrm flipH="1" flipV="1">
            <a:off x="37040563" y="17948699"/>
            <a:ext cx="755743" cy="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6" name="Shape 230"/>
          <p:cNvSpPr/>
          <p:nvPr/>
        </p:nvSpPr>
        <p:spPr>
          <a:xfrm>
            <a:off x="2222146" y="17963487"/>
            <a:ext cx="14979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2" name="Diagonal Stripe 11"/>
          <p:cNvSpPr/>
          <p:nvPr/>
        </p:nvSpPr>
        <p:spPr>
          <a:xfrm rot="5400000">
            <a:off x="40067693" y="125656"/>
            <a:ext cx="2261539" cy="2282037"/>
          </a:xfrm>
          <a:prstGeom prst="diagStripe">
            <a:avLst>
              <a:gd name="adj" fmla="val 69317"/>
            </a:avLst>
          </a:prstGeom>
          <a:effectLst>
            <a:glow rad="38100">
              <a:schemeClr val="bg2">
                <a:alpha val="75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18" tIns="45709" rIns="91418" bIns="45709" numCol="1" spcCol="38092" rtlCol="0" anchor="t">
            <a:noAutofit/>
          </a:bodyPr>
          <a:lstStyle/>
          <a:p>
            <a:pPr algn="l" defTabSz="914193" rtl="0" latinLnBrk="1" hangingPunct="0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2660991">
            <a:off x="39847370" y="877955"/>
            <a:ext cx="3092565" cy="400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09" tIns="45709" rIns="45709" bIns="45709" numCol="1" spcCol="38092" rtlCol="0" anchor="t">
            <a:spAutoFit/>
          </a:bodyPr>
          <a:lstStyle/>
          <a:p>
            <a:pPr algn="ctr" rtl="0" latinLnBrk="1" hangingPunct="0"/>
            <a:r>
              <a:rPr lang="en-US" sz="2000" dirty="0">
                <a:solidFill>
                  <a:schemeClr val="bg1"/>
                </a:solidFill>
              </a:rPr>
              <a:t>Fork me on </a:t>
            </a:r>
            <a:r>
              <a:rPr lang="en-US" sz="2000" dirty="0" err="1">
                <a:solidFill>
                  <a:schemeClr val="bg1"/>
                </a:solidFill>
              </a:rPr>
              <a:t>GitHub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40727753" y="135905"/>
            <a:ext cx="1611726" cy="1611794"/>
          </a:xfrm>
          <a:prstGeom prst="line">
            <a:avLst/>
          </a:prstGeom>
          <a:noFill/>
          <a:ln w="9525" cap="flat" cmpd="sng">
            <a:solidFill>
              <a:schemeClr val="bg1"/>
            </a:solidFill>
            <a:prstDash val="dash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Connector 133"/>
          <p:cNvCxnSpPr/>
          <p:nvPr/>
        </p:nvCxnSpPr>
        <p:spPr>
          <a:xfrm>
            <a:off x="40091611" y="135904"/>
            <a:ext cx="2247868" cy="2247963"/>
          </a:xfrm>
          <a:prstGeom prst="line">
            <a:avLst/>
          </a:prstGeom>
          <a:noFill/>
          <a:ln w="9525" cap="flat" cmpd="sng">
            <a:solidFill>
              <a:schemeClr val="bg1"/>
            </a:solidFill>
            <a:prstDash val="dash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7" name="Shape 61"/>
          <p:cNvSpPr>
            <a:spLocks noChangeAspect="1"/>
          </p:cNvSpPr>
          <p:nvPr/>
        </p:nvSpPr>
        <p:spPr>
          <a:xfrm>
            <a:off x="35612112" y="19102520"/>
            <a:ext cx="3381912" cy="3383662"/>
          </a:xfrm>
          <a:prstGeom prst="ellipse">
            <a:avLst/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Basic Probability: Programming  (</a:t>
            </a:r>
            <a:r>
              <a:rPr lang="en-US" sz="2900" dirty="0" err="1"/>
              <a:t>Schaffner</a:t>
            </a:r>
            <a:r>
              <a:rPr lang="en-US" sz="2900" dirty="0"/>
              <a:t>, Schulz) [3EC]</a:t>
            </a:r>
          </a:p>
        </p:txBody>
      </p:sp>
      <p:sp>
        <p:nvSpPr>
          <p:cNvPr id="198" name="Shape 64"/>
          <p:cNvSpPr/>
          <p:nvPr/>
        </p:nvSpPr>
        <p:spPr>
          <a:xfrm>
            <a:off x="6052152" y="26608629"/>
            <a:ext cx="3149557" cy="2427776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3F80CE"/>
              </a:gs>
              <a:gs pos="100000">
                <a:srgbClr val="A2C3FF"/>
              </a:gs>
            </a:gsLst>
            <a:lin ang="16200000" scaled="0"/>
          </a:gradFill>
          <a:ln w="9525" cap="flat">
            <a:solidFill>
              <a:srgbClr val="4A7EBB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</a:t>
            </a:r>
            <a:endParaRPr lang="en-US" sz="2900" dirty="0" smtClean="0">
              <a:solidFill>
                <a:srgbClr val="FFFFFF"/>
              </a:solidFill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 smtClean="0">
                <a:solidFill>
                  <a:srgbClr val="FFFFFF"/>
                </a:solidFill>
              </a:rPr>
              <a:t>Capita </a:t>
            </a:r>
            <a:r>
              <a:rPr lang="en-US" sz="2900" dirty="0" smtClean="0">
                <a:solidFill>
                  <a:srgbClr val="FFFFFF"/>
                </a:solidFill>
              </a:rPr>
              <a:t>Selecta</a:t>
            </a:r>
            <a:r>
              <a:rPr lang="en-US" sz="2900" dirty="0" smtClean="0">
                <a:solidFill>
                  <a:srgbClr val="FFFFFF"/>
                </a:solidFill>
              </a:rPr>
              <a:t>: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 smtClean="0">
                <a:solidFill>
                  <a:srgbClr val="FFFFFF"/>
                </a:solidFill>
              </a:rPr>
              <a:t> </a:t>
            </a:r>
            <a:r>
              <a:rPr lang="en-US" sz="2900" dirty="0" smtClean="0">
                <a:solidFill>
                  <a:srgbClr val="FFFFFF"/>
                </a:solidFill>
              </a:rPr>
              <a:t>Set Theory </a:t>
            </a:r>
            <a:endParaRPr lang="en-US" sz="2900" dirty="0" smtClean="0">
              <a:solidFill>
                <a:srgbClr val="FFFFFF"/>
              </a:solidFill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 smtClean="0">
                <a:solidFill>
                  <a:srgbClr val="FFFFFF"/>
                </a:solidFill>
              </a:rPr>
              <a:t>(</a:t>
            </a:r>
            <a:r>
              <a:rPr lang="en-US" sz="2900" dirty="0" err="1" smtClean="0">
                <a:solidFill>
                  <a:srgbClr val="FFFFFF"/>
                </a:solidFill>
              </a:rPr>
              <a:t>Löwe</a:t>
            </a:r>
            <a:r>
              <a:rPr lang="en-US" sz="2900" dirty="0" smtClean="0">
                <a:solidFill>
                  <a:srgbClr val="FFFFFF"/>
                </a:solidFill>
              </a:rPr>
              <a:t>)</a:t>
            </a:r>
            <a:endParaRPr lang="en-US" sz="2900" dirty="0">
              <a:solidFill>
                <a:srgbClr val="FFFFFF"/>
              </a:solidFill>
            </a:endParaRPr>
          </a:p>
        </p:txBody>
      </p:sp>
      <p:sp>
        <p:nvSpPr>
          <p:cNvPr id="200" name="Shape 67"/>
          <p:cNvSpPr/>
          <p:nvPr/>
        </p:nvSpPr>
        <p:spPr>
          <a:xfrm>
            <a:off x="30568187" y="24739150"/>
            <a:ext cx="2778806" cy="188786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3F80CE"/>
              </a:gs>
              <a:gs pos="100000">
                <a:srgbClr val="A2C3FF"/>
              </a:gs>
            </a:gsLst>
            <a:lin ang="16200000" scaled="0"/>
          </a:gradFill>
          <a:ln w="9525" cap="flat">
            <a:solidFill>
              <a:srgbClr val="4A7EBB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 smtClean="0">
                <a:solidFill>
                  <a:srgbClr val="FFFFFF"/>
                </a:solidFill>
              </a:rPr>
              <a:t>[</a:t>
            </a:r>
            <a:r>
              <a:rPr lang="en-US" sz="2900" dirty="0" err="1" smtClean="0">
                <a:solidFill>
                  <a:srgbClr val="FFFFFF"/>
                </a:solidFill>
              </a:rPr>
              <a:t>MScCS</a:t>
            </a:r>
            <a:r>
              <a:rPr lang="en-US" sz="2900" dirty="0" smtClean="0">
                <a:solidFill>
                  <a:srgbClr val="FFFFFF"/>
                </a:solidFill>
              </a:rPr>
              <a:t>-VU] Distributed Algorithms (</a:t>
            </a:r>
            <a:r>
              <a:rPr lang="en-US" sz="2900" dirty="0" err="1" smtClean="0">
                <a:solidFill>
                  <a:srgbClr val="FFFFFF"/>
                </a:solidFill>
              </a:rPr>
              <a:t>Fokkink</a:t>
            </a:r>
            <a:r>
              <a:rPr lang="en-US" sz="2900" dirty="0" smtClean="0">
                <a:solidFill>
                  <a:srgbClr val="FFFFFF"/>
                </a:solidFill>
              </a:rPr>
              <a:t>)</a:t>
            </a:r>
            <a:endParaRPr lang="en-US" sz="2900" dirty="0">
              <a:solidFill>
                <a:srgbClr val="FFFFFF"/>
              </a:solidFill>
            </a:endParaRPr>
          </a:p>
        </p:txBody>
      </p:sp>
      <p:sp>
        <p:nvSpPr>
          <p:cNvPr id="201" name="Shape 82"/>
          <p:cNvSpPr/>
          <p:nvPr/>
        </p:nvSpPr>
        <p:spPr>
          <a:xfrm>
            <a:off x="22145948" y="18034431"/>
            <a:ext cx="3128147" cy="1887863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3F80CE"/>
              </a:gs>
              <a:gs pos="100000">
                <a:srgbClr val="A2C3FF"/>
              </a:gs>
            </a:gsLst>
            <a:lin ang="16200000" scaled="0"/>
          </a:gradFill>
          <a:ln w="9525" cap="flat">
            <a:solidFill>
              <a:srgbClr val="4A7EBB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 smtClean="0">
                <a:solidFill>
                  <a:srgbClr val="FFFFFF"/>
                </a:solidFill>
              </a:rPr>
              <a:t>[RM-Ling] Generative Grammar (</a:t>
            </a:r>
            <a:r>
              <a:rPr lang="en-US" sz="2900" dirty="0" err="1" smtClean="0">
                <a:solidFill>
                  <a:srgbClr val="FFFFFF"/>
                </a:solidFill>
              </a:rPr>
              <a:t>Iatridu</a:t>
            </a:r>
            <a:r>
              <a:rPr lang="en-US" sz="2900" dirty="0" smtClean="0">
                <a:solidFill>
                  <a:srgbClr val="FFFFFF"/>
                </a:solidFill>
              </a:rPr>
              <a:t>)</a:t>
            </a:r>
            <a:endParaRPr lang="en-US" sz="2900" dirty="0">
              <a:solidFill>
                <a:srgbClr val="FFFFFF"/>
              </a:solidFill>
            </a:endParaRPr>
          </a:p>
        </p:txBody>
      </p:sp>
      <p:sp>
        <p:nvSpPr>
          <p:cNvPr id="203" name="Shape 121"/>
          <p:cNvSpPr/>
          <p:nvPr/>
        </p:nvSpPr>
        <p:spPr>
          <a:xfrm>
            <a:off x="18949076" y="10690304"/>
            <a:ext cx="3484398" cy="242982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 smtClean="0"/>
              <a:t>MAPhil</a:t>
            </a:r>
            <a:r>
              <a:rPr lang="en-US" sz="2900" dirty="0" smtClean="0"/>
              <a:t>]</a:t>
            </a:r>
            <a:br>
              <a:rPr lang="en-US" sz="2900" dirty="0" smtClean="0"/>
            </a:br>
            <a:r>
              <a:rPr lang="en-US" sz="2900" dirty="0" smtClean="0"/>
              <a:t>Causal </a:t>
            </a:r>
            <a:r>
              <a:rPr lang="en-US" sz="2900" dirty="0"/>
              <a:t>inference: philosophical theory and modern practice (Schulz)</a:t>
            </a:r>
          </a:p>
        </p:txBody>
      </p:sp>
      <p:sp>
        <p:nvSpPr>
          <p:cNvPr id="204" name="Shape 127"/>
          <p:cNvSpPr/>
          <p:nvPr/>
        </p:nvSpPr>
        <p:spPr>
          <a:xfrm>
            <a:off x="26956462" y="10495741"/>
            <a:ext cx="3059300" cy="2468661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MScB&amp;CS</a:t>
            </a:r>
            <a:r>
              <a:rPr lang="en-US" sz="2900" dirty="0"/>
              <a:t>]  Cognition and Language Development (Schaeffer)</a:t>
            </a:r>
          </a:p>
        </p:txBody>
      </p:sp>
      <p:sp>
        <p:nvSpPr>
          <p:cNvPr id="137" name="Shape 139"/>
          <p:cNvSpPr/>
          <p:nvPr/>
        </p:nvSpPr>
        <p:spPr>
          <a:xfrm>
            <a:off x="6095971" y="3753123"/>
            <a:ext cx="3013179" cy="242982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 smtClean="0"/>
              <a:t>[</a:t>
            </a:r>
            <a:r>
              <a:rPr lang="en-US" sz="2900" dirty="0" err="1" smtClean="0"/>
              <a:t>MAPhil</a:t>
            </a:r>
            <a:r>
              <a:rPr lang="en-US" sz="2900" dirty="0"/>
              <a:t>] </a:t>
            </a:r>
            <a:endParaRPr lang="en-US" sz="2900" dirty="0" smtClean="0"/>
          </a:p>
          <a:p>
            <a:pPr lvl="0" algn="ctr">
              <a:defRPr sz="1800"/>
            </a:pPr>
            <a:r>
              <a:rPr lang="en-US" sz="2900" dirty="0" smtClean="0"/>
              <a:t>Techno-science </a:t>
            </a:r>
            <a:r>
              <a:rPr lang="en-US" sz="2900" dirty="0"/>
              <a:t>and epistemology (Russo) </a:t>
            </a:r>
          </a:p>
        </p:txBody>
      </p:sp>
      <p:sp>
        <p:nvSpPr>
          <p:cNvPr id="138" name="Shape 211"/>
          <p:cNvSpPr/>
          <p:nvPr/>
        </p:nvSpPr>
        <p:spPr>
          <a:xfrm>
            <a:off x="26242283" y="22442771"/>
            <a:ext cx="3013179" cy="210780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MScCS</a:t>
            </a:r>
            <a:r>
              <a:rPr lang="en-US" sz="2900" dirty="0"/>
              <a:t>-VU] Logical Verification (</a:t>
            </a:r>
            <a:r>
              <a:rPr lang="en-US" sz="2900" dirty="0" err="1"/>
              <a:t>vRaamsdonk</a:t>
            </a:r>
            <a:r>
              <a:rPr lang="en-US" sz="2900" dirty="0"/>
              <a:t>)</a:t>
            </a:r>
          </a:p>
        </p:txBody>
      </p:sp>
      <p:sp>
        <p:nvSpPr>
          <p:cNvPr id="156" name="Shape 136"/>
          <p:cNvSpPr/>
          <p:nvPr/>
        </p:nvSpPr>
        <p:spPr>
          <a:xfrm>
            <a:off x="13879257" y="23369687"/>
            <a:ext cx="3013179" cy="2398291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 smtClean="0">
                <a:solidFill>
                  <a:srgbClr val="FFFFFF"/>
                </a:solidFill>
              </a:rPr>
              <a:t>MastMath-UvA</a:t>
            </a:r>
            <a:r>
              <a:rPr lang="en-US" sz="2900" dirty="0" smtClean="0">
                <a:solidFill>
                  <a:srgbClr val="FFFFFF"/>
                </a:solidFill>
              </a:rPr>
              <a:t>] </a:t>
            </a:r>
            <a:r>
              <a:rPr lang="en-US" sz="2900" dirty="0">
                <a:solidFill>
                  <a:srgbClr val="FFFFFF"/>
                </a:solidFill>
              </a:rPr>
              <a:t>Intuitionistic Mathematics (</a:t>
            </a:r>
            <a:r>
              <a:rPr lang="en-US" sz="2900" dirty="0" err="1">
                <a:solidFill>
                  <a:srgbClr val="FFFFFF"/>
                </a:solidFill>
              </a:rPr>
              <a:t>Veldman</a:t>
            </a:r>
            <a:r>
              <a:rPr lang="en-US" sz="2900" dirty="0">
                <a:solidFill>
                  <a:srgbClr val="FFFFFF"/>
                </a:solidFill>
              </a:rPr>
              <a:t>) [8EC]</a:t>
            </a:r>
          </a:p>
        </p:txBody>
      </p:sp>
      <p:sp>
        <p:nvSpPr>
          <p:cNvPr id="128" name="Shape 172"/>
          <p:cNvSpPr/>
          <p:nvPr/>
        </p:nvSpPr>
        <p:spPr>
          <a:xfrm>
            <a:off x="2323645" y="14458299"/>
            <a:ext cx="3013179" cy="242982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Intuitionistic Logic (</a:t>
            </a:r>
            <a:r>
              <a:rPr lang="en-US" sz="2900" dirty="0" smtClean="0"/>
              <a:t>de </a:t>
            </a:r>
            <a:r>
              <a:rPr lang="en-US" sz="2900" dirty="0" err="1" smtClean="0"/>
              <a:t>Jongh</a:t>
            </a:r>
            <a:r>
              <a:rPr lang="en-US" sz="2900" dirty="0" smtClean="0"/>
              <a:t> </a:t>
            </a:r>
            <a:r>
              <a:rPr lang="en-US" sz="2900" dirty="0"/>
              <a:t>and Ciardelli</a:t>
            </a:r>
            <a:r>
              <a:rPr lang="en-US" sz="2900" dirty="0" smtClean="0"/>
              <a:t>)</a:t>
            </a:r>
            <a:endParaRPr lang="en-US" sz="2900" dirty="0"/>
          </a:p>
        </p:txBody>
      </p:sp>
      <p:sp>
        <p:nvSpPr>
          <p:cNvPr id="129" name="Shape 112"/>
          <p:cNvSpPr/>
          <p:nvPr/>
        </p:nvSpPr>
        <p:spPr>
          <a:xfrm>
            <a:off x="16892436" y="17725583"/>
            <a:ext cx="3119923" cy="250906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[RM-Ling]  Functional Discourse Grammar (</a:t>
            </a:r>
            <a:r>
              <a:rPr lang="en-US" sz="2900" dirty="0" err="1"/>
              <a:t>Hengeveld</a:t>
            </a:r>
            <a:r>
              <a:rPr lang="en-US" sz="29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31203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3050</TotalTime>
  <Words>596</Words>
  <Application>Microsoft Macintosh PowerPoint</Application>
  <PresentationFormat>Custom</PresentationFormat>
  <Paragraphs>109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Helvetica</vt:lpstr>
      <vt:lpstr>Helvetica Neue</vt:lpstr>
      <vt:lpstr>Arial</vt:lpstr>
      <vt:lpstr>Default</vt:lpstr>
      <vt:lpstr>Master of Logic 2016/17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Logic 2015/16</dc:title>
  <dc:creator>Gigengack, Karine</dc:creator>
  <cp:lastModifiedBy>Christian Schaffner</cp:lastModifiedBy>
  <cp:revision>156</cp:revision>
  <cp:lastPrinted>2016-07-13T10:06:30Z</cp:lastPrinted>
  <dcterms:modified xsi:type="dcterms:W3CDTF">2016-07-13T11:02:08Z</dcterms:modified>
</cp:coreProperties>
</file>