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7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BB"/>
    <a:srgbClr val="00602B"/>
    <a:srgbClr val="00CC5C"/>
    <a:srgbClr val="FF9900"/>
    <a:srgbClr val="9429FF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48" d="100"/>
          <a:sy n="48" d="100"/>
        </p:scale>
        <p:origin x="2648" y="200"/>
      </p:cViewPr>
      <p:guideLst>
        <p:guide orient="horz" pos="10582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08832" y="163685"/>
            <a:ext cx="41869736" cy="29802015"/>
            <a:chOff x="1132721" y="-35115"/>
            <a:chExt cx="41869737" cy="29802014"/>
          </a:xfrm>
        </p:grpSpPr>
        <p:sp>
          <p:nvSpPr>
            <p:cNvPr id="8" name="Rounded Rectangle 7"/>
            <p:cNvSpPr/>
            <p:nvPr/>
          </p:nvSpPr>
          <p:spPr>
            <a:xfrm>
              <a:off x="6123360" y="-35115"/>
              <a:ext cx="20865993" cy="13854968"/>
            </a:xfrm>
            <a:prstGeom prst="roundRect">
              <a:avLst>
                <a:gd name="adj" fmla="val 941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00CC5C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9410014" cy="19357737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5" y="2555248"/>
              <a:ext cx="21329322" cy="13750589"/>
            </a:xfrm>
            <a:prstGeom prst="corner">
              <a:avLst>
                <a:gd name="adj1" fmla="val 52163"/>
                <a:gd name="adj2" fmla="val 81296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094535" y="6555063"/>
              <a:ext cx="24445276" cy="10638706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578386" y="20798047"/>
              <a:ext cx="20424072" cy="8968852"/>
            </a:xfrm>
            <a:prstGeom prst="roundRect">
              <a:avLst>
                <a:gd name="adj" fmla="val 9008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901" y="9976142"/>
              <a:ext cx="22314864" cy="13269622"/>
            </a:xfrm>
            <a:prstGeom prst="corner">
              <a:avLst>
                <a:gd name="adj1" fmla="val 78276"/>
                <a:gd name="adj2" fmla="val 25315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9277655" y="6279762"/>
              <a:ext cx="14989885" cy="12459721"/>
            </a:xfrm>
            <a:prstGeom prst="corner">
              <a:avLst>
                <a:gd name="adj1" fmla="val 65315"/>
                <a:gd name="adj2" fmla="val 54333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979344" y="45958"/>
            <a:ext cx="13005746" cy="174082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100" dirty="0"/>
              <a:t>Master of Logic </a:t>
            </a:r>
            <a:r>
              <a:rPr sz="9100" dirty="0" smtClean="0"/>
              <a:t>201</a:t>
            </a:r>
            <a:r>
              <a:rPr lang="en-US" sz="9100" dirty="0" smtClean="0"/>
              <a:t>6</a:t>
            </a:r>
            <a:r>
              <a:rPr sz="9100" dirty="0" smtClean="0"/>
              <a:t>/1</a:t>
            </a:r>
            <a:r>
              <a:rPr lang="en-US" sz="9100" dirty="0" smtClean="0"/>
              <a:t>7</a:t>
            </a:r>
            <a:endParaRPr sz="9100" dirty="0"/>
          </a:p>
        </p:txBody>
      </p:sp>
      <p:sp>
        <p:nvSpPr>
          <p:cNvPr id="175" name="Rounded Rectangle 174"/>
          <p:cNvSpPr/>
          <p:nvPr/>
        </p:nvSpPr>
        <p:spPr>
          <a:xfrm>
            <a:off x="26233428" y="26484565"/>
            <a:ext cx="8534034" cy="2879171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360475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2016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2016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2017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2017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1224736" y="27689845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636616" y="2829271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378200" y="4566967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680855" y="19036439"/>
            <a:ext cx="19969752" cy="10167311"/>
            <a:chOff x="23113988" y="18940187"/>
            <a:chExt cx="19969751" cy="10167312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9701827" y="18940187"/>
              <a:ext cx="3381912" cy="338366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22225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Basic </a:t>
              </a:r>
              <a:r>
                <a:rPr lang="en-US" sz="2900" dirty="0" smtClean="0">
                  <a:solidFill>
                    <a:srgbClr val="FFFFFF"/>
                  </a:solidFill>
                </a:rPr>
                <a:t>Probability: Theory  </a:t>
              </a:r>
              <a:r>
                <a:rPr lang="en-US" sz="2900" dirty="0">
                  <a:solidFill>
                    <a:srgbClr val="FFFFFF"/>
                  </a:solidFill>
                </a:rPr>
                <a:t>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Schaffner</a:t>
              </a:r>
              <a:r>
                <a:rPr lang="en-US" sz="2900" dirty="0" smtClean="0">
                  <a:solidFill>
                    <a:srgbClr val="FFFFFF"/>
                  </a:solidFill>
                </a:rPr>
                <a:t>) </a:t>
              </a: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3118387" y="21988828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6888746" y="24200436"/>
              <a:ext cx="2751934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6861874" y="22097462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MScCS</a:t>
              </a:r>
              <a:r>
                <a:rPr lang="en-US" sz="2900" dirty="0"/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113988" y="26974552"/>
              <a:ext cx="3013179" cy="213294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9177159" y="25315775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r>
                <a:rPr lang="en-US" sz="2900" dirty="0"/>
                <a:t>(</a:t>
              </a:r>
              <a:r>
                <a:rPr lang="en-US" sz="2900" dirty="0" err="1"/>
                <a:t>dWolf</a:t>
              </a:r>
              <a:r>
                <a:rPr lang="en-US" sz="2900" dirty="0" smtClean="0"/>
                <a:t>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0766947" y="21164787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5561128" y="25752077"/>
              <a:ext cx="3013179" cy="192187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1197684" y="27295832"/>
              <a:ext cx="3013179" cy="163065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Game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Theory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 smtClean="0">
                  <a:latin typeface="Calibri" charset="0"/>
                  <a:ea typeface="Calibri" charset="0"/>
                  <a:cs typeface="Calibri" charset="0"/>
                </a:rPr>
                <a:t>Endriss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7090553" y="26818683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Computational Social Choice (</a:t>
              </a:r>
              <a:r>
                <a:rPr lang="en-US" sz="2900" dirty="0" err="1"/>
                <a:t>Endriss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383216" y="22555056"/>
              <a:ext cx="3243920" cy="2419229"/>
              <a:chOff x="35468482" y="22525052"/>
              <a:chExt cx="3243919" cy="2419229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468482" y="22881551"/>
                <a:ext cx="3243919" cy="206273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347347" y="22525052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954600" y="22559853"/>
              <a:ext cx="3580147" cy="2435453"/>
              <a:chOff x="46839928" y="28915059"/>
              <a:chExt cx="3580147" cy="2435453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6839928" y="29187385"/>
                <a:ext cx="3580147" cy="2163127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7849994" y="2891505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2570639" y="10445640"/>
            <a:ext cx="12893421" cy="6438900"/>
            <a:chOff x="13003773" y="10349386"/>
            <a:chExt cx="12893420" cy="6438899"/>
          </a:xfrm>
        </p:grpSpPr>
        <p:sp>
          <p:nvSpPr>
            <p:cNvPr id="106" name="Shape 106"/>
            <p:cNvSpPr/>
            <p:nvPr/>
          </p:nvSpPr>
          <p:spPr>
            <a:xfrm>
              <a:off x="17668899" y="14347803"/>
              <a:ext cx="3522617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 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and Conversation (Roelofsen)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564757" y="14102369"/>
              <a:ext cx="3332436" cy="2685916"/>
              <a:chOff x="24887357" y="13892342"/>
              <a:chExt cx="3332436" cy="2685916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4887357" y="14148436"/>
                <a:ext cx="3332436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/>
                </a:pP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-FGW] Structures for Semantics (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Aloni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5318884" y="13892342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L&amp;L</a:t>
                </a:r>
                <a:endParaRPr sz="33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7571866" y="10492426"/>
              <a:ext cx="3611033" cy="2593755"/>
              <a:chOff x="19416312" y="10366458"/>
              <a:chExt cx="3611032" cy="2853101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9513345" y="10554772"/>
                <a:ext cx="3405438" cy="266478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/>
                </a:r>
                <a:b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800" dirty="0" err="1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-FGW] </a:t>
                </a:r>
                <a: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/>
                </a:r>
                <a:b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Meaning</a:t>
                </a:r>
                <a:r>
                  <a:rPr lang="en-US" sz="2800" dirty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21529372" y="1036645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L&amp;L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9416312" y="1036838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L&amp;P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003773" y="10349386"/>
              <a:ext cx="3314497" cy="2725061"/>
              <a:chOff x="4266687" y="4924171"/>
              <a:chExt cx="3314497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4266687" y="5135936"/>
                <a:ext cx="3314497" cy="251329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5217114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8955" y="8576769"/>
            <a:ext cx="7185193" cy="8333904"/>
            <a:chOff x="2442088" y="8480516"/>
            <a:chExt cx="7185194" cy="8333904"/>
          </a:xfrm>
        </p:grpSpPr>
        <p:sp>
          <p:nvSpPr>
            <p:cNvPr id="103" name="Shape 103"/>
            <p:cNvSpPr/>
            <p:nvPr/>
          </p:nvSpPr>
          <p:spPr>
            <a:xfrm>
              <a:off x="6527737" y="1438459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103" y="10629169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480516"/>
              <a:ext cx="2778807" cy="2974588"/>
              <a:chOff x="22040655" y="-569705"/>
              <a:chExt cx="2778807" cy="2974588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377031"/>
                <a:ext cx="2778807" cy="2781914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Basic Logic (Incurvati)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681072" y="-56970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some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377240" y="25859091"/>
            <a:ext cx="1376579" cy="91378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4230304" y="21473785"/>
            <a:ext cx="1523511" cy="158933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9" y="20172045"/>
            <a:ext cx="1031399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58303" y="2397445"/>
            <a:ext cx="4375668" cy="207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109761" y="432692"/>
            <a:ext cx="19354299" cy="12610176"/>
            <a:chOff x="6542893" y="336437"/>
            <a:chExt cx="19354299" cy="12610177"/>
          </a:xfrm>
        </p:grpSpPr>
        <p:sp>
          <p:nvSpPr>
            <p:cNvPr id="73" name="Shape 73"/>
            <p:cNvSpPr/>
            <p:nvPr/>
          </p:nvSpPr>
          <p:spPr>
            <a:xfrm>
              <a:off x="17823109" y="3353595"/>
              <a:ext cx="3362348" cy="242655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(</a:t>
              </a:r>
              <a:r>
                <a:rPr lang="en-US" sz="2900" dirty="0" err="1">
                  <a:solidFill>
                    <a:srgbClr val="FFFFFF"/>
                  </a:solidFill>
                </a:rPr>
                <a:t>vLambalgen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654941" y="336437"/>
              <a:ext cx="3199763" cy="2970038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GSHum</a:t>
              </a:r>
              <a:r>
                <a:rPr lang="en-US" sz="29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551596" y="3378930"/>
              <a:ext cx="3345596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  Philosophy of </a:t>
              </a:r>
              <a:r>
                <a:rPr lang="en-US" sz="2900" dirty="0" smtClean="0"/>
                <a:t>Cognition 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6542893" y="81277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 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Early </a:t>
              </a:r>
              <a:r>
                <a:rPr lang="en-US" sz="2900" dirty="0"/>
                <a:t>M</a:t>
              </a:r>
              <a:r>
                <a:rPr lang="en-US" sz="2900" dirty="0" smtClean="0"/>
                <a:t>odern </a:t>
              </a:r>
              <a:r>
                <a:rPr lang="en-US" sz="2900" dirty="0"/>
                <a:t>P</a:t>
              </a:r>
              <a:r>
                <a:rPr lang="en-US" sz="2900" dirty="0" smtClean="0"/>
                <a:t>hilosophy </a:t>
              </a:r>
              <a:r>
                <a:rPr lang="en-US" sz="2900" dirty="0"/>
                <a:t>of language (Maat)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605298" y="718737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Logic</a:t>
              </a:r>
              <a:r>
                <a:rPr lang="en-US" sz="2900" dirty="0"/>
                <a:t>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140755" y="3660938"/>
              <a:ext cx="3376646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Ethics</a:t>
              </a:r>
              <a:r>
                <a:rPr lang="en-US" sz="2900" dirty="0"/>
                <a:t>, Ontology, Life: Wittgenstein's Later Work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2596337" y="10599908"/>
              <a:ext cx="3300855" cy="234670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GSHum</a:t>
              </a:r>
              <a:r>
                <a:rPr lang="en-US" sz="2900" dirty="0"/>
                <a:t>]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vLambalgen)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834961" y="7052859"/>
              <a:ext cx="3350496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2939749" y="7186668"/>
              <a:ext cx="333247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0098917" y="80253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(</a:t>
              </a:r>
              <a:r>
                <a:rPr lang="en-US" sz="2900" dirty="0" err="1"/>
                <a:t>Betti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1578305" y="3059387"/>
            <a:ext cx="3422879" cy="3258412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chemeClr val="accent3"/>
              </a:gs>
            </a:gsLst>
            <a:lin ang="5220000" scaled="0"/>
          </a:gra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 smtClean="0">
                <a:solidFill>
                  <a:srgbClr val="FFFFFF"/>
                </a:solidFill>
              </a:rPr>
              <a:t> </a:t>
            </a:r>
          </a:p>
          <a:p>
            <a:pPr lvl="0" algn="ctr">
              <a:defRPr sz="1800"/>
            </a:pPr>
            <a:r>
              <a:rPr lang="en-US" sz="2900" dirty="0" smtClean="0">
                <a:solidFill>
                  <a:srgbClr val="FFFFFF"/>
                </a:solidFill>
              </a:rPr>
              <a:t>Logic</a:t>
            </a:r>
            <a:r>
              <a:rPr lang="en-US" sz="2900" dirty="0">
                <a:solidFill>
                  <a:srgbClr val="FFFFFF"/>
                </a:solidFill>
              </a:rPr>
              <a:t>, Language </a:t>
            </a:r>
            <a:r>
              <a:rPr lang="en-US" sz="2900" dirty="0" smtClean="0">
                <a:solidFill>
                  <a:srgbClr val="FFFFFF"/>
                </a:solidFill>
              </a:rPr>
              <a:t>and Computation </a:t>
            </a:r>
            <a:r>
              <a:rPr lang="en-US" sz="2900" dirty="0">
                <a:solidFill>
                  <a:srgbClr val="FFFFFF"/>
                </a:solidFill>
              </a:rPr>
              <a:t>(Aloni) </a:t>
            </a:r>
            <a:r>
              <a:rPr lang="en-US" sz="2900" dirty="0" smtClean="0">
                <a:solidFill>
                  <a:srgbClr val="FFFFFF"/>
                </a:solidFill>
              </a:rPr>
              <a:t/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[</a:t>
            </a:r>
            <a:r>
              <a:rPr lang="en-US" sz="2900" dirty="0">
                <a:solidFill>
                  <a:srgbClr val="FFFFFF"/>
                </a:solidFill>
              </a:rPr>
              <a:t>3EC]</a:t>
            </a:r>
          </a:p>
        </p:txBody>
      </p:sp>
      <p:sp>
        <p:nvSpPr>
          <p:cNvPr id="108" name="Shape 230"/>
          <p:cNvSpPr/>
          <p:nvPr/>
        </p:nvSpPr>
        <p:spPr>
          <a:xfrm>
            <a:off x="2533255" y="2843674"/>
            <a:ext cx="1497971" cy="1204326"/>
          </a:xfrm>
          <a:prstGeom prst="rect">
            <a:avLst/>
          </a:prstGeom>
          <a:ln w="12700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all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13" name="Shape 228"/>
          <p:cNvSpPr/>
          <p:nvPr/>
        </p:nvSpPr>
        <p:spPr>
          <a:xfrm>
            <a:off x="21704564" y="508497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24738" y="18131055"/>
            <a:ext cx="19472107" cy="11068403"/>
            <a:chOff x="456496" y="18034804"/>
            <a:chExt cx="19472107" cy="11068404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rgbClr val="FFFFFF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  <a:r>
                <a:rPr lang="en-US" sz="2900" dirty="0">
                  <a:solidFill>
                    <a:srgbClr val="FFFFFF"/>
                  </a:solidFill>
                </a:rPr>
                <a:t>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,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Enqvist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Capita Selecta: </a:t>
              </a:r>
              <a:r>
                <a:rPr lang="en-US" sz="2900" dirty="0"/>
                <a:t>Modal Logic, Algebra, </a:t>
              </a:r>
              <a:r>
                <a:rPr lang="en-US" sz="2900" dirty="0" err="1"/>
                <a:t>Coalgebra</a:t>
              </a:r>
              <a:r>
                <a:rPr lang="en-US" sz="2900" dirty="0"/>
                <a:t>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Enqvist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6909854" y="26673387"/>
              <a:ext cx="3013179" cy="2429821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Category Theory 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vdBerg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245274" y="26655677"/>
              <a:ext cx="3013179" cy="237817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</a:t>
              </a:r>
              <a:r>
                <a:rPr lang="en-US" sz="2900" dirty="0">
                  <a:solidFill>
                    <a:srgbClr val="FFFFFF"/>
                  </a:solidFill>
                </a:rPr>
                <a:t>-VU] Set Theory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</a:t>
              </a:r>
              <a:r>
                <a:rPr lang="en-US" sz="2900" dirty="0">
                  <a:solidFill>
                    <a:srgbClr val="FFFFFF"/>
                  </a:solidFill>
                </a:rPr>
                <a:t>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6915424" y="2332225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349644" y="23095116"/>
              <a:ext cx="313934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</a:t>
              </a:r>
              <a:r>
                <a:rPr lang="en-US" sz="2900" dirty="0"/>
                <a:t>Mathematical Structures in Logic (Bezhanishvili)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32594" y="22903471"/>
              <a:ext cx="3104517" cy="2683363"/>
              <a:chOff x="5469490" y="19327604"/>
              <a:chExt cx="3104518" cy="2683363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69490" y="19581145"/>
                <a:ext cx="3104518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Proof </a:t>
                </a:r>
                <a:r>
                  <a:rPr lang="en-US" sz="2900" dirty="0"/>
                  <a:t>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33501" y="19327604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011121" y="22895056"/>
              <a:ext cx="3314496" cy="2723308"/>
              <a:chOff x="5070326" y="21911210"/>
              <a:chExt cx="3314497" cy="2723308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70326" y="22204696"/>
                <a:ext cx="3314497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(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vdBerg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5986868" y="2191121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1687" y="22805874"/>
              <a:ext cx="3317116" cy="3316369"/>
              <a:chOff x="481687" y="21281946"/>
              <a:chExt cx="3317116" cy="3316369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481687" y="21387873"/>
                <a:ext cx="3317116" cy="3210442"/>
              </a:xfrm>
              <a:prstGeom prst="ellipse">
                <a:avLst/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rgbClr val="FFD1BB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BScWisk</a:t>
                </a:r>
                <a:r>
                  <a:rPr lang="en-US" sz="29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1444781" y="2128194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334879" y="18384433"/>
              <a:ext cx="3165086" cy="22369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smtClean="0"/>
                <a:t>Theoretical </a:t>
              </a:r>
            </a:p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202390" y="6989651"/>
            <a:ext cx="11646639" cy="12586106"/>
            <a:chOff x="30635525" y="6856560"/>
            <a:chExt cx="11646639" cy="12586105"/>
          </a:xfrm>
        </p:grpSpPr>
        <p:sp>
          <p:nvSpPr>
            <p:cNvPr id="82" name="Shape 82"/>
            <p:cNvSpPr/>
            <p:nvPr/>
          </p:nvSpPr>
          <p:spPr>
            <a:xfrm>
              <a:off x="34274398" y="16756034"/>
              <a:ext cx="3128147" cy="213846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268985" y="685656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(Titov)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4997581" y="10219836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635525" y="10387655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690325" y="1352016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5009768" y="13261566"/>
              <a:ext cx="2988806" cy="24856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9268985" y="1616001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759171" y="16854494"/>
              <a:ext cx="2778806" cy="25881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</a:t>
              </a:r>
              <a:r>
                <a:rPr lang="en-US" sz="2900" dirty="0" smtClean="0">
                  <a:solidFill>
                    <a:srgbClr val="FFFFFF"/>
                  </a:solidFill>
                </a:rPr>
                <a:t>Computational Semantics and </a:t>
              </a:r>
              <a:r>
                <a:rPr lang="en-US" sz="2900" dirty="0">
                  <a:solidFill>
                    <a:srgbClr val="FFFFFF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9268985" y="13288172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9268987" y="10338829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Natural Language Processing 2 (Sima'an)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8228563" y="2742062"/>
            <a:ext cx="4110918" cy="2093607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092606" y="1576823"/>
            <a:ext cx="1224915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dirty="0"/>
              <a:t>   </a:t>
            </a:r>
            <a:r>
              <a:rPr lang="en-US" sz="2000" dirty="0" smtClean="0"/>
              <a:t>v0.9: </a:t>
            </a:r>
            <a:r>
              <a:rPr lang="en-US" sz="2000" dirty="0">
                <a:hlinkClick r:id="rId3"/>
              </a:rPr>
              <a:t>https://github.com/cschaffner/MoLOverviewPoster</a:t>
            </a:r>
            <a:r>
              <a:rPr lang="en-US" sz="2000" dirty="0"/>
              <a:t> , suggestions and comments are welcome! </a:t>
            </a:r>
          </a:p>
        </p:txBody>
      </p:sp>
      <p:sp>
        <p:nvSpPr>
          <p:cNvPr id="173" name="Shape 248"/>
          <p:cNvSpPr/>
          <p:nvPr/>
        </p:nvSpPr>
        <p:spPr>
          <a:xfrm flipV="1">
            <a:off x="21075152" y="15592521"/>
            <a:ext cx="784431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328847" y="17997428"/>
            <a:ext cx="755743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30"/>
          <p:cNvSpPr/>
          <p:nvPr/>
        </p:nvSpPr>
        <p:spPr>
          <a:xfrm>
            <a:off x="2222146" y="17963487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" name="Diagonal Stripe 11"/>
          <p:cNvSpPr/>
          <p:nvPr/>
        </p:nvSpPr>
        <p:spPr>
          <a:xfrm rot="5400000">
            <a:off x="40067693" y="125656"/>
            <a:ext cx="2261539" cy="2282037"/>
          </a:xfrm>
          <a:prstGeom prst="diagStripe">
            <a:avLst>
              <a:gd name="adj" fmla="val 69317"/>
            </a:avLst>
          </a:prstGeom>
          <a:effectLst>
            <a:glow rad="38100">
              <a:schemeClr val="bg2">
                <a:alpha val="75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18" tIns="45709" rIns="91418" bIns="45709" numCol="1" spcCol="38092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660991">
            <a:off x="39847370" y="877955"/>
            <a:ext cx="3092565" cy="400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09" tIns="45709" rIns="45709" bIns="45709" numCol="1" spcCol="38092" rtlCol="0" anchor="t">
            <a:spAutoFit/>
          </a:bodyPr>
          <a:lstStyle/>
          <a:p>
            <a:pPr algn="ctr" rtl="0" latinLnBrk="1" hangingPunct="0"/>
            <a:r>
              <a:rPr lang="en-US" sz="2000" dirty="0">
                <a:solidFill>
                  <a:schemeClr val="bg1"/>
                </a:solidFill>
              </a:rPr>
              <a:t>Fork me on </a:t>
            </a:r>
            <a:r>
              <a:rPr lang="en-US" sz="2000" dirty="0" err="1">
                <a:solidFill>
                  <a:schemeClr val="bg1"/>
                </a:solidFill>
              </a:rPr>
              <a:t>GitHub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727753" y="135905"/>
            <a:ext cx="1611726" cy="1611794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/>
          <p:cNvCxnSpPr/>
          <p:nvPr/>
        </p:nvCxnSpPr>
        <p:spPr>
          <a:xfrm>
            <a:off x="40091611" y="135904"/>
            <a:ext cx="2247868" cy="2247963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Shape 61"/>
          <p:cNvSpPr>
            <a:spLocks noChangeAspect="1"/>
          </p:cNvSpPr>
          <p:nvPr/>
        </p:nvSpPr>
        <p:spPr>
          <a:xfrm>
            <a:off x="35111224" y="19102520"/>
            <a:ext cx="3381912" cy="3383662"/>
          </a:xfrm>
          <a:prstGeom prst="ellipse">
            <a:avLst/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(</a:t>
            </a:r>
            <a:r>
              <a:rPr lang="en-US" sz="2900" dirty="0" err="1"/>
              <a:t>Schaffner</a:t>
            </a:r>
            <a:r>
              <a:rPr lang="en-US" sz="2900" dirty="0"/>
              <a:t>, Schulz) [3EC]</a:t>
            </a:r>
          </a:p>
        </p:txBody>
      </p:sp>
      <p:sp>
        <p:nvSpPr>
          <p:cNvPr id="198" name="Shape 64"/>
          <p:cNvSpPr/>
          <p:nvPr/>
        </p:nvSpPr>
        <p:spPr>
          <a:xfrm>
            <a:off x="6052152" y="26608629"/>
            <a:ext cx="3149557" cy="242777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endParaRPr lang="en-US" sz="2900" dirty="0" smtClean="0">
              <a:solidFill>
                <a:srgbClr val="FFFFFF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Capita </a:t>
            </a:r>
            <a:r>
              <a:rPr lang="en-US" sz="2900" dirty="0" smtClean="0">
                <a:solidFill>
                  <a:srgbClr val="FFFFFF"/>
                </a:solidFill>
              </a:rPr>
              <a:t>Selecta</a:t>
            </a:r>
            <a:r>
              <a:rPr lang="en-US" sz="2900" dirty="0" smtClean="0">
                <a:solidFill>
                  <a:srgbClr val="FFFFFF"/>
                </a:solidFill>
              </a:rPr>
              <a:t>: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 </a:t>
            </a:r>
            <a:r>
              <a:rPr lang="en-US" sz="2900" dirty="0" smtClean="0">
                <a:solidFill>
                  <a:srgbClr val="FFFFFF"/>
                </a:solidFill>
              </a:rPr>
              <a:t>Set Theory </a:t>
            </a:r>
            <a:endParaRPr lang="en-US" sz="2900" dirty="0" smtClean="0">
              <a:solidFill>
                <a:srgbClr val="FFFFFF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Löwe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0" name="Shape 67"/>
          <p:cNvSpPr/>
          <p:nvPr/>
        </p:nvSpPr>
        <p:spPr>
          <a:xfrm>
            <a:off x="30510766" y="23854506"/>
            <a:ext cx="2778806" cy="18878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MScCS</a:t>
            </a:r>
            <a:r>
              <a:rPr lang="en-US" sz="2900" dirty="0" smtClean="0">
                <a:solidFill>
                  <a:srgbClr val="FFFFFF"/>
                </a:solidFill>
              </a:rPr>
              <a:t>-VU] Distributed Algorithms (</a:t>
            </a:r>
            <a:r>
              <a:rPr lang="en-US" sz="2900" dirty="0" err="1" smtClean="0">
                <a:solidFill>
                  <a:srgbClr val="FFFFFF"/>
                </a:solidFill>
              </a:rPr>
              <a:t>Fokkink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1" name="Shape 82"/>
          <p:cNvSpPr/>
          <p:nvPr/>
        </p:nvSpPr>
        <p:spPr>
          <a:xfrm>
            <a:off x="22016656" y="18135475"/>
            <a:ext cx="3447404" cy="188786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[RM-Ling] </a:t>
            </a:r>
            <a:r>
              <a:rPr lang="en-US" sz="2900" dirty="0" smtClean="0">
                <a:solidFill>
                  <a:srgbClr val="FFFFFF"/>
                </a:solidFill>
              </a:rPr>
              <a:t/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Generative </a:t>
            </a:r>
            <a:r>
              <a:rPr lang="en-US" sz="2900" dirty="0" smtClean="0">
                <a:solidFill>
                  <a:srgbClr val="FFFFFF"/>
                </a:solidFill>
              </a:rPr>
              <a:t>Grammar </a:t>
            </a:r>
            <a:r>
              <a:rPr lang="en-US" sz="2900" dirty="0" smtClean="0">
                <a:solidFill>
                  <a:srgbClr val="FFFFFF"/>
                </a:solidFill>
              </a:rPr>
              <a:t/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Iatridu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3" name="Shape 121"/>
          <p:cNvSpPr/>
          <p:nvPr/>
        </p:nvSpPr>
        <p:spPr>
          <a:xfrm>
            <a:off x="22057455" y="7138534"/>
            <a:ext cx="3406605" cy="24298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 smtClean="0"/>
              <a:t>MAPhil</a:t>
            </a:r>
            <a:r>
              <a:rPr lang="en-US" sz="2900" dirty="0" smtClean="0"/>
              <a:t>]</a:t>
            </a:r>
            <a:br>
              <a:rPr lang="en-US" sz="2900" dirty="0" smtClean="0"/>
            </a:br>
            <a:r>
              <a:rPr lang="en-US" sz="2900" dirty="0" smtClean="0"/>
              <a:t>Causal </a:t>
            </a:r>
            <a:r>
              <a:rPr lang="en-US" sz="2900" dirty="0"/>
              <a:t>I</a:t>
            </a:r>
            <a:r>
              <a:rPr lang="en-US" sz="2900" dirty="0" smtClean="0"/>
              <a:t>nference</a:t>
            </a:r>
            <a:r>
              <a:rPr lang="en-US" sz="2900" dirty="0"/>
              <a:t>: </a:t>
            </a:r>
            <a:r>
              <a:rPr lang="en-US" sz="2900" dirty="0" smtClean="0"/>
              <a:t>Philosophical </a:t>
            </a:r>
            <a:r>
              <a:rPr lang="en-US" sz="2900" dirty="0"/>
              <a:t>T</a:t>
            </a:r>
            <a:r>
              <a:rPr lang="en-US" sz="2900" dirty="0" smtClean="0"/>
              <a:t>heory </a:t>
            </a:r>
            <a:r>
              <a:rPr lang="en-US" sz="2900" dirty="0"/>
              <a:t>and </a:t>
            </a:r>
            <a:r>
              <a:rPr lang="en-US" sz="2900" dirty="0"/>
              <a:t>M</a:t>
            </a:r>
            <a:r>
              <a:rPr lang="en-US" sz="2900" dirty="0" smtClean="0"/>
              <a:t>odern Practice </a:t>
            </a:r>
            <a:r>
              <a:rPr lang="en-US" sz="2900" dirty="0"/>
              <a:t>(Schulz)</a:t>
            </a:r>
          </a:p>
        </p:txBody>
      </p:sp>
      <p:sp>
        <p:nvSpPr>
          <p:cNvPr id="204" name="Shape 127"/>
          <p:cNvSpPr/>
          <p:nvPr/>
        </p:nvSpPr>
        <p:spPr>
          <a:xfrm>
            <a:off x="26956462" y="10495741"/>
            <a:ext cx="3059300" cy="246866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137" name="Shape 139"/>
          <p:cNvSpPr/>
          <p:nvPr/>
        </p:nvSpPr>
        <p:spPr>
          <a:xfrm>
            <a:off x="6095971" y="3753123"/>
            <a:ext cx="3013179" cy="24298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 smtClean="0"/>
              <a:t>[</a:t>
            </a:r>
            <a:r>
              <a:rPr lang="en-US" sz="2900" dirty="0" err="1" smtClean="0"/>
              <a:t>MAPhil</a:t>
            </a:r>
            <a:r>
              <a:rPr lang="en-US" sz="2900" dirty="0"/>
              <a:t>] </a:t>
            </a:r>
            <a:endParaRPr lang="en-US" sz="2900" dirty="0" smtClean="0"/>
          </a:p>
          <a:p>
            <a:pPr lvl="0" algn="ctr">
              <a:defRPr sz="1800"/>
            </a:pPr>
            <a:r>
              <a:rPr lang="en-US" sz="2900" dirty="0" smtClean="0"/>
              <a:t>Techno-science </a:t>
            </a:r>
            <a:r>
              <a:rPr lang="en-US" sz="2900" dirty="0"/>
              <a:t>and </a:t>
            </a:r>
            <a:r>
              <a:rPr lang="en-US" sz="2900" dirty="0" smtClean="0"/>
              <a:t>Epistemology </a:t>
            </a:r>
            <a:r>
              <a:rPr lang="en-US" sz="2900" dirty="0"/>
              <a:t>(Russo) </a:t>
            </a:r>
          </a:p>
        </p:txBody>
      </p:sp>
      <p:sp>
        <p:nvSpPr>
          <p:cNvPr id="138" name="Shape 211"/>
          <p:cNvSpPr/>
          <p:nvPr/>
        </p:nvSpPr>
        <p:spPr>
          <a:xfrm>
            <a:off x="22694168" y="24752608"/>
            <a:ext cx="3013179" cy="21078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Logical Verification (</a:t>
            </a:r>
            <a:r>
              <a:rPr lang="en-US" sz="2900" dirty="0" err="1"/>
              <a:t>vRaamsdonk</a:t>
            </a:r>
            <a:r>
              <a:rPr lang="en-US" sz="2900" dirty="0"/>
              <a:t>)</a:t>
            </a:r>
          </a:p>
        </p:txBody>
      </p:sp>
      <p:sp>
        <p:nvSpPr>
          <p:cNvPr id="156" name="Shape 136"/>
          <p:cNvSpPr/>
          <p:nvPr/>
        </p:nvSpPr>
        <p:spPr>
          <a:xfrm>
            <a:off x="13879257" y="26785403"/>
            <a:ext cx="3013179" cy="239829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</a:t>
            </a:r>
            <a:r>
              <a:rPr lang="en-US" sz="2900" dirty="0" smtClean="0">
                <a:solidFill>
                  <a:srgbClr val="FFFFFF"/>
                </a:solidFill>
              </a:rPr>
              <a:t>-RU] </a:t>
            </a:r>
            <a:r>
              <a:rPr lang="en-US" sz="2900" dirty="0">
                <a:solidFill>
                  <a:srgbClr val="FFFFFF"/>
                </a:solidFill>
              </a:rPr>
              <a:t>Intuitionistic Mathematics (</a:t>
            </a:r>
            <a:r>
              <a:rPr lang="en-US" sz="2900" dirty="0" err="1">
                <a:solidFill>
                  <a:srgbClr val="FFFFFF"/>
                </a:solidFill>
              </a:rPr>
              <a:t>Veldman</a:t>
            </a:r>
            <a:r>
              <a:rPr lang="en-US" sz="2900" dirty="0">
                <a:solidFill>
                  <a:srgbClr val="FFFFFF"/>
                </a:solidFill>
              </a:rPr>
              <a:t>) [8EC]</a:t>
            </a:r>
          </a:p>
        </p:txBody>
      </p:sp>
      <p:sp>
        <p:nvSpPr>
          <p:cNvPr id="128" name="Shape 172"/>
          <p:cNvSpPr/>
          <p:nvPr/>
        </p:nvSpPr>
        <p:spPr>
          <a:xfrm>
            <a:off x="2323645" y="14458299"/>
            <a:ext cx="3013179" cy="24298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Intuitionistic Logic (</a:t>
            </a:r>
            <a:r>
              <a:rPr lang="en-US" sz="2900" dirty="0" smtClean="0"/>
              <a:t>de </a:t>
            </a:r>
            <a:r>
              <a:rPr lang="en-US" sz="2900" dirty="0" err="1" smtClean="0"/>
              <a:t>Jongh</a:t>
            </a:r>
            <a:r>
              <a:rPr lang="en-US" sz="2900" dirty="0" smtClean="0"/>
              <a:t> </a:t>
            </a:r>
            <a:r>
              <a:rPr lang="en-US" sz="2900" dirty="0"/>
              <a:t>and Ciardelli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9" name="Shape 112"/>
          <p:cNvSpPr/>
          <p:nvPr/>
        </p:nvSpPr>
        <p:spPr>
          <a:xfrm>
            <a:off x="17235764" y="17682163"/>
            <a:ext cx="3522617" cy="25090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  Functional Discourse Grammar (</a:t>
            </a:r>
            <a:r>
              <a:rPr lang="en-US" sz="2900" dirty="0" err="1"/>
              <a:t>Hengeveld</a:t>
            </a:r>
            <a:r>
              <a:rPr lang="en-US" sz="2900" dirty="0"/>
              <a:t>)</a:t>
            </a:r>
          </a:p>
        </p:txBody>
      </p:sp>
      <p:sp>
        <p:nvSpPr>
          <p:cNvPr id="131" name="Shape 248"/>
          <p:cNvSpPr/>
          <p:nvPr/>
        </p:nvSpPr>
        <p:spPr>
          <a:xfrm>
            <a:off x="38547722" y="20683339"/>
            <a:ext cx="626379" cy="1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2" name="Shape 248"/>
          <p:cNvSpPr/>
          <p:nvPr/>
        </p:nvSpPr>
        <p:spPr>
          <a:xfrm flipH="1" flipV="1">
            <a:off x="40481679" y="9666331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0200402" y="26463973"/>
            <a:ext cx="4556262" cy="923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 fontScale="92500" lnSpcReduction="10000"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 smtClean="0"/>
              <a:t>Economic Theory</a:t>
            </a:r>
            <a:endParaRPr sz="3900" b="1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4660</TotalTime>
  <Words>559</Words>
  <Application>Microsoft Macintosh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2016/17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167</cp:revision>
  <cp:lastPrinted>2016-07-14T13:40:34Z</cp:lastPrinted>
  <dcterms:modified xsi:type="dcterms:W3CDTF">2016-07-14T13:52:13Z</dcterms:modified>
</cp:coreProperties>
</file>