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2811700" cy="30264100"/>
  <p:notesSz cx="6858000" cy="9144000"/>
  <p:defaultTextStyle>
    <a:lvl1pPr defTabSz="2088048">
      <a:defRPr sz="8200">
        <a:latin typeface="Calibri"/>
        <a:ea typeface="Calibri"/>
        <a:cs typeface="Calibri"/>
        <a:sym typeface="Calibri"/>
      </a:defRPr>
    </a:lvl1pPr>
    <a:lvl2pPr indent="2088048" defTabSz="2088048">
      <a:defRPr sz="8200">
        <a:latin typeface="Calibri"/>
        <a:ea typeface="Calibri"/>
        <a:cs typeface="Calibri"/>
        <a:sym typeface="Calibri"/>
      </a:defRPr>
    </a:lvl2pPr>
    <a:lvl3pPr indent="4176097" defTabSz="2088048">
      <a:defRPr sz="8200">
        <a:latin typeface="Calibri"/>
        <a:ea typeface="Calibri"/>
        <a:cs typeface="Calibri"/>
        <a:sym typeface="Calibri"/>
      </a:defRPr>
    </a:lvl3pPr>
    <a:lvl4pPr indent="6264147" defTabSz="2088048">
      <a:defRPr sz="8200">
        <a:latin typeface="Calibri"/>
        <a:ea typeface="Calibri"/>
        <a:cs typeface="Calibri"/>
        <a:sym typeface="Calibri"/>
      </a:defRPr>
    </a:lvl4pPr>
    <a:lvl5pPr indent="8352195" defTabSz="2088048">
      <a:defRPr sz="8200">
        <a:latin typeface="Calibri"/>
        <a:ea typeface="Calibri"/>
        <a:cs typeface="Calibri"/>
        <a:sym typeface="Calibri"/>
      </a:defRPr>
    </a:lvl5pPr>
    <a:lvl6pPr indent="10440244" defTabSz="2088048">
      <a:defRPr sz="8200">
        <a:latin typeface="Calibri"/>
        <a:ea typeface="Calibri"/>
        <a:cs typeface="Calibri"/>
        <a:sym typeface="Calibri"/>
      </a:defRPr>
    </a:lvl6pPr>
    <a:lvl7pPr indent="12528292" defTabSz="2088048">
      <a:defRPr sz="8200">
        <a:latin typeface="Calibri"/>
        <a:ea typeface="Calibri"/>
        <a:cs typeface="Calibri"/>
        <a:sym typeface="Calibri"/>
      </a:defRPr>
    </a:lvl7pPr>
    <a:lvl8pPr indent="14616341" defTabSz="2088048">
      <a:defRPr sz="8200">
        <a:latin typeface="Calibri"/>
        <a:ea typeface="Calibri"/>
        <a:cs typeface="Calibri"/>
        <a:sym typeface="Calibri"/>
      </a:defRPr>
    </a:lvl8pPr>
    <a:lvl9pPr indent="16704391" defTabSz="2088048">
      <a:defRPr sz="8200"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11" autoAdjust="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-248" y="-152"/>
      </p:cViewPr>
      <p:guideLst>
        <p:guide orient="horz" pos="9532"/>
        <p:guide pos="134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88"/>
            <a:ext cx="36403309" cy="900917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5" y="17149658"/>
            <a:ext cx="29979197" cy="131144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804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609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4147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219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2" y="19447489"/>
            <a:ext cx="36403309" cy="6010788"/>
          </a:xfrm>
          <a:prstGeom prst="rect">
            <a:avLst/>
          </a:prstGeom>
        </p:spPr>
        <p:txBody>
          <a:bodyPr anchor="t"/>
          <a:lstStyle>
            <a:lvl1pPr algn="l">
              <a:defRPr sz="18200" b="1" cap="all"/>
            </a:lvl1pPr>
          </a:lstStyle>
          <a:p>
            <a:pPr lvl="0">
              <a:defRPr sz="1800" b="0" cap="none"/>
            </a:pPr>
            <a:r>
              <a:rPr sz="182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2" y="12827219"/>
            <a:ext cx="36403309" cy="662027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1pPr>
            <a:lvl2pPr marL="0" indent="2088048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2pPr>
            <a:lvl3pPr marL="0" indent="417609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3pPr>
            <a:lvl4pPr marL="0" indent="626414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4pPr>
            <a:lvl5pPr marL="0" indent="8352195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4" y="1133297"/>
            <a:ext cx="38544679" cy="52013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2" y="6334658"/>
            <a:ext cx="18922883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900" b="1"/>
            </a:lvl1pPr>
            <a:lvl2pPr marL="0" indent="2088048">
              <a:spcBef>
                <a:spcPts val="2600"/>
              </a:spcBef>
              <a:buSzTx/>
              <a:buFontTx/>
              <a:buNone/>
              <a:defRPr sz="10900" b="1"/>
            </a:lvl2pPr>
            <a:lvl3pPr marL="0" indent="4176097">
              <a:spcBef>
                <a:spcPts val="2600"/>
              </a:spcBef>
              <a:buSzTx/>
              <a:buFontTx/>
              <a:buNone/>
              <a:defRPr sz="10900" b="1"/>
            </a:lvl3pPr>
            <a:lvl4pPr marL="0" indent="6264147">
              <a:spcBef>
                <a:spcPts val="2600"/>
              </a:spcBef>
              <a:buSzTx/>
              <a:buFontTx/>
              <a:buNone/>
              <a:defRPr sz="10900" b="1"/>
            </a:lvl4pPr>
            <a:lvl5pPr marL="0" indent="8352195">
              <a:spcBef>
                <a:spcPts val="2600"/>
              </a:spcBef>
              <a:buSzTx/>
              <a:buFontTx/>
              <a:buNone/>
              <a:defRPr sz="10900" b="1"/>
            </a:lvl5pPr>
          </a:lstStyle>
          <a:p>
            <a:pPr lvl="0">
              <a:defRPr sz="1800" b="0"/>
            </a:pPr>
            <a:r>
              <a:rPr sz="10900" b="1"/>
              <a:t>Body Level One</a:t>
            </a:r>
          </a:p>
          <a:p>
            <a:pPr lvl="1">
              <a:defRPr sz="1800" b="0"/>
            </a:pPr>
            <a:r>
              <a:rPr sz="10900" b="1"/>
              <a:t>Body Level Two</a:t>
            </a:r>
          </a:p>
          <a:p>
            <a:pPr lvl="2">
              <a:defRPr sz="1800" b="0"/>
            </a:pPr>
            <a:r>
              <a:rPr sz="10900" b="1"/>
              <a:t>Body Level Three</a:t>
            </a:r>
          </a:p>
          <a:p>
            <a:pPr lvl="3">
              <a:defRPr sz="1800" b="0"/>
            </a:pPr>
            <a:r>
              <a:rPr sz="10900" b="1"/>
              <a:t>Body Level Four</a:t>
            </a:r>
          </a:p>
          <a:p>
            <a:pPr lvl="4">
              <a:defRPr sz="1800" b="0"/>
            </a:pPr>
            <a:r>
              <a:rPr sz="109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6" y="0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4" y="1204962"/>
            <a:ext cx="23941719" cy="290591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5" y="21184873"/>
            <a:ext cx="25696455" cy="2500994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5" y="23685864"/>
            <a:ext cx="25696455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400"/>
            </a:lvl1pPr>
            <a:lvl2pPr marL="0" indent="2088048">
              <a:spcBef>
                <a:spcPts val="1500"/>
              </a:spcBef>
              <a:buSzTx/>
              <a:buFontTx/>
              <a:buNone/>
              <a:defRPr sz="6400"/>
            </a:lvl2pPr>
            <a:lvl3pPr marL="0" indent="4176097">
              <a:spcBef>
                <a:spcPts val="1500"/>
              </a:spcBef>
              <a:buSzTx/>
              <a:buFontTx/>
              <a:buNone/>
              <a:defRPr sz="6400"/>
            </a:lvl3pPr>
            <a:lvl4pPr marL="0" indent="6264147">
              <a:spcBef>
                <a:spcPts val="1500"/>
              </a:spcBef>
              <a:buSzTx/>
              <a:buFontTx/>
              <a:buNone/>
              <a:defRPr sz="6400"/>
            </a:lvl4pPr>
            <a:lvl5pPr marL="0" indent="8352195">
              <a:spcBef>
                <a:spcPts val="1500"/>
              </a:spcBef>
              <a:buSzTx/>
              <a:buFontTx/>
              <a:buNone/>
              <a:defRPr sz="6400"/>
            </a:lvl5pPr>
          </a:lstStyle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4" y="406327"/>
            <a:ext cx="38544679" cy="6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4" y="7061627"/>
            <a:ext cx="38544679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>
            <a:normAutofit/>
          </a:bodyPr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6" y="28221945"/>
            <a:ext cx="9993067" cy="1268074"/>
          </a:xfrm>
          <a:prstGeom prst="rect">
            <a:avLst/>
          </a:prstGeom>
          <a:ln w="12700">
            <a:miter lim="400000"/>
          </a:ln>
        </p:spPr>
        <p:txBody>
          <a:bodyPr lIns="208805" tIns="208805" rIns="208805" bIns="208805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2088048">
        <a:defRPr sz="20100">
          <a:latin typeface="Calibri"/>
          <a:ea typeface="Calibri"/>
          <a:cs typeface="Calibri"/>
          <a:sym typeface="Calibri"/>
        </a:defRPr>
      </a:lvl1pPr>
      <a:lvl2pPr algn="ctr" defTabSz="2088048">
        <a:defRPr sz="20100">
          <a:latin typeface="Calibri"/>
          <a:ea typeface="Calibri"/>
          <a:cs typeface="Calibri"/>
          <a:sym typeface="Calibri"/>
        </a:defRPr>
      </a:lvl2pPr>
      <a:lvl3pPr algn="ctr" defTabSz="2088048">
        <a:defRPr sz="20100">
          <a:latin typeface="Calibri"/>
          <a:ea typeface="Calibri"/>
          <a:cs typeface="Calibri"/>
          <a:sym typeface="Calibri"/>
        </a:defRPr>
      </a:lvl3pPr>
      <a:lvl4pPr algn="ctr" defTabSz="2088048">
        <a:defRPr sz="20100">
          <a:latin typeface="Calibri"/>
          <a:ea typeface="Calibri"/>
          <a:cs typeface="Calibri"/>
          <a:sym typeface="Calibri"/>
        </a:defRPr>
      </a:lvl4pPr>
      <a:lvl5pPr algn="ctr" defTabSz="2088048">
        <a:defRPr sz="20100">
          <a:latin typeface="Calibri"/>
          <a:ea typeface="Calibri"/>
          <a:cs typeface="Calibri"/>
          <a:sym typeface="Calibri"/>
        </a:defRPr>
      </a:lvl5pPr>
      <a:lvl6pPr algn="ctr" defTabSz="2088048">
        <a:defRPr sz="20100">
          <a:latin typeface="Calibri"/>
          <a:ea typeface="Calibri"/>
          <a:cs typeface="Calibri"/>
          <a:sym typeface="Calibri"/>
        </a:defRPr>
      </a:lvl6pPr>
      <a:lvl7pPr algn="ctr" defTabSz="2088048">
        <a:defRPr sz="20100">
          <a:latin typeface="Calibri"/>
          <a:ea typeface="Calibri"/>
          <a:cs typeface="Calibri"/>
          <a:sym typeface="Calibri"/>
        </a:defRPr>
      </a:lvl7pPr>
      <a:lvl8pPr algn="ctr" defTabSz="2088048">
        <a:defRPr sz="20100">
          <a:latin typeface="Calibri"/>
          <a:ea typeface="Calibri"/>
          <a:cs typeface="Calibri"/>
          <a:sym typeface="Calibri"/>
        </a:defRPr>
      </a:lvl8pPr>
      <a:lvl9pPr algn="ctr" defTabSz="2088048">
        <a:defRPr sz="20100">
          <a:latin typeface="Calibri"/>
          <a:ea typeface="Calibri"/>
          <a:cs typeface="Calibri"/>
          <a:sym typeface="Calibri"/>
        </a:defRPr>
      </a:lvl9pPr>
    </p:titleStyle>
    <p:bodyStyle>
      <a:lvl1pPr marL="1566036" indent="-1566036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1pPr>
      <a:lvl2pPr marL="3588319" indent="-1500271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2pPr>
      <a:lvl3pPr marL="5574516" indent="-1398417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3pPr>
      <a:lvl4pPr marL="7920968" indent="-1656820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4pPr>
      <a:lvl5pPr marL="10009016" indent="-1656820" defTabSz="2088048">
        <a:spcBef>
          <a:spcPts val="3500"/>
        </a:spcBef>
        <a:buSzPct val="100000"/>
        <a:buFont typeface="Arial"/>
        <a:buChar char="»"/>
        <a:defRPr sz="14600">
          <a:latin typeface="Calibri"/>
          <a:ea typeface="Calibri"/>
          <a:cs typeface="Calibri"/>
          <a:sym typeface="Calibri"/>
        </a:defRPr>
      </a:lvl5pPr>
      <a:lvl6pPr marL="12097065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6pPr>
      <a:lvl7pPr marL="14185114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7pPr>
      <a:lvl8pPr marL="16273163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8pPr>
      <a:lvl9pPr marL="18361212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9pPr>
    </p:bodyStyle>
    <p:otherStyle>
      <a:lvl1pPr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8048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609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414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2195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40244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8292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634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439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cschaffner/MoLOverviewPoste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132721" y="166061"/>
            <a:ext cx="41584635" cy="30006347"/>
            <a:chOff x="1132721" y="166061"/>
            <a:chExt cx="41584635" cy="30006347"/>
          </a:xfrm>
        </p:grpSpPr>
        <p:sp>
          <p:nvSpPr>
            <p:cNvPr id="8" name="Rounded Rectangle 7"/>
            <p:cNvSpPr/>
            <p:nvPr/>
          </p:nvSpPr>
          <p:spPr>
            <a:xfrm>
              <a:off x="4985577" y="166061"/>
              <a:ext cx="21881203" cy="13653791"/>
            </a:xfrm>
            <a:prstGeom prst="roundRect">
              <a:avLst>
                <a:gd name="adj" fmla="val 9410"/>
              </a:avLst>
            </a:prstGeom>
            <a:gradFill flip="none" rotWithShape="1">
              <a:gsLst>
                <a:gs pos="0">
                  <a:srgbClr val="FFFF00">
                    <a:alpha val="3000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4680000" scaled="0"/>
              <a:tileRect/>
            </a:gradFill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193668"/>
              <a:ext cx="29522942" cy="19720930"/>
            </a:xfrm>
            <a:prstGeom prst="corner">
              <a:avLst>
                <a:gd name="adj1" fmla="val 38815"/>
                <a:gd name="adj2" fmla="val 48372"/>
              </a:avLst>
            </a:prstGeom>
            <a:gradFill flip="none" rotWithShape="1">
              <a:gsLst>
                <a:gs pos="0">
                  <a:schemeClr val="accent5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0" scaled="1"/>
              <a:tileRect/>
            </a:gradFill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49258" y="2377105"/>
              <a:ext cx="21222488" cy="13619037"/>
            </a:xfrm>
            <a:prstGeom prst="corner">
              <a:avLst>
                <a:gd name="adj1" fmla="val 56330"/>
                <a:gd name="adj2" fmla="val 76015"/>
              </a:avLst>
            </a:prstGeom>
            <a:gradFill flip="none" rotWithShape="1">
              <a:gsLst>
                <a:gs pos="0">
                  <a:schemeClr val="accent6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20040000" scaled="0"/>
              <a:tileRect/>
            </a:gradFill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18273" y="6555063"/>
              <a:ext cx="23521538" cy="10638706"/>
            </a:xfrm>
            <a:prstGeom prst="roundRect">
              <a:avLst>
                <a:gd name="adj" fmla="val 9008"/>
              </a:avLst>
            </a:prstGeom>
            <a:gradFill flip="none" rotWithShape="1">
              <a:gsLst>
                <a:gs pos="0">
                  <a:schemeClr val="accent2">
                    <a:alpha val="5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0" scaled="1"/>
              <a:tileRect/>
            </a:gra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857433" y="20612990"/>
              <a:ext cx="19859923" cy="9559418"/>
            </a:xfrm>
            <a:prstGeom prst="roundRect">
              <a:avLst>
                <a:gd name="adj" fmla="val 9008"/>
              </a:avLst>
            </a:prstGeom>
            <a:gradFill flip="none" rotWithShape="1">
              <a:gsLst>
                <a:gs pos="0">
                  <a:schemeClr val="accent4">
                    <a:alpha val="5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0800000" scaled="0"/>
              <a:tileRect/>
            </a:gradFill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1603272" y="9678448"/>
              <a:ext cx="22218305" cy="10776571"/>
            </a:xfrm>
            <a:prstGeom prst="roundRect">
              <a:avLst>
                <a:gd name="adj" fmla="val 9410"/>
              </a:avLst>
            </a:prstGeom>
            <a:gradFill flip="none" rotWithShape="1">
              <a:gsLst>
                <a:gs pos="0">
                  <a:schemeClr val="accent4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6200000" scaled="0"/>
              <a:tileRect/>
            </a:gradFill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8920516" y="6321966"/>
              <a:ext cx="14943205" cy="12459722"/>
            </a:xfrm>
            <a:prstGeom prst="corner">
              <a:avLst>
                <a:gd name="adj1" fmla="val 65315"/>
                <a:gd name="adj2" fmla="val 27568"/>
              </a:avLst>
            </a:prstGeom>
            <a:gradFill flip="none" rotWithShape="1">
              <a:gsLst>
                <a:gs pos="0">
                  <a:schemeClr val="tx2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5660000" scaled="0"/>
              <a:tileRect/>
            </a:gra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2" name="Shape 248"/>
          <p:cNvSpPr/>
          <p:nvPr/>
        </p:nvSpPr>
        <p:spPr>
          <a:xfrm flipV="1">
            <a:off x="39148238" y="22272253"/>
            <a:ext cx="1739122" cy="21903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48"/>
          <p:cNvSpPr/>
          <p:nvPr/>
        </p:nvSpPr>
        <p:spPr>
          <a:xfrm flipV="1">
            <a:off x="38995597" y="22267445"/>
            <a:ext cx="779294" cy="65326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248"/>
          <p:cNvSpPr/>
          <p:nvPr/>
        </p:nvSpPr>
        <p:spPr>
          <a:xfrm flipV="1">
            <a:off x="34888378" y="21197067"/>
            <a:ext cx="4725910" cy="20461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248"/>
          <p:cNvSpPr/>
          <p:nvPr/>
        </p:nvSpPr>
        <p:spPr>
          <a:xfrm flipV="1">
            <a:off x="39774890" y="22272253"/>
            <a:ext cx="1512059" cy="425187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" name="Shape 248"/>
          <p:cNvSpPr/>
          <p:nvPr/>
        </p:nvSpPr>
        <p:spPr>
          <a:xfrm flipV="1">
            <a:off x="36150420" y="22244366"/>
            <a:ext cx="4267803" cy="482002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7412477" y="-50295"/>
            <a:ext cx="13005745" cy="17408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000" dirty="0"/>
              <a:t>Master of Logic 2015/</a:t>
            </a:r>
            <a:r>
              <a:rPr sz="9000" dirty="0" smtClean="0"/>
              <a:t>16</a:t>
            </a:r>
            <a:endParaRPr sz="9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6049" y="67432"/>
            <a:ext cx="3462954" cy="2360474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800" dirty="0">
                  <a:solidFill>
                    <a:srgbClr val="FFFFFF"/>
                  </a:solidFill>
                </a:rPr>
                <a:t>Sep/Okt 2015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800" dirty="0"/>
                <a:t>Nov/Dec 2015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Feb/Mar 2016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Apr/May 2016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1657870" y="27834224"/>
            <a:ext cx="3327707" cy="170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dirty="0" smtClean="0"/>
              <a:t>Mathematical Logic</a:t>
            </a:r>
            <a:endParaRPr sz="4000" dirty="0"/>
          </a:p>
        </p:txBody>
      </p:sp>
      <p:sp>
        <p:nvSpPr>
          <p:cNvPr id="141" name="Shape 228"/>
          <p:cNvSpPr/>
          <p:nvPr/>
        </p:nvSpPr>
        <p:spPr>
          <a:xfrm>
            <a:off x="39295275" y="25239235"/>
            <a:ext cx="3449584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 lnSpcReduction="10000"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dirty="0" smtClean="0"/>
              <a:t>Theoretical Computer Science</a:t>
            </a:r>
            <a:endParaRPr sz="4000" dirty="0"/>
          </a:p>
        </p:txBody>
      </p:sp>
      <p:sp>
        <p:nvSpPr>
          <p:cNvPr id="144" name="Shape 228"/>
          <p:cNvSpPr/>
          <p:nvPr/>
        </p:nvSpPr>
        <p:spPr>
          <a:xfrm>
            <a:off x="39189239" y="4470714"/>
            <a:ext cx="3488779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dirty="0" smtClean="0"/>
              <a:t>Computational Linguistics / AI</a:t>
            </a:r>
            <a:endParaRPr sz="4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786760" y="19073523"/>
            <a:ext cx="18835216" cy="10419532"/>
            <a:chOff x="23786760" y="19073523"/>
            <a:chExt cx="18835216" cy="10419532"/>
          </a:xfrm>
        </p:grpSpPr>
        <p:sp>
          <p:nvSpPr>
            <p:cNvPr id="61" name="Shape 61"/>
            <p:cNvSpPr/>
            <p:nvPr/>
          </p:nvSpPr>
          <p:spPr>
            <a:xfrm>
              <a:off x="39774891" y="19073523"/>
              <a:ext cx="2847085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Basic Probability, Computing and Statistics (Sima'an) 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7383451" y="26981210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2109572" y="24234379"/>
              <a:ext cx="2778806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800" dirty="0" err="1">
                  <a:solidFill>
                    <a:srgbClr val="FFFFFF"/>
                  </a:solidFill>
                </a:rPr>
                <a:t>Rodenburg</a:t>
              </a:r>
              <a:r>
                <a:rPr lang="en-US" sz="28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7378110" y="24788764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MScCS</a:t>
              </a:r>
              <a:r>
                <a:rPr lang="en-US" sz="2800" dirty="0">
                  <a:solidFill>
                    <a:srgbClr val="FFFFFF"/>
                  </a:solidFill>
                </a:rPr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793654" y="270632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7405046" y="26625130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Combinatorics with Computer Science Applications (dWolf)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786760" y="22559623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6135059" y="24462641"/>
              <a:ext cx="3013179" cy="1659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27642484" y="20713617"/>
              <a:ext cx="3013179" cy="13715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Game Theory (TBD)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793654" y="24659708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MScCS</a:t>
              </a:r>
              <a:r>
                <a:rPr lang="en-US" sz="2800" dirty="0"/>
                <a:t>-VU] Protocol Validation (Fokkink)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3137241" y="27064393"/>
              <a:ext cx="3013179" cy="220893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Introduction to Modern Cryptography (Schaffner)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303047" y="21401681"/>
              <a:ext cx="3763462" cy="2517547"/>
              <a:chOff x="35388312" y="21371677"/>
              <a:chExt cx="3763461" cy="2517547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388312" y="21658575"/>
                <a:ext cx="3523321" cy="2230649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7653801" y="2137167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400" dirty="0" smtClean="0"/>
                  <a:t>L&amp;C</a:t>
                </a:r>
                <a:endParaRPr sz="3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1202528" y="20455019"/>
              <a:ext cx="3634326" cy="2465686"/>
              <a:chOff x="39087856" y="26810225"/>
              <a:chExt cx="3634326" cy="2465686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39087856" y="27112784"/>
                <a:ext cx="3470816" cy="216312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1224210" y="2681022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L&amp;C</a:t>
                </a:r>
                <a:endParaRPr sz="3400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1956404" y="10360252"/>
            <a:ext cx="14815112" cy="9730023"/>
            <a:chOff x="11956404" y="10360252"/>
            <a:chExt cx="14815112" cy="9730023"/>
          </a:xfrm>
        </p:grpSpPr>
        <p:sp>
          <p:nvSpPr>
            <p:cNvPr id="106" name="Shape 106"/>
            <p:cNvSpPr/>
            <p:nvPr/>
          </p:nvSpPr>
          <p:spPr>
            <a:xfrm>
              <a:off x="18561834" y="1424501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 and Conversation (Roelofsen)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0154682" y="17460631"/>
              <a:ext cx="4465896" cy="262964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Semantics and Pragmatics in Bayesian Interpretation (Zeevat)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9421161" y="10807238"/>
              <a:ext cx="3013179" cy="20784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Causality and Explanation (Schulz)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768106" y="11550943"/>
              <a:ext cx="4003410" cy="2744414"/>
              <a:chOff x="25090706" y="11340916"/>
              <a:chExt cx="4003410" cy="2744414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5090706" y="11655508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D1BB"/>
                  </a:gs>
                  <a:gs pos="35000">
                    <a:srgbClr val="FFDECF"/>
                  </a:gs>
                  <a:gs pos="100000">
                    <a:srgbClr val="FFF2ED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-FGW] Structures for Semantics (</a:t>
                </a:r>
                <a:r>
                  <a:rPr lang="en-US" sz="2800" dirty="0" err="1"/>
                  <a:t>Aloni</a:t>
                </a:r>
                <a:r>
                  <a:rPr lang="en-US" sz="2800" dirty="0"/>
                  <a:t>)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6644980" y="11340916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L&amp;L</a:t>
                </a:r>
                <a:endParaRPr sz="3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403871" y="10360252"/>
              <a:ext cx="3768689" cy="2757031"/>
              <a:chOff x="17248319" y="10221067"/>
              <a:chExt cx="3768688" cy="3032703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7439944" y="10470961"/>
                <a:ext cx="3405438" cy="2782809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-FGW] Meaning,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19519035" y="102210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L&amp;L</a:t>
                </a:r>
                <a:endParaRPr sz="3400" dirty="0"/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7248319" y="10222989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L&amp;P</a:t>
                </a:r>
                <a:endParaRPr sz="3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956404" y="10375666"/>
              <a:ext cx="3457391" cy="2725061"/>
              <a:chOff x="3219318" y="4950451"/>
              <a:chExt cx="3457391" cy="272506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219318" y="5245690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5178737" y="495045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L&amp;P</a:t>
                </a:r>
                <a:endParaRPr sz="3400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615446" y="18129428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dirty="0"/>
              <a:t>L&amp;M</a:t>
            </a:r>
            <a:endParaRPr sz="3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442088" y="8673190"/>
            <a:ext cx="7428835" cy="7995109"/>
            <a:chOff x="2442088" y="8673190"/>
            <a:chExt cx="7428835" cy="7995109"/>
          </a:xfrm>
        </p:grpSpPr>
        <p:sp>
          <p:nvSpPr>
            <p:cNvPr id="103" name="Shape 103"/>
            <p:cNvSpPr/>
            <p:nvPr/>
          </p:nvSpPr>
          <p:spPr>
            <a:xfrm>
              <a:off x="6054945" y="1423847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[</a:t>
              </a:r>
              <a:r>
                <a:rPr lang="en-US" sz="2800" dirty="0" err="1"/>
                <a:t>MoL</a:t>
              </a:r>
              <a:r>
                <a:rPr lang="en-US" sz="2800" dirty="0"/>
                <a:t>-FNWI] Dynamic Epistemic Logic (</a:t>
              </a:r>
              <a:r>
                <a:rPr lang="en-US" sz="2800" dirty="0" err="1"/>
                <a:t>Baltag</a:t>
              </a:r>
              <a:r>
                <a:rPr lang="en-US" sz="28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857744" y="1071707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42088" y="8673190"/>
              <a:ext cx="2878899" cy="2263429"/>
              <a:chOff x="22040655" y="-377031"/>
              <a:chExt cx="2878899" cy="22634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40655" y="-1465"/>
                <a:ext cx="2778807" cy="188786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ysDash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>
                    <a:solidFill>
                      <a:srgbClr val="FFFFFF"/>
                    </a:solidFill>
                  </a:rPr>
                  <a:t>[MoL-FNWI] Basic Logic (</a:t>
                </a:r>
                <a:r>
                  <a:rPr lang="en-US" sz="2800" dirty="0" err="1">
                    <a:solidFill>
                      <a:srgbClr val="FFFFFF"/>
                    </a:solidFill>
                  </a:rPr>
                  <a:t>Incurvati</a:t>
                </a:r>
                <a:r>
                  <a:rPr lang="en-US" sz="2800" dirty="0" smtClean="0">
                    <a:solidFill>
                      <a:srgbClr val="FFFFFF"/>
                    </a:solidFill>
                  </a:rPr>
                  <a:t>)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3421582" y="-37703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 smtClean="0"/>
                  <a:t>some</a:t>
                </a:r>
                <a:endParaRPr sz="3400" dirty="0"/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810373" y="25762839"/>
            <a:ext cx="1376578" cy="9137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5036357" y="21551956"/>
            <a:ext cx="1311234" cy="11969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5314793" y="20804483"/>
            <a:ext cx="1526377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3798527" y="1810341"/>
            <a:ext cx="4375667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dirty="0" smtClean="0"/>
              <a:t>Cognition</a:t>
            </a:r>
            <a:endParaRPr sz="4000" dirty="0"/>
          </a:p>
        </p:txBody>
      </p:sp>
      <p:sp>
        <p:nvSpPr>
          <p:cNvPr id="107" name="Shape 228"/>
          <p:cNvSpPr/>
          <p:nvPr/>
        </p:nvSpPr>
        <p:spPr>
          <a:xfrm>
            <a:off x="3018273" y="6370788"/>
            <a:ext cx="3741136" cy="250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dirty="0" smtClean="0"/>
              <a:t>Philosophical Logic</a:t>
            </a:r>
            <a:endParaRPr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523912" y="538901"/>
            <a:ext cx="20237400" cy="8851890"/>
            <a:chOff x="6523912" y="538901"/>
            <a:chExt cx="20237400" cy="8851890"/>
          </a:xfrm>
        </p:grpSpPr>
        <p:sp>
          <p:nvSpPr>
            <p:cNvPr id="73" name="Shape 73"/>
            <p:cNvSpPr/>
            <p:nvPr/>
          </p:nvSpPr>
          <p:spPr>
            <a:xfrm>
              <a:off x="17461170" y="2936809"/>
              <a:ext cx="3056686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>
                  <a:solidFill>
                    <a:srgbClr val="FFFFFF"/>
                  </a:solidFill>
                </a:rPr>
                <a:t>MoL-FGW] Rationality, Cognition and Reasoning (</a:t>
              </a:r>
              <a:r>
                <a:rPr lang="en-US" sz="2800" dirty="0" err="1">
                  <a:solidFill>
                    <a:srgbClr val="FFFFFF"/>
                  </a:solidFill>
                </a:rPr>
                <a:t>vLambalgen</a:t>
              </a:r>
              <a:r>
                <a:rPr lang="en-US" sz="2800" dirty="0" smtClean="0">
                  <a:solidFill>
                    <a:srgbClr val="FFFFFF"/>
                  </a:solidFill>
                </a:rPr>
                <a:t>)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23867229" y="3398339"/>
              <a:ext cx="2894083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-FGW] Neurophilosophy of the Self (Kiverstein)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881498" y="538901"/>
              <a:ext cx="2778806" cy="24046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GSHum</a:t>
              </a:r>
              <a:r>
                <a:rPr lang="en-US" sz="28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10213869" y="3873868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MScPhys</a:t>
              </a:r>
              <a:r>
                <a:rPr lang="en-US" sz="2800" dirty="0">
                  <a:solidFill>
                    <a:srgbClr val="FFFFFF"/>
                  </a:solidFill>
                </a:rPr>
                <a:t>] Philosophy of Science (van Dongen)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0697090" y="3108424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The Computational Mind and its Critics (Kiverstein)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13673862" y="351918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Advanced Topics in the Philosophy of Language (TBA)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523912" y="684036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7226705" y="97607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Sources 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2918765" y="5763293"/>
              <a:ext cx="3013179" cy="18720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Time (vLambalgen)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548646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Early Modern Philosophy of Language (Maat)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9569825" y="69609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Kant,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603272" y="69609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Possible Worlds: Logic and Metaphysics (Berto)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0239884" y="97607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Perspectives (Stokhof)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1565" y="3405897"/>
            <a:ext cx="3578034" cy="2355834"/>
            <a:chOff x="641565" y="3405897"/>
            <a:chExt cx="3578034" cy="2355834"/>
          </a:xfrm>
        </p:grpSpPr>
        <p:sp>
          <p:nvSpPr>
            <p:cNvPr id="49" name="Shape 49"/>
            <p:cNvSpPr/>
            <p:nvPr/>
          </p:nvSpPr>
          <p:spPr>
            <a:xfrm>
              <a:off x="641565" y="3691788"/>
              <a:ext cx="3232741" cy="20699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>
                  <a:solidFill>
                    <a:srgbClr val="FFFFFF"/>
                  </a:solidFill>
                </a:rPr>
                <a:t>Sept-Dec: </a:t>
              </a:r>
              <a:br>
                <a:rPr lang="en-US" sz="2800" dirty="0">
                  <a:solidFill>
                    <a:srgbClr val="FFFFFF"/>
                  </a:solidFill>
                </a:rPr>
              </a:br>
              <a:r>
                <a:rPr lang="en-US" sz="2800" dirty="0">
                  <a:solidFill>
                    <a:srgbClr val="FFFFFF"/>
                  </a:solidFill>
                </a:rPr>
                <a:t>Logic, Language and Computation (Aloni) 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721627" y="3405897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400" dirty="0" smtClean="0"/>
                <a:t>all</a:t>
              </a:r>
              <a:endParaRPr sz="3400" dirty="0"/>
            </a:p>
          </p:txBody>
        </p:sp>
      </p:grpSp>
      <p:sp>
        <p:nvSpPr>
          <p:cNvPr id="113" name="Shape 228"/>
          <p:cNvSpPr/>
          <p:nvPr/>
        </p:nvSpPr>
        <p:spPr>
          <a:xfrm>
            <a:off x="4896573" y="-239073"/>
            <a:ext cx="4375667" cy="13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dirty="0" smtClean="0"/>
              <a:t>Philosophy</a:t>
            </a:r>
            <a:endParaRPr sz="4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03778" y="18416630"/>
            <a:ext cx="19629168" cy="10528925"/>
            <a:chOff x="702403" y="18416630"/>
            <a:chExt cx="19629168" cy="10528925"/>
          </a:xfrm>
        </p:grpSpPr>
        <p:sp>
          <p:nvSpPr>
            <p:cNvPr id="52" name="Shape 52"/>
            <p:cNvSpPr/>
            <p:nvPr/>
          </p:nvSpPr>
          <p:spPr>
            <a:xfrm>
              <a:off x="908295" y="18416630"/>
              <a:ext cx="3071552" cy="287596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Sep-Dec: [BScWisk] Introduction to Modal Logic (Bezhanishvili)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5800965" y="1939570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Capita Selecta Modal Logic, Algebra, Coalgebra (Venema)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7318392" y="26515734"/>
              <a:ext cx="3013179" cy="24298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] Category Theory and Topos Theory (vOosten) [8EC]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308336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-VU] Set Theory (Hart)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5299283" y="265157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215351" y="23060858"/>
              <a:ext cx="3218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Mathematical Structures in Logic (Bezhanishvili)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2994790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Studies of Mathematical and Logical Practice (Loewe)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6621464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Homotopy Type Theory (vdBerg)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859463" y="26230661"/>
              <a:ext cx="3360235" cy="2714894"/>
              <a:chOff x="5096359" y="22654794"/>
              <a:chExt cx="3360236" cy="2714894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096359" y="22939866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Proof 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958623" y="22654794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037154" y="26222246"/>
              <a:ext cx="3423506" cy="2723309"/>
              <a:chOff x="5096359" y="25238400"/>
              <a:chExt cx="3423507" cy="2723309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96359" y="25531887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800" dirty="0" smtClean="0"/>
                  <a:t>[</a:t>
                </a:r>
                <a:r>
                  <a:rPr lang="en-US" sz="2800" dirty="0" err="1" smtClean="0"/>
                  <a:t>MastMath</a:t>
                </a:r>
                <a:r>
                  <a:rPr lang="en-US" sz="2800" dirty="0"/>
                  <a:t>] Model Theory (vdBerg) [8EC]</a:t>
                </a: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7021894" y="2523840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02403" y="22911801"/>
              <a:ext cx="3181920" cy="2684498"/>
              <a:chOff x="702403" y="21387873"/>
              <a:chExt cx="3181920" cy="2684498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702403" y="21642549"/>
                <a:ext cx="3013179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ysDash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BScWisk</a:t>
                </a:r>
                <a:r>
                  <a:rPr lang="en-US" sz="28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2386351" y="2138787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4625268" y="18471918"/>
              <a:ext cx="4375667" cy="2074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4000" dirty="0" smtClean="0"/>
                <a:t>Semantics &amp; Pragmatics</a:t>
              </a:r>
              <a:endParaRPr sz="40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388" y="19308"/>
            <a:ext cx="2624312" cy="2624312"/>
          </a:xfrm>
          <a:prstGeom prst="rect">
            <a:avLst/>
          </a:prstGeom>
        </p:spPr>
      </p:pic>
      <p:sp>
        <p:nvSpPr>
          <p:cNvPr id="123" name="Shape 248"/>
          <p:cNvSpPr/>
          <p:nvPr/>
        </p:nvSpPr>
        <p:spPr>
          <a:xfrm>
            <a:off x="42079688" y="9528083"/>
            <a:ext cx="324225" cy="932055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Shape 248"/>
          <p:cNvSpPr/>
          <p:nvPr/>
        </p:nvSpPr>
        <p:spPr>
          <a:xfrm>
            <a:off x="41547848" y="16205199"/>
            <a:ext cx="334037" cy="272049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48"/>
          <p:cNvSpPr/>
          <p:nvPr/>
        </p:nvSpPr>
        <p:spPr>
          <a:xfrm flipV="1">
            <a:off x="40701460" y="9509735"/>
            <a:ext cx="0" cy="85051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29339373" y="6803526"/>
            <a:ext cx="12842426" cy="12268032"/>
            <a:chOff x="29339373" y="6803526"/>
            <a:chExt cx="12842426" cy="12268032"/>
          </a:xfrm>
        </p:grpSpPr>
        <p:sp>
          <p:nvSpPr>
            <p:cNvPr id="82" name="Shape 82"/>
            <p:cNvSpPr/>
            <p:nvPr/>
          </p:nvSpPr>
          <p:spPr>
            <a:xfrm>
              <a:off x="34243241" y="17095390"/>
              <a:ext cx="3128147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MScAI</a:t>
              </a:r>
              <a:r>
                <a:rPr lang="en-US" sz="2800" dirty="0">
                  <a:solidFill>
                    <a:srgbClr val="FFFFFF"/>
                  </a:solidFill>
                </a:rPr>
                <a:t>] Knowledge 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168620" y="69184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1 (Titov)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9339373" y="13713222"/>
              <a:ext cx="3013179" cy="186214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Semantics and Grammar (Dekker)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5023323" y="6803526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339373" y="10734612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4979808" y="1303010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998950" y="994247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Music 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298090" y="1638069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679500" y="17183695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Computational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9066509" y="1350968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Unsupervised Language Learning (Titov)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9168622" y="10360253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2 (Sima'an)</a:t>
              </a:r>
            </a:p>
          </p:txBody>
        </p:sp>
      </p:grpSp>
      <p:sp>
        <p:nvSpPr>
          <p:cNvPr id="161" name="Shape 225"/>
          <p:cNvSpPr/>
          <p:nvPr/>
        </p:nvSpPr>
        <p:spPr>
          <a:xfrm flipV="1">
            <a:off x="3521119" y="33596388"/>
            <a:ext cx="6015972" cy="11838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8621610" y="2377106"/>
            <a:ext cx="4000366" cy="2398093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Mandatory Courses of Tracks: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L&amp;P: Logic &amp; Philosophy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L&amp;L: Logic &amp; Language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L&amp;C: Logic &amp; Computation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L&amp;M: Logic &amp; Mathematics</a:t>
            </a: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525740" y="1480570"/>
            <a:ext cx="1224915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dirty="0" smtClean="0"/>
              <a:t>v1.0: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://github.com/cschaffner/</a:t>
            </a:r>
            <a:r>
              <a:rPr lang="en-US" sz="2000" dirty="0" smtClean="0">
                <a:hlinkClick r:id="rId4"/>
              </a:rPr>
              <a:t>MoLOverviewPoster</a:t>
            </a:r>
            <a:r>
              <a:rPr lang="en-US" sz="2000" dirty="0" smtClean="0"/>
              <a:t> , suggestions and comments are welcome! </a:t>
            </a:r>
            <a:endParaRPr lang="en-US" sz="2000" dirty="0"/>
          </a:p>
        </p:txBody>
      </p:sp>
      <p:sp>
        <p:nvSpPr>
          <p:cNvPr id="173" name="Shape 248"/>
          <p:cNvSpPr/>
          <p:nvPr/>
        </p:nvSpPr>
        <p:spPr>
          <a:xfrm flipV="1">
            <a:off x="21593837" y="14089418"/>
            <a:ext cx="1105619" cy="94495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248"/>
          <p:cNvSpPr/>
          <p:nvPr/>
        </p:nvSpPr>
        <p:spPr>
          <a:xfrm flipH="1" flipV="1">
            <a:off x="37473695" y="17621399"/>
            <a:ext cx="755742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797</Words>
  <Application>Microsoft Macintosh PowerPoint</Application>
  <PresentationFormat>Custom</PresentationFormat>
  <Paragraphs>89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Master of Logic 2015/16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cp:lastModifiedBy>Christian Schaffner</cp:lastModifiedBy>
  <cp:revision>84</cp:revision>
  <cp:lastPrinted>2015-08-26T12:06:59Z</cp:lastPrinted>
  <dcterms:modified xsi:type="dcterms:W3CDTF">2015-08-26T12:15:19Z</dcterms:modified>
</cp:coreProperties>
</file>