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1744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32" y="213671"/>
            <a:ext cx="41869739" cy="29752028"/>
            <a:chOff x="1132721" y="14871"/>
            <a:chExt cx="41869740" cy="29752027"/>
          </a:xfrm>
        </p:grpSpPr>
        <p:sp>
          <p:nvSpPr>
            <p:cNvPr id="8" name="L-Shape 7"/>
            <p:cNvSpPr/>
            <p:nvPr/>
          </p:nvSpPr>
          <p:spPr>
            <a:xfrm rot="5400000">
              <a:off x="16015626" y="-9531740"/>
              <a:ext cx="13137063" cy="32536591"/>
            </a:xfrm>
            <a:prstGeom prst="corner">
              <a:avLst>
                <a:gd name="adj1" fmla="val 158431"/>
                <a:gd name="adj2" fmla="val 20496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3" y="3261436"/>
              <a:ext cx="21329322" cy="13044400"/>
            </a:xfrm>
            <a:prstGeom prst="corner">
              <a:avLst>
                <a:gd name="adj1" fmla="val 48906"/>
                <a:gd name="adj2" fmla="val 8562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636538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1857537" y="21688165"/>
              <a:ext cx="21144921" cy="8078733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900" y="9976142"/>
              <a:ext cx="22314864" cy="13960396"/>
            </a:xfrm>
            <a:prstGeom prst="corner">
              <a:avLst>
                <a:gd name="adj1" fmla="val 78276"/>
                <a:gd name="adj2" fmla="val 24223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719816" y="1948559"/>
              <a:ext cx="19216333" cy="15348957"/>
            </a:xfrm>
            <a:prstGeom prst="corner">
              <a:avLst>
                <a:gd name="adj1" fmla="val 54023"/>
                <a:gd name="adj2" fmla="val 39553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7574824" y="4769911"/>
            <a:ext cx="8252282" cy="4454201"/>
          </a:xfrm>
          <a:prstGeom prst="roundRect">
            <a:avLst>
              <a:gd name="adj" fmla="val 1358"/>
            </a:avLst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100" dirty="0"/>
              <a:t>Master of Logic </a:t>
            </a:r>
            <a:r>
              <a:rPr sz="9100" dirty="0" smtClean="0"/>
              <a:t>201</a:t>
            </a:r>
            <a:r>
              <a:rPr lang="en-US" sz="9100" dirty="0" smtClean="0"/>
              <a:t>6</a:t>
            </a:r>
            <a:r>
              <a:rPr sz="9100" dirty="0" smtClean="0"/>
              <a:t>/1</a:t>
            </a:r>
            <a:r>
              <a:rPr lang="en-US" sz="9100" dirty="0" smtClean="0"/>
              <a:t>7</a:t>
            </a:r>
            <a:br>
              <a:rPr lang="en-US" sz="91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v0.9.2: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sp>
        <p:nvSpPr>
          <p:cNvPr id="175" name="Rounded Rectangle 174"/>
          <p:cNvSpPr/>
          <p:nvPr/>
        </p:nvSpPr>
        <p:spPr>
          <a:xfrm>
            <a:off x="32003555" y="16728636"/>
            <a:ext cx="6079134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360475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2016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2016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636616" y="2829271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051798" y="21910756"/>
            <a:ext cx="20552979" cy="7691288"/>
            <a:chOff x="22484931" y="21814504"/>
            <a:chExt cx="20552978" cy="7691289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797909" y="23214076"/>
              <a:ext cx="3240000" cy="3241677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Basic </a:t>
              </a:r>
              <a:r>
                <a:rPr lang="en-US" sz="2900" dirty="0" smtClean="0">
                  <a:solidFill>
                    <a:srgbClr val="FFFFFF"/>
                  </a:solidFill>
                </a:rPr>
                <a:t>Probability: Theory  </a:t>
              </a:r>
              <a:r>
                <a:rPr lang="en-US" sz="2900" dirty="0">
                  <a:solidFill>
                    <a:srgbClr val="FFFFFF"/>
                  </a:solidFill>
                </a:rPr>
                <a:t>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Schaffner</a:t>
              </a:r>
              <a:r>
                <a:rPr lang="en-US" sz="2900" dirty="0" smtClean="0">
                  <a:solidFill>
                    <a:srgbClr val="FFFFFF"/>
                  </a:solidFill>
                </a:rPr>
                <a:t>) </a:t>
              </a: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2484931" y="21988828"/>
              <a:ext cx="3412262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6814490" y="23517654"/>
              <a:ext cx="2751934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6787618" y="26079151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MScCS</a:t>
              </a:r>
              <a:r>
                <a:rPr lang="en-US" sz="2900" dirty="0"/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2484931" y="26974552"/>
              <a:ext cx="3412261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959542" y="26683768"/>
              <a:ext cx="2807018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r>
                <a:rPr lang="en-US" sz="2900" dirty="0"/>
                <a:t>(</a:t>
              </a:r>
              <a:r>
                <a:rPr lang="en-US" sz="2900" dirty="0" err="1"/>
                <a:t>dWolf</a:t>
              </a:r>
              <a:r>
                <a:rPr lang="en-US" sz="2900" dirty="0" smtClean="0"/>
                <a:t>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1037919" y="22014713"/>
              <a:ext cx="2630140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4980308" y="27583923"/>
              <a:ext cx="3168650" cy="192187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991224" y="21814504"/>
              <a:ext cx="3157733" cy="2601613"/>
              <a:chOff x="35076490" y="21784500"/>
              <a:chExt cx="3157732" cy="2601613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076490" y="22028164"/>
                <a:ext cx="3157732" cy="235794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5985835" y="2178450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058348" y="24515970"/>
              <a:ext cx="3090610" cy="2652860"/>
              <a:chOff x="42943676" y="30871176"/>
              <a:chExt cx="3090610" cy="2652860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943676" y="31138163"/>
                <a:ext cx="3090610" cy="2385873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679663" y="3087117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5" y="8576769"/>
            <a:ext cx="7185193" cy="8333904"/>
            <a:chOff x="2442088" y="8480516"/>
            <a:chExt cx="7185194" cy="8333904"/>
          </a:xfrm>
        </p:grpSpPr>
        <p:sp>
          <p:nvSpPr>
            <p:cNvPr id="103" name="Shape 103"/>
            <p:cNvSpPr/>
            <p:nvPr/>
          </p:nvSpPr>
          <p:spPr>
            <a:xfrm>
              <a:off x="6527737" y="143845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103" y="10629169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Basic Logic (Incurvati)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some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25761" y="25590754"/>
            <a:ext cx="1588634" cy="109049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570639" y="10445640"/>
            <a:ext cx="12893422" cy="6438900"/>
            <a:chOff x="12570639" y="10445640"/>
            <a:chExt cx="12893422" cy="6438900"/>
          </a:xfrm>
        </p:grpSpPr>
        <p:grpSp>
          <p:nvGrpSpPr>
            <p:cNvPr id="25" name="Group 24"/>
            <p:cNvGrpSpPr/>
            <p:nvPr/>
          </p:nvGrpSpPr>
          <p:grpSpPr>
            <a:xfrm>
              <a:off x="12570639" y="10445640"/>
              <a:ext cx="12893421" cy="6438900"/>
              <a:chOff x="13003773" y="10349386"/>
              <a:chExt cx="12893420" cy="64388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17799529" y="14347803"/>
                <a:ext cx="3391987" cy="2429822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-FNWI]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Logic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and Conversation (Roelofsen)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2486683" y="14048581"/>
                <a:ext cx="3410510" cy="2739704"/>
                <a:chOff x="24809283" y="13838554"/>
                <a:chExt cx="3410510" cy="2739704"/>
              </a:xfrm>
            </p:grpSpPr>
            <p:sp>
              <p:nvSpPr>
                <p:cNvPr id="181" name="Shape 181"/>
                <p:cNvSpPr/>
                <p:nvPr/>
              </p:nvSpPr>
              <p:spPr>
                <a:xfrm>
                  <a:off x="24809283" y="14148436"/>
                  <a:ext cx="3410510" cy="2429822"/>
                </a:xfrm>
                <a:prstGeom prst="roundRect">
                  <a:avLst>
                    <a:gd name="adj" fmla="val 16667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/>
                  </a:pPr>
                  <a:endParaRPr lang="en-US" sz="2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lvl="0" algn="ctr">
                    <a:defRPr sz="1800"/>
                  </a:pPr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[</a:t>
                  </a:r>
                  <a:r>
                    <a:rPr lang="en-US" sz="2900" dirty="0" err="1">
                      <a:latin typeface="Calibri" charset="0"/>
                      <a:ea typeface="Calibri" charset="0"/>
                      <a:cs typeface="Calibri" charset="0"/>
                    </a:rPr>
                    <a:t>MoL</a:t>
                  </a:r>
                  <a:r>
                    <a:rPr lang="en-US" sz="2900" dirty="0">
                      <a:latin typeface="Calibri" charset="0"/>
                      <a:ea typeface="Calibri" charset="0"/>
                      <a:cs typeface="Calibri" charset="0"/>
                    </a:rPr>
                    <a:t>-FGW] Structures for Semantics </a:t>
                  </a:r>
                  <a:endParaRPr lang="en-US" sz="2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lvl="0" algn="ctr">
                    <a:defRPr sz="1800"/>
                  </a:pPr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sz="2900" dirty="0" err="1">
                      <a:latin typeface="Calibri" charset="0"/>
                      <a:ea typeface="Calibri" charset="0"/>
                      <a:cs typeface="Calibri" charset="0"/>
                    </a:rPr>
                    <a:t>Aloni</a:t>
                  </a:r>
                  <a:r>
                    <a:rPr lang="en-US" sz="2900" dirty="0">
                      <a:latin typeface="Calibri" charset="0"/>
                      <a:ea typeface="Calibri" charset="0"/>
                      <a:cs typeface="Calibri" charset="0"/>
                    </a:rPr>
                    <a:t>)</a:t>
                  </a:r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25318884" y="13838554"/>
                  <a:ext cx="2449136" cy="120432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>
                  <a:lvl1pPr>
                    <a:defRPr sz="4000"/>
                  </a:lvl1pPr>
                </a:lstStyle>
                <a:p>
                  <a:pPr algn="ctr">
                    <a:defRPr sz="1800"/>
                  </a:pPr>
                  <a:r>
                    <a:rPr lang="en-US" sz="3300" b="1" dirty="0"/>
                    <a:t>L&amp;L</a:t>
                  </a:r>
                  <a:endParaRPr sz="3300" b="1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702496" y="10384854"/>
                <a:ext cx="3611033" cy="2650096"/>
                <a:chOff x="19546942" y="10248126"/>
                <a:chExt cx="3611032" cy="2915075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9643975" y="10498414"/>
                  <a:ext cx="3405438" cy="2664787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3F80CE"/>
                    </a:gs>
                    <a:gs pos="100000">
                      <a:srgbClr val="A2C3FF"/>
                    </a:gs>
                  </a:gsLst>
                  <a:lin ang="16200000" scaled="0"/>
                </a:gradFill>
                <a:ln w="762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>
                      <a:solidFill>
                        <a:srgbClr val="000000"/>
                      </a:solidFill>
                    </a:defRPr>
                  </a:pPr>
                  <a:r>
                    <a:rPr lang="en-US" sz="2800" dirty="0" smtClean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/>
                  </a:r>
                  <a:br>
                    <a:rPr lang="en-US" sz="2800" dirty="0" smtClean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</a:br>
                  <a:r>
                    <a:rPr lang="en-US" sz="2900" dirty="0" smtClean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[</a:t>
                  </a:r>
                  <a:r>
                    <a:rPr lang="en-US" sz="2900" dirty="0" err="1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MoL</a:t>
                  </a:r>
                  <a:r>
                    <a:rPr lang="en-US" sz="2900" dirty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-FGW] </a:t>
                  </a:r>
                  <a:r>
                    <a:rPr lang="en-US" sz="2900" dirty="0" smtClean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/>
                  </a:r>
                  <a:br>
                    <a:rPr lang="en-US" sz="2900" dirty="0" smtClean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</a:br>
                  <a:r>
                    <a:rPr lang="en-US" sz="2900" dirty="0" smtClean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Meaning</a:t>
                  </a:r>
                  <a:r>
                    <a:rPr lang="en-US" sz="2900" dirty="0">
                      <a:solidFill>
                        <a:srgbClr val="FFFFFF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, Reference and Modality (Dekker)</a:t>
                  </a:r>
                </a:p>
              </p:txBody>
            </p:sp>
            <p:sp>
              <p:nvSpPr>
                <p:cNvPr id="146" name="Shape 230"/>
                <p:cNvSpPr/>
                <p:nvPr/>
              </p:nvSpPr>
              <p:spPr>
                <a:xfrm>
                  <a:off x="21660002" y="10248126"/>
                  <a:ext cx="1497972" cy="1204323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>
                  <a:lvl1pPr>
                    <a:defRPr sz="4000"/>
                  </a:lvl1pPr>
                </a:lstStyle>
                <a:p>
                  <a:pPr algn="ctr">
                    <a:defRPr sz="1800"/>
                  </a:pPr>
                  <a:r>
                    <a:rPr lang="en-US" sz="3300" b="1" dirty="0">
                      <a:solidFill>
                        <a:schemeClr val="bg1"/>
                      </a:solidFill>
                    </a:rPr>
                    <a:t>L&amp;L</a:t>
                  </a:r>
                  <a:endParaRPr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Shape 230"/>
                <p:cNvSpPr/>
                <p:nvPr/>
              </p:nvSpPr>
              <p:spPr>
                <a:xfrm>
                  <a:off x="19546942" y="10250048"/>
                  <a:ext cx="1497972" cy="120432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>
                  <a:lvl1pPr>
                    <a:defRPr sz="4000"/>
                  </a:lvl1pPr>
                </a:lstStyle>
                <a:p>
                  <a:pPr algn="ctr">
                    <a:defRPr sz="1800"/>
                  </a:pPr>
                  <a:r>
                    <a:rPr lang="en-US" sz="3300" b="1" dirty="0">
                      <a:solidFill>
                        <a:schemeClr val="bg1"/>
                      </a:solidFill>
                    </a:rPr>
                    <a:t>L&amp;P</a:t>
                  </a:r>
                  <a:endParaRPr sz="33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3003773" y="10349386"/>
                <a:ext cx="3314497" cy="2730928"/>
                <a:chOff x="4266687" y="4924171"/>
                <a:chExt cx="3314497" cy="2730928"/>
              </a:xfrm>
            </p:grpSpPr>
            <p:sp>
              <p:nvSpPr>
                <p:cNvPr id="91" name="Shape 91"/>
                <p:cNvSpPr/>
                <p:nvPr/>
              </p:nvSpPr>
              <p:spPr>
                <a:xfrm>
                  <a:off x="4266687" y="5141803"/>
                  <a:ext cx="3314497" cy="2513296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DAFEA4"/>
                    </a:gs>
                    <a:gs pos="35000">
                      <a:srgbClr val="E4FDBF"/>
                    </a:gs>
                    <a:gs pos="100000">
                      <a:srgbClr val="F5FFE6"/>
                    </a:gs>
                  </a:gsLst>
                  <a:lin ang="16200000" scaled="0"/>
                </a:gradFill>
                <a:ln w="762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/>
                  </a:pPr>
                  <a:endParaRPr lang="en-US" sz="2900" dirty="0" smtClean="0"/>
                </a:p>
                <a:p>
                  <a:pPr lvl="0" algn="ctr">
                    <a:defRPr sz="1800"/>
                  </a:pPr>
                  <a:r>
                    <a:rPr lang="en-US" sz="2900" dirty="0" smtClean="0"/>
                    <a:t>[</a:t>
                  </a:r>
                  <a:r>
                    <a:rPr lang="en-US" sz="2900" dirty="0" err="1"/>
                    <a:t>MoL</a:t>
                  </a:r>
                  <a:r>
                    <a:rPr lang="en-US" sz="2900" dirty="0"/>
                    <a:t>-FNWI] Philosophical Logic (vRooij)</a:t>
                  </a:r>
                </a:p>
              </p:txBody>
            </p:sp>
            <p:sp>
              <p:nvSpPr>
                <p:cNvPr id="155" name="Shape 230"/>
                <p:cNvSpPr/>
                <p:nvPr/>
              </p:nvSpPr>
              <p:spPr>
                <a:xfrm>
                  <a:off x="5217114" y="4924171"/>
                  <a:ext cx="1497972" cy="120432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>
                  <a:lvl1pPr>
                    <a:defRPr sz="4000"/>
                  </a:lvl1pPr>
                </a:lstStyle>
                <a:p>
                  <a:pPr algn="ctr">
                    <a:defRPr sz="1800"/>
                  </a:pPr>
                  <a:r>
                    <a:rPr lang="en-US" sz="3300" b="1" dirty="0"/>
                    <a:t>L&amp;P</a:t>
                  </a:r>
                  <a:endParaRPr sz="3300" b="1" dirty="0"/>
                </a:p>
              </p:txBody>
            </p:sp>
          </p:grpSp>
        </p:grpSp>
        <p:sp>
          <p:nvSpPr>
            <p:cNvPr id="169" name="Shape 169"/>
            <p:cNvSpPr/>
            <p:nvPr/>
          </p:nvSpPr>
          <p:spPr>
            <a:xfrm>
              <a:off x="22053551" y="10746567"/>
              <a:ext cx="3410510" cy="234670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GSHum</a:t>
              </a:r>
              <a:r>
                <a:rPr lang="en-US" sz="2900" dirty="0"/>
                <a:t>]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vLambalgen)</a:t>
              </a:r>
            </a:p>
          </p:txBody>
        </p:sp>
      </p:grpSp>
      <p:sp>
        <p:nvSpPr>
          <p:cNvPr id="178" name="Shape 178"/>
          <p:cNvSpPr/>
          <p:nvPr/>
        </p:nvSpPr>
        <p:spPr>
          <a:xfrm>
            <a:off x="34547176" y="493451"/>
            <a:ext cx="3147274" cy="23502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Advanced topics in Philosophy of Language </a:t>
            </a:r>
            <a:endParaRPr lang="en-US" sz="2900" dirty="0" smtClean="0"/>
          </a:p>
          <a:p>
            <a:pPr lvl="0" algn="ctr">
              <a:defRPr sz="1800"/>
            </a:pPr>
            <a:r>
              <a:rPr lang="en-US" sz="2900" dirty="0" smtClean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x="1578305" y="3059387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 smtClean="0">
                <a:solidFill>
                  <a:srgbClr val="FFFFFF"/>
                </a:solidFill>
              </a:rPr>
              <a:t> </a:t>
            </a:r>
          </a:p>
          <a:p>
            <a:pPr lvl="0" algn="ctr">
              <a:defRPr sz="1800"/>
            </a:pPr>
            <a:r>
              <a:rPr lang="en-US" sz="2900" dirty="0" smtClean="0">
                <a:solidFill>
                  <a:srgbClr val="FFFFFF"/>
                </a:solidFill>
              </a:rPr>
              <a:t>Logic</a:t>
            </a:r>
            <a:r>
              <a:rPr lang="en-US" sz="2900" dirty="0">
                <a:solidFill>
                  <a:srgbClr val="FFFFFF"/>
                </a:solidFill>
              </a:rPr>
              <a:t>, Language </a:t>
            </a:r>
            <a:r>
              <a:rPr lang="en-US" sz="2900" dirty="0" smtClean="0">
                <a:solidFill>
                  <a:srgbClr val="FFFFFF"/>
                </a:solidFill>
              </a:rPr>
              <a:t>and Computation </a:t>
            </a:r>
            <a:r>
              <a:rPr lang="en-US" sz="2900" dirty="0">
                <a:solidFill>
                  <a:srgbClr val="FFFFFF"/>
                </a:solidFill>
              </a:rPr>
              <a:t>(Aloni) </a:t>
            </a:r>
            <a:r>
              <a:rPr lang="en-US" sz="2900" dirty="0" smtClean="0">
                <a:solidFill>
                  <a:srgbClr val="FFFFFF"/>
                </a:solidFill>
              </a:rPr>
              <a:t/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>
                <a:solidFill>
                  <a:srgbClr val="FFFFFF"/>
                </a:solidFill>
              </a:rPr>
              <a:t>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2533255" y="2843674"/>
            <a:ext cx="1497971" cy="1204326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all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289993" y="4354032"/>
            <a:ext cx="14559036" cy="14544682"/>
            <a:chOff x="27723128" y="4220941"/>
            <a:chExt cx="14559036" cy="14544681"/>
          </a:xfrm>
        </p:grpSpPr>
        <p:sp>
          <p:nvSpPr>
            <p:cNvPr id="82" name="Shape 82"/>
            <p:cNvSpPr/>
            <p:nvPr/>
          </p:nvSpPr>
          <p:spPr>
            <a:xfrm>
              <a:off x="39268984" y="13210405"/>
              <a:ext cx="3013179" cy="213846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268985" y="422094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997581" y="10219836"/>
              <a:ext cx="31513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(TBA)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708677" y="10387655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26901" y="1357394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(TBA)</a:t>
              </a:r>
              <a:endParaRPr lang="en-US" sz="29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09767" y="13476718"/>
              <a:ext cx="3117817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9268984" y="16335800"/>
              <a:ext cx="301318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723128" y="13560406"/>
              <a:ext cx="2778806" cy="25881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</a:t>
              </a:r>
              <a:r>
                <a:rPr lang="en-US" sz="2900" dirty="0" smtClean="0">
                  <a:solidFill>
                    <a:srgbClr val="FFFFFF"/>
                  </a:solidFill>
                </a:rPr>
                <a:t>Computational Semantics and </a:t>
              </a:r>
              <a:r>
                <a:rPr lang="en-US" sz="2900" dirty="0">
                  <a:solidFill>
                    <a:srgbClr val="FFFFFF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268985" y="1044486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9268987" y="7642250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2 (Sima'an)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8476823" y="509040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26" name="Shape 230"/>
          <p:cNvSpPr/>
          <p:nvPr/>
        </p:nvSpPr>
        <p:spPr>
          <a:xfrm>
            <a:off x="2222146" y="17963487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376108" y="19167813"/>
            <a:ext cx="3240000" cy="3241677"/>
          </a:xfrm>
          <a:prstGeom prst="ellipse">
            <a:avLst/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(</a:t>
            </a:r>
            <a:r>
              <a:rPr lang="en-US" sz="2900" dirty="0" err="1"/>
              <a:t>Schaffner</a:t>
            </a:r>
            <a:r>
              <a:rPr lang="en-US" sz="2900" dirty="0"/>
              <a:t>, Schulz) [3EC]</a:t>
            </a:r>
          </a:p>
        </p:txBody>
      </p:sp>
      <p:sp>
        <p:nvSpPr>
          <p:cNvPr id="200" name="Shape 67"/>
          <p:cNvSpPr/>
          <p:nvPr/>
        </p:nvSpPr>
        <p:spPr>
          <a:xfrm>
            <a:off x="30592855" y="24347909"/>
            <a:ext cx="2642071" cy="18878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MScCS</a:t>
            </a:r>
            <a:r>
              <a:rPr lang="en-US" sz="2900" dirty="0" smtClean="0">
                <a:solidFill>
                  <a:srgbClr val="FFFFFF"/>
                </a:solidFill>
              </a:rPr>
              <a:t>-VU] Distributed Algorithms (</a:t>
            </a:r>
            <a:r>
              <a:rPr lang="en-US" sz="2900" dirty="0" err="1" smtClean="0">
                <a:solidFill>
                  <a:srgbClr val="FFFFFF"/>
                </a:solidFill>
              </a:rPr>
              <a:t>Fokkink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1" name="Shape 82"/>
          <p:cNvSpPr/>
          <p:nvPr/>
        </p:nvSpPr>
        <p:spPr>
          <a:xfrm>
            <a:off x="22051798" y="18135475"/>
            <a:ext cx="3412261" cy="18878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[RM-Ling]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Generative Grammar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Iatridu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4" name="Shape 127"/>
          <p:cNvSpPr/>
          <p:nvPr/>
        </p:nvSpPr>
        <p:spPr>
          <a:xfrm>
            <a:off x="27029614" y="10495741"/>
            <a:ext cx="3059300" cy="246866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5971" y="432692"/>
            <a:ext cx="19378641" cy="9280755"/>
            <a:chOff x="6095971" y="432692"/>
            <a:chExt cx="19378641" cy="9280755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362348" cy="242655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GSHum</a:t>
              </a:r>
              <a:r>
                <a:rPr lang="en-US" sz="29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421463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Philosophy of </a:t>
              </a:r>
              <a:r>
                <a:rPr lang="en-US" sz="2900" dirty="0" smtClean="0"/>
                <a:t>Cognition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6109761" y="90903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Early </a:t>
              </a:r>
              <a:r>
                <a:rPr lang="en-US" sz="2900" dirty="0"/>
                <a:t>M</a:t>
              </a:r>
              <a:r>
                <a:rPr lang="en-US" sz="2900" dirty="0" smtClean="0"/>
                <a:t>odern </a:t>
              </a:r>
              <a:r>
                <a:rPr lang="en-US" sz="2900" dirty="0"/>
                <a:t>P</a:t>
              </a:r>
              <a:r>
                <a:rPr lang="en-US" sz="2900" dirty="0" smtClean="0"/>
                <a:t>hilosophy </a:t>
              </a:r>
              <a:r>
                <a:rPr lang="en-US" sz="2900" dirty="0"/>
                <a:t>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Maat)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Logic</a:t>
              </a:r>
              <a:r>
                <a:rPr lang="en-US" sz="2900" dirty="0"/>
                <a:t>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9707623" y="3757193"/>
              <a:ext cx="337664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Ethics</a:t>
              </a:r>
              <a:r>
                <a:rPr lang="en-US" sz="2900" dirty="0"/>
                <a:t>, Ontology, Life: Wittgenstein's Later Work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044328"/>
              <a:ext cx="343278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2506617" y="7282922"/>
              <a:ext cx="333247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5" y="7138534"/>
              <a:ext cx="3406605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MAPhil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</a:t>
              </a:r>
              <a:r>
                <a:rPr lang="en-US" sz="2900" dirty="0"/>
                <a:t>(Schulz)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095971" y="375312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MAPhil</a:t>
              </a:r>
              <a:r>
                <a:rPr lang="en-US" sz="2900" dirty="0"/>
                <a:t>]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Techno-science </a:t>
              </a:r>
              <a:r>
                <a:rPr lang="en-US" sz="2900" dirty="0"/>
                <a:t>and </a:t>
              </a:r>
              <a:r>
                <a:rPr lang="en-US" sz="2900" dirty="0" smtClean="0"/>
                <a:t>Epistemology </a:t>
              </a:r>
              <a:r>
                <a:rPr lang="en-US" sz="2900" dirty="0"/>
                <a:t>(Russo) </a:t>
              </a:r>
            </a:p>
          </p:txBody>
        </p:sp>
      </p:grpSp>
      <p:sp>
        <p:nvSpPr>
          <p:cNvPr id="138" name="Shape 211"/>
          <p:cNvSpPr/>
          <p:nvPr/>
        </p:nvSpPr>
        <p:spPr>
          <a:xfrm>
            <a:off x="22051798" y="24752608"/>
            <a:ext cx="3422089" cy="21078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Logical Verification (</a:t>
            </a:r>
            <a:r>
              <a:rPr lang="en-US" sz="2900" dirty="0" err="1"/>
              <a:t>vRaamsdonk</a:t>
            </a:r>
            <a:r>
              <a:rPr lang="en-US" sz="29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22684" y="18131055"/>
            <a:ext cx="19574468" cy="10980017"/>
            <a:chOff x="1222684" y="18131055"/>
            <a:chExt cx="19574468" cy="10980017"/>
          </a:xfrm>
        </p:grpSpPr>
        <p:grpSp>
          <p:nvGrpSpPr>
            <p:cNvPr id="3" name="Group 2"/>
            <p:cNvGrpSpPr/>
            <p:nvPr/>
          </p:nvGrpSpPr>
          <p:grpSpPr>
            <a:xfrm>
              <a:off x="1222684" y="18131055"/>
              <a:ext cx="19574468" cy="10980017"/>
              <a:chOff x="1222684" y="18131055"/>
              <a:chExt cx="19574468" cy="1098001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22684" y="18131055"/>
                <a:ext cx="19574468" cy="10980017"/>
                <a:chOff x="454442" y="18034804"/>
                <a:chExt cx="19574468" cy="10980018"/>
              </a:xfrm>
            </p:grpSpPr>
            <p:sp>
              <p:nvSpPr>
                <p:cNvPr id="52" name="Shape 52"/>
                <p:cNvSpPr/>
                <p:nvPr/>
              </p:nvSpPr>
              <p:spPr>
                <a:xfrm>
                  <a:off x="456496" y="18034804"/>
                  <a:ext cx="3378486" cy="337848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6200000" scaled="0"/>
                </a:gradFill>
                <a:ln w="76200" cap="flat">
                  <a:solidFill>
                    <a:schemeClr val="tx1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>
                      <a:solidFill>
                        <a:srgbClr val="000000"/>
                      </a:solidFill>
                    </a:defRPr>
                  </a:pPr>
                  <a:endParaRPr lang="en-US" sz="2900" dirty="0">
                    <a:solidFill>
                      <a:srgbClr val="FFFFFF"/>
                    </a:solidFill>
                  </a:endParaRPr>
                </a:p>
                <a:p>
                  <a:pPr lvl="0" algn="ctr">
                    <a:defRPr sz="1800">
                      <a:solidFill>
                        <a:srgbClr val="000000"/>
                      </a:solidFill>
                    </a:defRPr>
                  </a:pPr>
                  <a:r>
                    <a:rPr lang="en-US" sz="2900" dirty="0" smtClean="0">
                      <a:solidFill>
                        <a:srgbClr val="FFFFFF"/>
                      </a:solidFill>
                    </a:rPr>
                    <a:t> </a:t>
                  </a:r>
                  <a:r>
                    <a:rPr lang="en-US" sz="2900" dirty="0">
                      <a:solidFill>
                        <a:srgbClr val="FFFFFF"/>
                      </a:solidFill>
                    </a:rPr>
                    <a:t>[BScWisk] Introduction to Modal Logic (</a:t>
                  </a:r>
                  <a:r>
                    <a:rPr lang="en-US" sz="2900" dirty="0" err="1" smtClean="0">
                      <a:solidFill>
                        <a:srgbClr val="FFFFFF"/>
                      </a:solidFill>
                    </a:rPr>
                    <a:t>Bezhanishvili</a:t>
                  </a:r>
                  <a:r>
                    <a:rPr lang="en-US" sz="2900" dirty="0" smtClean="0">
                      <a:solidFill>
                        <a:srgbClr val="FFFFFF"/>
                      </a:solidFill>
                    </a:rPr>
                    <a:t>, </a:t>
                  </a:r>
                  <a:r>
                    <a:rPr lang="en-US" sz="2900" dirty="0" err="1" smtClean="0">
                      <a:solidFill>
                        <a:srgbClr val="FFFFFF"/>
                      </a:solidFill>
                    </a:rPr>
                    <a:t>Enqvist</a:t>
                  </a:r>
                  <a:r>
                    <a:rPr lang="en-US" sz="2900" dirty="0" smtClean="0">
                      <a:solidFill>
                        <a:srgbClr val="FFFFFF"/>
                      </a:solidFill>
                    </a:rPr>
                    <a:t>)</a:t>
                  </a:r>
                  <a:endParaRPr lang="en-US" sz="29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5296469" y="19584893"/>
                  <a:ext cx="3373117" cy="2429822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DAFEA4"/>
                    </a:gs>
                    <a:gs pos="35000">
                      <a:srgbClr val="E4FDBF"/>
                    </a:gs>
                    <a:gs pos="100000">
                      <a:srgbClr val="F5FFE6"/>
                    </a:gs>
                  </a:gsLst>
                  <a:lin ang="16200000" scaled="0"/>
                </a:gradFill>
                <a:ln w="9525" cap="flat">
                  <a:solidFill>
                    <a:srgbClr val="98B955"/>
                  </a:solidFill>
                  <a:prstDash val="solid"/>
                  <a:bevel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/>
                  </a:pPr>
                  <a:r>
                    <a:rPr lang="en-US" sz="2900" dirty="0"/>
                    <a:t>[</a:t>
                  </a:r>
                  <a:r>
                    <a:rPr lang="en-US" sz="2900" dirty="0" err="1"/>
                    <a:t>MoL</a:t>
                  </a:r>
                  <a:r>
                    <a:rPr lang="en-US" sz="2900" dirty="0"/>
                    <a:t>-FNWI] </a:t>
                  </a:r>
                  <a:r>
                    <a:rPr lang="en-US" sz="2900" dirty="0" smtClean="0"/>
                    <a:t/>
                  </a:r>
                  <a:br>
                    <a:rPr lang="en-US" sz="2900" dirty="0" smtClean="0"/>
                  </a:br>
                  <a:r>
                    <a:rPr lang="en-US" sz="2900" dirty="0" smtClean="0"/>
                    <a:t>Capita Selecta: </a:t>
                  </a:r>
                  <a:r>
                    <a:rPr lang="en-US" sz="2900" dirty="0"/>
                    <a:t>Modal Logic, Algebra, </a:t>
                  </a:r>
                  <a:r>
                    <a:rPr lang="en-US" sz="2900" dirty="0" err="1"/>
                    <a:t>Coalgebra</a:t>
                  </a:r>
                  <a:r>
                    <a:rPr lang="en-US" sz="2900" dirty="0"/>
                    <a:t> </a:t>
                  </a:r>
                  <a:r>
                    <a:rPr lang="en-US" sz="2900" dirty="0" smtClean="0"/>
                    <a:t/>
                  </a:r>
                  <a:br>
                    <a:rPr lang="en-US" sz="2900" dirty="0" smtClean="0"/>
                  </a:br>
                  <a:r>
                    <a:rPr lang="en-US" sz="2900" dirty="0" smtClean="0"/>
                    <a:t>(</a:t>
                  </a:r>
                  <a:r>
                    <a:rPr lang="en-US" sz="2900" dirty="0" err="1" smtClean="0"/>
                    <a:t>Venema</a:t>
                  </a:r>
                  <a:r>
                    <a:rPr lang="en-US" sz="2900" dirty="0" smtClean="0"/>
                    <a:t>, </a:t>
                  </a:r>
                  <a:r>
                    <a:rPr lang="en-US" sz="2900" dirty="0" err="1" smtClean="0"/>
                    <a:t>Enqvist</a:t>
                  </a:r>
                  <a:r>
                    <a:rPr lang="en-US" sz="2900" dirty="0" smtClean="0"/>
                    <a:t>)</a:t>
                  </a:r>
                  <a:endParaRPr lang="en-US" sz="2900" dirty="0"/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9265651" y="26585001"/>
                  <a:ext cx="3013179" cy="2429821"/>
                </a:xfrm>
                <a:prstGeom prst="roundRect">
                  <a:avLst>
                    <a:gd name="adj" fmla="val 16667"/>
                  </a:avLst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numCol="1" anchor="ctr">
                  <a:noAutofit/>
                </a:bodyPr>
                <a:lstStyle/>
                <a:p>
                  <a:pPr algn="ctr"/>
                  <a:r>
                    <a:rPr lang="en-US" sz="2900" dirty="0">
                      <a:latin typeface="Calibri" charset="0"/>
                      <a:ea typeface="Calibri" charset="0"/>
                      <a:cs typeface="Calibri" charset="0"/>
                    </a:rPr>
                    <a:t>[</a:t>
                  </a:r>
                  <a:r>
                    <a:rPr lang="en-US" sz="2900" dirty="0" err="1">
                      <a:latin typeface="Calibri" charset="0"/>
                      <a:ea typeface="Calibri" charset="0"/>
                      <a:cs typeface="Calibri" charset="0"/>
                    </a:rPr>
                    <a:t>MoL</a:t>
                  </a:r>
                  <a:r>
                    <a:rPr lang="en-US" sz="2900" dirty="0">
                      <a:latin typeface="Calibri" charset="0"/>
                      <a:ea typeface="Calibri" charset="0"/>
                      <a:cs typeface="Calibri" charset="0"/>
                    </a:rPr>
                    <a:t>-FNWI] Category Theory (</a:t>
                  </a:r>
                  <a:r>
                    <a:rPr lang="en-US" sz="2900" dirty="0" err="1">
                      <a:latin typeface="Calibri" charset="0"/>
                      <a:ea typeface="Calibri" charset="0"/>
                      <a:cs typeface="Calibri" charset="0"/>
                    </a:rPr>
                    <a:t>vdBerg</a:t>
                  </a:r>
                  <a:r>
                    <a:rPr lang="en-US" sz="2900" dirty="0">
                      <a:latin typeface="Calibri" charset="0"/>
                      <a:ea typeface="Calibri" charset="0"/>
                      <a:cs typeface="Calibri" charset="0"/>
                    </a:rPr>
                    <a:t>)</a:t>
                  </a: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554889" y="25703662"/>
                  <a:ext cx="3013179" cy="1998705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6200000" scaled="0"/>
                </a:gradFill>
                <a:ln w="9525" cap="flat">
                  <a:solidFill>
                    <a:schemeClr val="tx1"/>
                  </a:solidFill>
                  <a:prstDash val="solid"/>
                  <a:bevel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/>
                  <a:r>
                    <a:rPr lang="en-US" sz="2900" dirty="0">
                      <a:solidFill>
                        <a:srgbClr val="FFFFFF"/>
                      </a:solidFill>
                    </a:rPr>
                    <a:t>[</a:t>
                  </a:r>
                  <a:r>
                    <a:rPr lang="en-US" sz="2900" dirty="0" err="1" smtClean="0">
                      <a:solidFill>
                        <a:srgbClr val="FFFFFF"/>
                      </a:solidFill>
                    </a:rPr>
                    <a:t>MastMath-UvA</a:t>
                  </a:r>
                  <a:r>
                    <a:rPr lang="en-US" sz="2900" dirty="0" smtClean="0">
                      <a:solidFill>
                        <a:srgbClr val="FFFFFF"/>
                      </a:solidFill>
                    </a:rPr>
                    <a:t>] </a:t>
                  </a:r>
                  <a:r>
                    <a:rPr lang="en-US" sz="2900" dirty="0">
                      <a:solidFill>
                        <a:srgbClr val="FFFFFF"/>
                      </a:solidFill>
                    </a:rPr>
                    <a:t>Set Theory </a:t>
                  </a:r>
                  <a:r>
                    <a:rPr lang="en-US" sz="2900" dirty="0" smtClean="0">
                      <a:solidFill>
                        <a:srgbClr val="FFFFFF"/>
                      </a:solidFill>
                    </a:rPr>
                    <a:t/>
                  </a:r>
                  <a:br>
                    <a:rPr lang="en-US" sz="2900" dirty="0" smtClean="0">
                      <a:solidFill>
                        <a:srgbClr val="FFFFFF"/>
                      </a:solidFill>
                    </a:rPr>
                  </a:br>
                  <a:r>
                    <a:rPr lang="en-US" sz="2900" dirty="0" smtClean="0">
                      <a:solidFill>
                        <a:srgbClr val="FFFFFF"/>
                      </a:solidFill>
                    </a:rPr>
                    <a:t>(</a:t>
                  </a:r>
                  <a:r>
                    <a:rPr lang="en-US" sz="2900" dirty="0">
                      <a:solidFill>
                        <a:srgbClr val="FFFFFF"/>
                      </a:solidFill>
                    </a:rPr>
                    <a:t>Hart) [8EC]</a:t>
                  </a:r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16605357" y="23208685"/>
                  <a:ext cx="3423553" cy="2429822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DAFEA4"/>
                    </a:gs>
                    <a:gs pos="35000">
                      <a:srgbClr val="E4FDBF"/>
                    </a:gs>
                    <a:gs pos="100000">
                      <a:srgbClr val="F5FFE6"/>
                    </a:gs>
                  </a:gsLst>
                  <a:lin ang="16200000" scaled="0"/>
                </a:gradFill>
                <a:ln w="9525" cap="flat">
                  <a:solidFill>
                    <a:srgbClr val="98B955"/>
                  </a:solidFill>
                  <a:prstDash val="solid"/>
                  <a:bevel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/>
                  <a:r>
                    <a:rPr lang="en-US" sz="2900" dirty="0"/>
                    <a:t>[</a:t>
                  </a:r>
                  <a:r>
                    <a:rPr lang="en-US" sz="2900" dirty="0" err="1"/>
                    <a:t>MoL</a:t>
                  </a:r>
                  <a:r>
                    <a:rPr lang="en-US" sz="2900" dirty="0"/>
                    <a:t>-FNWI] Seminar Mathematical Logic </a:t>
                  </a:r>
                  <a:endParaRPr lang="en-US" sz="2900" dirty="0" smtClean="0"/>
                </a:p>
                <a:p>
                  <a:pPr algn="ctr"/>
                  <a:r>
                    <a:rPr lang="en-US" sz="2900" dirty="0" smtClean="0"/>
                    <a:t>(</a:t>
                  </a:r>
                  <a:r>
                    <a:rPr lang="en-US" sz="2900" dirty="0" err="1" smtClean="0"/>
                    <a:t>Löwe</a:t>
                  </a:r>
                  <a:r>
                    <a:rPr lang="en-US" sz="2900" dirty="0"/>
                    <a:t>) [3EC]</a:t>
                  </a: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5349644" y="23208685"/>
                  <a:ext cx="3139347" cy="2429822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0">
                      <a:srgbClr val="C8B2E9"/>
                    </a:gs>
                    <a:gs pos="35000">
                      <a:srgbClr val="D8C9EE"/>
                    </a:gs>
                    <a:gs pos="100000">
                      <a:srgbClr val="FFD1BB"/>
                    </a:gs>
                  </a:gsLst>
                  <a:lin ang="5400000" scaled="0"/>
                </a:gradFill>
                <a:ln w="9525" cap="flat">
                  <a:solidFill>
                    <a:schemeClr val="tx1"/>
                  </a:solidFill>
                  <a:prstDash val="solid"/>
                  <a:bevel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/>
                  <a:r>
                    <a:rPr lang="en-US" sz="2900" dirty="0"/>
                    <a:t>[</a:t>
                  </a:r>
                  <a:r>
                    <a:rPr lang="en-US" sz="2900" dirty="0" err="1" smtClean="0"/>
                    <a:t>MastMath-UvA</a:t>
                  </a:r>
                  <a:r>
                    <a:rPr lang="en-US" sz="2900" dirty="0" smtClean="0"/>
                    <a:t>] </a:t>
                  </a:r>
                  <a:r>
                    <a:rPr lang="en-US" sz="2900" dirty="0"/>
                    <a:t>Mathematical Structures in Logic (Bezhanishvili)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9232594" y="22984153"/>
                  <a:ext cx="3104517" cy="2654354"/>
                  <a:chOff x="5469490" y="19408286"/>
                  <a:chExt cx="3104518" cy="2654354"/>
                </a:xfrm>
              </p:grpSpPr>
              <p:sp>
                <p:nvSpPr>
                  <p:cNvPr id="94" name="Shape 94"/>
                  <p:cNvSpPr/>
                  <p:nvPr/>
                </p:nvSpPr>
                <p:spPr>
                  <a:xfrm>
                    <a:off x="5469490" y="19632818"/>
                    <a:ext cx="3104518" cy="2429822"/>
                  </a:xfrm>
                  <a:prstGeom prst="roundRect">
                    <a:avLst>
                      <a:gd name="adj" fmla="val 16667"/>
                    </a:avLst>
                  </a:prstGeom>
                  <a:gradFill flip="none" rotWithShape="1">
                    <a:gsLst>
                      <a:gs pos="0">
                        <a:srgbClr val="DAFEA4"/>
                      </a:gs>
                      <a:gs pos="35000">
                        <a:srgbClr val="E4FDBF"/>
                      </a:gs>
                      <a:gs pos="100000">
                        <a:srgbClr val="F5FFE6"/>
                      </a:gs>
                    </a:gsLst>
                    <a:lin ang="16200000" scaled="0"/>
                  </a:gradFill>
                  <a:ln w="76200" cap="flat">
                    <a:solidFill>
                      <a:schemeClr val="tx1"/>
                    </a:solidFill>
                    <a:prstDash val="solid"/>
                    <a:bevel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/>
                    </a:pPr>
                    <a:endParaRPr lang="en-US" sz="2900" dirty="0" smtClean="0"/>
                  </a:p>
                  <a:p>
                    <a:pPr lvl="0" algn="ctr">
                      <a:defRPr sz="1800"/>
                    </a:pPr>
                    <a:r>
                      <a:rPr lang="en-US" sz="2900" dirty="0" smtClean="0"/>
                      <a:t>[</a:t>
                    </a:r>
                    <a:r>
                      <a:rPr lang="en-US" sz="2900" dirty="0" err="1"/>
                      <a:t>MoL</a:t>
                    </a:r>
                    <a:r>
                      <a:rPr lang="en-US" sz="2900" dirty="0"/>
                      <a:t>-FNWI] </a:t>
                    </a:r>
                    <a:r>
                      <a:rPr lang="en-US" sz="2900" dirty="0" smtClean="0"/>
                      <a:t/>
                    </a:r>
                    <a:br>
                      <a:rPr lang="en-US" sz="2900" dirty="0" smtClean="0"/>
                    </a:br>
                    <a:r>
                      <a:rPr lang="en-US" sz="2900" dirty="0" smtClean="0"/>
                      <a:t>Proof </a:t>
                    </a:r>
                    <a:r>
                      <a:rPr lang="en-US" sz="2900" dirty="0"/>
                      <a:t>Theory (vdBerg)</a:t>
                    </a:r>
                  </a:p>
                </p:txBody>
              </p:sp>
              <p:sp>
                <p:nvSpPr>
                  <p:cNvPr id="149" name="Shape 230"/>
                  <p:cNvSpPr/>
                  <p:nvPr/>
                </p:nvSpPr>
                <p:spPr>
                  <a:xfrm>
                    <a:off x="6252819" y="19408286"/>
                    <a:ext cx="1497972" cy="1204325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lIns="208805" tIns="208805" rIns="208805" bIns="208805" anchor="ctr">
                    <a:normAutofit/>
                  </a:bodyPr>
                  <a:lstStyle>
                    <a:lvl1pPr>
                      <a:defRPr sz="4000"/>
                    </a:lvl1pPr>
                  </a:lstStyle>
                  <a:p>
                    <a:pPr algn="ctr">
                      <a:defRPr sz="1800"/>
                    </a:pPr>
                    <a:r>
                      <a:rPr lang="en-US" sz="3300" b="1" dirty="0"/>
                      <a:t>L&amp;M</a:t>
                    </a:r>
                    <a:endParaRPr sz="3300" b="1" dirty="0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2854365" y="23029526"/>
                  <a:ext cx="3314496" cy="2608981"/>
                  <a:chOff x="4913570" y="22045680"/>
                  <a:chExt cx="3314497" cy="2608981"/>
                </a:xfrm>
              </p:grpSpPr>
              <p:sp>
                <p:nvSpPr>
                  <p:cNvPr id="130" name="Shape 130"/>
                  <p:cNvSpPr/>
                  <p:nvPr/>
                </p:nvSpPr>
                <p:spPr>
                  <a:xfrm>
                    <a:off x="4913570" y="22224839"/>
                    <a:ext cx="3314497" cy="2429822"/>
                  </a:xfrm>
                  <a:prstGeom prst="roundRect">
                    <a:avLst>
                      <a:gd name="adj" fmla="val 16667"/>
                    </a:avLst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/>
                    <a:endParaRPr lang="en-US" sz="2900" dirty="0" smtClean="0">
                      <a:latin typeface="Calibri" charset="0"/>
                      <a:ea typeface="Calibri" charset="0"/>
                      <a:cs typeface="Calibri" charset="0"/>
                    </a:endParaRPr>
                  </a:p>
                  <a:p>
                    <a:pPr algn="ctr"/>
                    <a:r>
                      <a:rPr lang="en-US" sz="2900" dirty="0" smtClean="0">
                        <a:latin typeface="Calibri" charset="0"/>
                        <a:ea typeface="Calibri" charset="0"/>
                        <a:cs typeface="Calibri" charset="0"/>
                      </a:rPr>
                      <a:t>[</a:t>
                    </a:r>
                    <a:r>
                      <a:rPr lang="en-US" sz="3200" dirty="0" err="1">
                        <a:latin typeface="Calibri" charset="0"/>
                        <a:ea typeface="Calibri" charset="0"/>
                        <a:cs typeface="Calibri" charset="0"/>
                      </a:rPr>
                      <a:t>MoL</a:t>
                    </a:r>
                    <a:r>
                      <a:rPr lang="en-US" sz="3200" dirty="0">
                        <a:latin typeface="Calibri" charset="0"/>
                        <a:ea typeface="Calibri" charset="0"/>
                        <a:cs typeface="Calibri" charset="0"/>
                      </a:rPr>
                      <a:t>-FNWI</a:t>
                    </a:r>
                    <a:r>
                      <a:rPr lang="en-US" sz="2900" dirty="0" smtClean="0">
                        <a:latin typeface="Calibri" charset="0"/>
                        <a:ea typeface="Calibri" charset="0"/>
                        <a:cs typeface="Calibri" charset="0"/>
                      </a:rPr>
                      <a:t>] </a:t>
                    </a:r>
                    <a:br>
                      <a:rPr lang="en-US" sz="2900" dirty="0" smtClean="0">
                        <a:latin typeface="Calibri" charset="0"/>
                        <a:ea typeface="Calibri" charset="0"/>
                        <a:cs typeface="Calibri" charset="0"/>
                      </a:rPr>
                    </a:br>
                    <a:r>
                      <a:rPr lang="en-US" sz="2900" dirty="0" smtClean="0">
                        <a:latin typeface="Calibri" charset="0"/>
                        <a:ea typeface="Calibri" charset="0"/>
                        <a:cs typeface="Calibri" charset="0"/>
                      </a:rPr>
                      <a:t>Model </a:t>
                    </a:r>
                    <a:r>
                      <a:rPr lang="en-US" sz="2900" dirty="0">
                        <a:latin typeface="Calibri" charset="0"/>
                        <a:ea typeface="Calibri" charset="0"/>
                        <a:cs typeface="Calibri" charset="0"/>
                      </a:rPr>
                      <a:t>Theory (</a:t>
                    </a:r>
                    <a:r>
                      <a:rPr lang="en-US" sz="2900" dirty="0" err="1">
                        <a:latin typeface="Calibri" charset="0"/>
                        <a:ea typeface="Calibri" charset="0"/>
                        <a:cs typeface="Calibri" charset="0"/>
                      </a:rPr>
                      <a:t>vdBerg</a:t>
                    </a:r>
                    <a:r>
                      <a:rPr lang="en-US" sz="2900" dirty="0" smtClean="0">
                        <a:latin typeface="Calibri" charset="0"/>
                        <a:ea typeface="Calibri" charset="0"/>
                        <a:cs typeface="Calibri" charset="0"/>
                      </a:rPr>
                      <a:t>)</a:t>
                    </a:r>
                    <a:endParaRPr lang="en-US" sz="29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0" name="Shape 230"/>
                  <p:cNvSpPr/>
                  <p:nvPr/>
                </p:nvSpPr>
                <p:spPr>
                  <a:xfrm>
                    <a:off x="5803986" y="22045680"/>
                    <a:ext cx="1497972" cy="1204325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lIns="208805" tIns="208805" rIns="208805" bIns="208805" anchor="ctr">
                    <a:normAutofit/>
                  </a:bodyPr>
                  <a:lstStyle/>
                  <a:p>
                    <a:pPr algn="ctr"/>
                    <a:r>
                      <a:rPr lang="en-US" sz="3300" b="1" dirty="0"/>
                      <a:t>L&amp;M</a:t>
                    </a:r>
                    <a:endParaRPr sz="3300" b="1" dirty="0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454442" y="21918724"/>
                  <a:ext cx="3317116" cy="4112624"/>
                  <a:chOff x="454442" y="20394796"/>
                  <a:chExt cx="3317116" cy="4112624"/>
                </a:xfrm>
              </p:grpSpPr>
              <p:sp>
                <p:nvSpPr>
                  <p:cNvPr id="163" name="Shape 163"/>
                  <p:cNvSpPr/>
                  <p:nvPr/>
                </p:nvSpPr>
                <p:spPr>
                  <a:xfrm>
                    <a:off x="454442" y="20445546"/>
                    <a:ext cx="3317116" cy="321044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C8B2E9"/>
                      </a:gs>
                      <a:gs pos="35000">
                        <a:srgbClr val="D8C9EE"/>
                      </a:gs>
                      <a:gs pos="100000">
                        <a:srgbClr val="FFD1BB"/>
                      </a:gs>
                    </a:gsLst>
                    <a:lin ang="5400000" scaled="0"/>
                  </a:gradFill>
                  <a:ln w="76200" cap="flat">
                    <a:solidFill>
                      <a:schemeClr val="tx1"/>
                    </a:solidFill>
                    <a:prstDash val="solid"/>
                    <a:bevel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/>
                    </a:pPr>
                    <a:endParaRPr lang="en-US" sz="2900" dirty="0"/>
                  </a:p>
                  <a:p>
                    <a:pPr lvl="0" algn="ctr">
                      <a:defRPr sz="1800"/>
                    </a:pPr>
                    <a:r>
                      <a:rPr lang="en-US" sz="2900" dirty="0"/>
                      <a:t>[</a:t>
                    </a:r>
                    <a:r>
                      <a:rPr lang="en-US" sz="2900" dirty="0" err="1"/>
                      <a:t>BScWisk</a:t>
                    </a:r>
                    <a:r>
                      <a:rPr lang="en-US" sz="2900" dirty="0"/>
                      <a:t>] Axiomatic Set Theory </a:t>
                    </a:r>
                    <a:endParaRPr lang="en-US" sz="2900" dirty="0" smtClean="0"/>
                  </a:p>
                  <a:p>
                    <a:pPr lvl="0" algn="ctr">
                      <a:defRPr sz="1800"/>
                    </a:pPr>
                    <a:r>
                      <a:rPr lang="en-US" sz="2900" dirty="0" smtClean="0"/>
                      <a:t>(</a:t>
                    </a:r>
                    <a:r>
                      <a:rPr lang="en-US" sz="2900" dirty="0"/>
                      <a:t>Baltag)</a:t>
                    </a:r>
                  </a:p>
                </p:txBody>
              </p:sp>
              <p:sp>
                <p:nvSpPr>
                  <p:cNvPr id="174" name="Shape 230"/>
                  <p:cNvSpPr/>
                  <p:nvPr/>
                </p:nvSpPr>
                <p:spPr>
                  <a:xfrm>
                    <a:off x="1389731" y="20394796"/>
                    <a:ext cx="1497972" cy="1204325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lIns="208805" tIns="208805" rIns="208805" bIns="208805" anchor="ctr">
                    <a:normAutofit/>
                  </a:bodyPr>
                  <a:lstStyle>
                    <a:lvl1pPr>
                      <a:defRPr sz="4000"/>
                    </a:lvl1pPr>
                  </a:lstStyle>
                  <a:p>
                    <a:pPr algn="ctr">
                      <a:defRPr sz="1800"/>
                    </a:pPr>
                    <a:r>
                      <a:rPr lang="en-US" sz="3300" b="1" dirty="0"/>
                      <a:t>L&amp;M</a:t>
                    </a:r>
                    <a:endParaRPr sz="3300" b="1" dirty="0"/>
                  </a:p>
                </p:txBody>
              </p:sp>
              <p:sp>
                <p:nvSpPr>
                  <p:cNvPr id="148" name="Shape 230"/>
                  <p:cNvSpPr/>
                  <p:nvPr/>
                </p:nvSpPr>
                <p:spPr>
                  <a:xfrm>
                    <a:off x="692767" y="23303095"/>
                    <a:ext cx="2726876" cy="1204325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lIns="208805" tIns="208805" rIns="208805" bIns="208805" anchor="ctr">
                    <a:normAutofit/>
                  </a:bodyPr>
                  <a:lstStyle>
                    <a:lvl1pPr>
                      <a:defRPr sz="4000"/>
                    </a:lvl1pPr>
                  </a:lstStyle>
                  <a:p>
                    <a:pPr algn="ctr">
                      <a:defRPr sz="1800"/>
                    </a:pPr>
                    <a:r>
                      <a:rPr lang="en-US" sz="3300" b="1" dirty="0"/>
                      <a:t>e</a:t>
                    </a:r>
                    <a:r>
                      <a:rPr lang="en-US" sz="3300" b="1" dirty="0" smtClean="0"/>
                      <a:t>xclusive or</a:t>
                    </a:r>
                    <a:endParaRPr sz="3300" b="1" dirty="0"/>
                  </a:p>
                </p:txBody>
              </p:sp>
            </p:grpSp>
            <p:sp>
              <p:nvSpPr>
                <p:cNvPr id="143" name="Shape 228"/>
                <p:cNvSpPr/>
                <p:nvPr/>
              </p:nvSpPr>
              <p:spPr>
                <a:xfrm>
                  <a:off x="11334879" y="18384433"/>
                  <a:ext cx="3165086" cy="223695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>
                  <a:lvl1pPr>
                    <a:defRPr sz="4000"/>
                  </a:lvl1pPr>
                </a:lstStyle>
                <a:p>
                  <a:pPr lvl="0" algn="l">
                    <a:defRPr sz="1800"/>
                  </a:pPr>
                  <a:r>
                    <a:rPr lang="en-US" sz="3900" b="1" smtClean="0"/>
                    <a:t>Theoretical </a:t>
                  </a:r>
                </a:p>
                <a:p>
                  <a:pPr lvl="0" algn="l">
                    <a:defRPr sz="1800"/>
                  </a:pPr>
                  <a:r>
                    <a:rPr lang="en-US" sz="3900" b="1" dirty="0" smtClean="0"/>
                    <a:t>Linguistics</a:t>
                  </a:r>
                  <a:endParaRPr sz="3900" b="1" dirty="0"/>
                </a:p>
              </p:txBody>
            </p:sp>
          </p:grpSp>
          <p:sp>
            <p:nvSpPr>
              <p:cNvPr id="198" name="Shape 64"/>
              <p:cNvSpPr/>
              <p:nvPr/>
            </p:nvSpPr>
            <p:spPr>
              <a:xfrm>
                <a:off x="6052152" y="26682273"/>
                <a:ext cx="3149557" cy="242777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MoL</a:t>
                </a:r>
                <a:r>
                  <a:rPr lang="en-US" sz="2900" dirty="0">
                    <a:solidFill>
                      <a:srgbClr val="FFFFFF"/>
                    </a:solidFill>
                  </a:rPr>
                  <a:t>-FNWI] </a:t>
                </a:r>
                <a:endParaRPr lang="en-US" sz="29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rgbClr val="FFFFFF"/>
                    </a:solidFill>
                  </a:rPr>
                  <a:t>Capita Selecta:</a:t>
                </a: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rgbClr val="FFFFFF"/>
                    </a:solidFill>
                  </a:rPr>
                  <a:t> Set Theory </a:t>
                </a: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Löwe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)</a:t>
                </a:r>
                <a:endParaRPr lang="en-US" sz="2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6" name="Shape 136"/>
            <p:cNvSpPr/>
            <p:nvPr/>
          </p:nvSpPr>
          <p:spPr>
            <a:xfrm>
              <a:off x="13722501" y="26697016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MastMath</a:t>
              </a:r>
              <a:r>
                <a:rPr lang="en-US" sz="2900" dirty="0" smtClean="0">
                  <a:solidFill>
                    <a:srgbClr val="FFFFFF"/>
                  </a:solidFill>
                </a:rPr>
                <a:t>-RU] </a:t>
              </a:r>
              <a:r>
                <a:rPr lang="en-US" sz="2900" dirty="0">
                  <a:solidFill>
                    <a:srgbClr val="FFFFFF"/>
                  </a:solidFill>
                </a:rPr>
                <a:t>Intuitionistic Mathematics (</a:t>
              </a:r>
              <a:r>
                <a:rPr lang="en-US" sz="2900" dirty="0" err="1">
                  <a:solidFill>
                    <a:srgbClr val="FFFFFF"/>
                  </a:solidFill>
                </a:rPr>
                <a:t>Veldman</a:t>
              </a:r>
              <a:r>
                <a:rPr lang="en-US" sz="2900" dirty="0">
                  <a:solidFill>
                    <a:srgbClr val="FFFFFF"/>
                  </a:solidFill>
                </a:rPr>
                <a:t>) [8EC]</a:t>
              </a:r>
            </a:p>
          </p:txBody>
        </p:sp>
      </p:grpSp>
      <p:sp>
        <p:nvSpPr>
          <p:cNvPr id="128" name="Shape 172"/>
          <p:cNvSpPr/>
          <p:nvPr/>
        </p:nvSpPr>
        <p:spPr>
          <a:xfrm>
            <a:off x="2323645" y="14458299"/>
            <a:ext cx="3013179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Intuitionistic Logic (</a:t>
            </a:r>
            <a:r>
              <a:rPr lang="en-US" sz="2900" dirty="0" smtClean="0"/>
              <a:t>de </a:t>
            </a:r>
            <a:r>
              <a:rPr lang="en-US" sz="2900" dirty="0" err="1" smtClean="0"/>
              <a:t>Jongh</a:t>
            </a:r>
            <a:r>
              <a:rPr lang="en-US" sz="2900" dirty="0" smtClean="0"/>
              <a:t> </a:t>
            </a:r>
            <a:r>
              <a:rPr lang="en-US" sz="2900" dirty="0"/>
              <a:t>and Ciardelli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9" name="Shape 112"/>
          <p:cNvSpPr/>
          <p:nvPr/>
        </p:nvSpPr>
        <p:spPr>
          <a:xfrm>
            <a:off x="17373599" y="17682163"/>
            <a:ext cx="3384781" cy="25090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  Functional Discourse Grammar (</a:t>
            </a:r>
            <a:r>
              <a:rPr lang="en-US" sz="2900" dirty="0" err="1"/>
              <a:t>Hengeveld</a:t>
            </a:r>
            <a:r>
              <a:rPr lang="en-US" sz="2900" dirty="0"/>
              <a:t>)</a:t>
            </a:r>
          </a:p>
        </p:txBody>
      </p:sp>
      <p:sp>
        <p:nvSpPr>
          <p:cNvPr id="131" name="Shape 248"/>
          <p:cNvSpPr/>
          <p:nvPr/>
        </p:nvSpPr>
        <p:spPr>
          <a:xfrm flipH="1">
            <a:off x="40984777" y="22512918"/>
            <a:ext cx="0" cy="62915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2" name="Shape 248"/>
          <p:cNvSpPr/>
          <p:nvPr/>
        </p:nvSpPr>
        <p:spPr>
          <a:xfrm flipH="1" flipV="1">
            <a:off x="40365518" y="7011995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2003555" y="19583077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  <a:endParaRPr lang="en-US" sz="3900" b="1" dirty="0" smtClean="0"/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365518" y="15631403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53215" y="19681144"/>
            <a:ext cx="3141234" cy="163065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Game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Theory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900" dirty="0" err="1" smtClean="0">
                <a:latin typeface="Calibri" charset="0"/>
                <a:ea typeface="Calibri" charset="0"/>
                <a:cs typeface="Calibri" charset="0"/>
              </a:rPr>
              <a:t>Endriss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64445" y="17009311"/>
            <a:ext cx="3130004" cy="21078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Computational Social Choice (</a:t>
            </a:r>
            <a:r>
              <a:rPr lang="en-US" sz="2900" dirty="0" err="1"/>
              <a:t>Endriss</a:t>
            </a:r>
            <a:r>
              <a:rPr lang="en-US" sz="2900" dirty="0" smtClean="0"/>
              <a:t>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544</Words>
  <Application>Microsoft Macintosh PowerPoint</Application>
  <PresentationFormat>Custom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2016/17 v0.9.2:  https://github.com/cschaffner/MoLOverviewPoster Suggestions and comments are welcome! 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183</cp:revision>
  <cp:lastPrinted>2016-07-15T08:45:55Z</cp:lastPrinted>
  <dcterms:modified xsi:type="dcterms:W3CDTF">2016-07-28T19:41:41Z</dcterms:modified>
</cp:coreProperties>
</file>