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BB"/>
    <a:srgbClr val="00602B"/>
    <a:srgbClr val="00CC5C"/>
    <a:srgbClr val="FF9900"/>
    <a:srgbClr val="9429FF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48" d="100"/>
          <a:sy n="48" d="100"/>
        </p:scale>
        <p:origin x="-840" y="-576"/>
      </p:cViewPr>
      <p:guideLst>
        <p:guide orient="horz" pos="10582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32" y="163685"/>
            <a:ext cx="41869736" cy="29802015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122042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6" y="2555249"/>
              <a:ext cx="21329322" cy="13435575"/>
            </a:xfrm>
            <a:prstGeom prst="corner">
              <a:avLst>
                <a:gd name="adj1" fmla="val 52163"/>
                <a:gd name="adj2" fmla="val 7601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300993" y="6256422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371544" y="22368505"/>
            <a:ext cx="1082680" cy="200351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633377" y="21648208"/>
            <a:ext cx="708382" cy="47729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014342" y="20984857"/>
            <a:ext cx="4937769" cy="150223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40750534" y="22655874"/>
            <a:ext cx="399591" cy="399102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053265" y="22246681"/>
            <a:ext cx="3909347" cy="468239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4" y="45958"/>
            <a:ext cx="13005746" cy="17408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100" dirty="0"/>
              <a:t>Master of Logic </a:t>
            </a:r>
            <a:r>
              <a:rPr sz="9100" dirty="0" smtClean="0"/>
              <a:t>201</a:t>
            </a:r>
            <a:r>
              <a:rPr lang="en-US" sz="9100" dirty="0" smtClean="0"/>
              <a:t>6</a:t>
            </a:r>
            <a:r>
              <a:rPr sz="9100" dirty="0" smtClean="0"/>
              <a:t>/1</a:t>
            </a:r>
            <a:r>
              <a:rPr lang="en-US" sz="9100" dirty="0" smtClean="0"/>
              <a:t>7</a:t>
            </a:r>
            <a:endParaRPr sz="9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360475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2016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2016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5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26824070" y="20961702"/>
            <a:ext cx="6983033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7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1" y="18977270"/>
            <a:ext cx="19852568" cy="10644552"/>
            <a:chOff x="23107094" y="18881018"/>
            <a:chExt cx="19852567" cy="10644553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577749" y="18881018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Basic </a:t>
              </a:r>
              <a:r>
                <a:rPr lang="en-US" sz="2900" dirty="0" smtClean="0">
                  <a:solidFill>
                    <a:srgbClr val="FFFFFF"/>
                  </a:solidFill>
                </a:rPr>
                <a:t>Probability: Theory  </a:t>
              </a:r>
              <a:r>
                <a:rPr lang="en-US" sz="2900" dirty="0">
                  <a:solidFill>
                    <a:srgbClr val="FFFFFF"/>
                  </a:solidFill>
                </a:rPr>
                <a:t>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Schaffner</a:t>
              </a:r>
              <a:r>
                <a:rPr lang="en-US" sz="2900" dirty="0" smtClean="0">
                  <a:solidFill>
                    <a:srgbClr val="FFFFFF"/>
                  </a:solidFill>
                </a:rPr>
                <a:t>) </a:t>
              </a: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912397" y="26633405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6912397" y="23630460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MScCS</a:t>
              </a:r>
              <a:r>
                <a:rPr lang="en-US" sz="2900" dirty="0"/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66509" y="26729543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] Quantum computing </a:t>
              </a:r>
              <a:r>
                <a:rPr lang="en-US" sz="2900" dirty="0"/>
                <a:t>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382564" y="24452854"/>
              <a:ext cx="3013179" cy="17928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3796605" y="24881719"/>
              <a:ext cx="3013179" cy="137157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Game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Theory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 smtClean="0">
                  <a:latin typeface="Calibri" charset="0"/>
                  <a:ea typeface="Calibri" charset="0"/>
                  <a:cs typeface="Calibri" charset="0"/>
                </a:rPr>
                <a:t>Endriss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Computational Social Choice (</a:t>
              </a:r>
              <a:r>
                <a:rPr lang="en-US" sz="2900" dirty="0" err="1"/>
                <a:t>Endriss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38094" y="27316641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57954" y="21377532"/>
              <a:ext cx="3243920" cy="2304682"/>
              <a:chOff x="35643220" y="21347528"/>
              <a:chExt cx="3243919" cy="230468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643220" y="21642815"/>
                <a:ext cx="3243919" cy="200939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597052" y="2134752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0976658" y="22104801"/>
              <a:ext cx="3470816" cy="2512227"/>
              <a:chOff x="38861986" y="28460007"/>
              <a:chExt cx="3470816" cy="2512227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8861986" y="28809107"/>
                <a:ext cx="3470816" cy="2163127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39918656" y="2846000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19"/>
            <a:ext cx="13900897" cy="9840734"/>
            <a:chOff x="12031048" y="10375666"/>
            <a:chExt cx="13900896" cy="984073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12934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586755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551788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18765" y="11601135"/>
              <a:ext cx="3013179" cy="2712883"/>
              <a:chOff x="25241365" y="11391108"/>
              <a:chExt cx="3013179" cy="271288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241365" y="11674169"/>
                <a:ext cx="3013179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-FGW] Structures for Semantics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Aloni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529434" y="11391108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L&amp;L</a:t>
                </a:r>
                <a:endParaRPr sz="33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4"/>
              <a:ext cx="3611034" cy="2669857"/>
              <a:chOff x="17473539" y="10282648"/>
              <a:chExt cx="3611033" cy="293681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74849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800" dirty="0" err="1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L&amp;P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5" y="8576769"/>
            <a:ext cx="7369200" cy="8173775"/>
            <a:chOff x="2442088" y="8480516"/>
            <a:chExt cx="7369201" cy="8173775"/>
          </a:xfrm>
        </p:grpSpPr>
        <p:sp>
          <p:nvSpPr>
            <p:cNvPr id="103" name="Shape 103"/>
            <p:cNvSpPr/>
            <p:nvPr/>
          </p:nvSpPr>
          <p:spPr>
            <a:xfrm>
              <a:off x="4663438" y="142244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Basic Logic (Incurvati)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some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40" y="25859091"/>
            <a:ext cx="1376579" cy="9137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4" y="21473785"/>
            <a:ext cx="1523511" cy="158933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9" y="20172045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3" y="2397445"/>
            <a:ext cx="4375668" cy="207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13868" y="424711"/>
            <a:ext cx="20086501" cy="11383457"/>
            <a:chOff x="6747000" y="328456"/>
            <a:chExt cx="20086501" cy="11383458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23939418" y="3085520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GSHum</a:t>
              </a:r>
              <a:r>
                <a:rPr lang="en-US" sz="29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91071" y="1050292"/>
              <a:ext cx="3013179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MScPhys</a:t>
              </a:r>
              <a:r>
                <a:rPr lang="en-US" sz="29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21153" y="3012172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Philosophy of cognition 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Early </a:t>
              </a:r>
              <a:r>
                <a:rPr lang="en-US" sz="2900" dirty="0"/>
                <a:t>modern philosophy of language (Maat)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Logic</a:t>
              </a:r>
              <a:r>
                <a:rPr lang="en-US" sz="2900" dirty="0"/>
                <a:t>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140755" y="3660938"/>
              <a:ext cx="337664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/>
                <a:t>Ethics, Ontology, Life: Wittgenstein's Later Work </a:t>
              </a:r>
              <a:r>
                <a:rPr lang="en-US" sz="2900" dirty="0"/>
                <a:t>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579209" y="7267328"/>
              <a:ext cx="2756622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GSHum</a:t>
              </a:r>
              <a:r>
                <a:rPr lang="en-US" sz="29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47000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Intuitionistic Logic (</a:t>
              </a:r>
              <a:r>
                <a:rPr lang="en-US" sz="2900" dirty="0" smtClean="0"/>
                <a:t>de </a:t>
              </a:r>
              <a:r>
                <a:rPr lang="en-US" sz="2900" dirty="0" err="1" smtClean="0"/>
                <a:t>Jongh</a:t>
              </a:r>
              <a:r>
                <a:rPr lang="en-US" sz="2900" dirty="0" smtClean="0"/>
                <a:t> </a:t>
              </a:r>
              <a:r>
                <a:rPr lang="en-US" sz="2900" dirty="0"/>
                <a:t>and Ciardelli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667447" y="688943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3152991" y="714025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4320563" y="9282092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Wittgenstein's Relevance: Perspectives (Stokhof)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1578305" y="3059387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endParaRPr lang="en-US" sz="2900" dirty="0">
              <a:solidFill>
                <a:srgbClr val="FFFFFF"/>
              </a:solidFill>
            </a:endParaRPr>
          </a:p>
          <a:p>
            <a:pPr lvl="0" algn="ctr">
              <a:defRPr sz="1800"/>
            </a:pPr>
            <a:r>
              <a:rPr lang="en-US" sz="2900" dirty="0">
                <a:solidFill>
                  <a:srgbClr val="FFFFFF"/>
                </a:solidFill>
              </a:rPr>
              <a:t>Sept-Dec: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2533255" y="2843674"/>
            <a:ext cx="1497971" cy="1204326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all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21704564" y="508497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8" y="18131055"/>
            <a:ext cx="19654358" cy="11068405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Sep-Dec: 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,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Enqvist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Capita </a:t>
              </a:r>
              <a:r>
                <a:rPr lang="en-US" sz="2900" dirty="0" smtClean="0"/>
                <a:t>Selecta: </a:t>
              </a:r>
              <a:r>
                <a:rPr lang="en-US" sz="2900" dirty="0"/>
                <a:t>Modal Logic, Algebra, </a:t>
              </a:r>
              <a:r>
                <a:rPr lang="en-US" sz="2900" dirty="0" err="1"/>
                <a:t>Coalgebra</a:t>
              </a:r>
              <a:r>
                <a:rPr lang="en-US" sz="2900" dirty="0"/>
                <a:t>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Enqvist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Category Theory 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vdBerg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</a:t>
              </a:r>
              <a:r>
                <a:rPr lang="en-US" sz="2900" dirty="0">
                  <a:solidFill>
                    <a:srgbClr val="FFFFFF"/>
                  </a:solidFill>
                </a:rPr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6103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MastMath</a:t>
              </a:r>
              <a:r>
                <a:rPr lang="en-US" sz="2900" dirty="0"/>
                <a:t>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15507" y="2312392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094429" y="2315545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vdBerg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BScWisk</a:t>
                </a:r>
                <a:r>
                  <a:rPr lang="en-US" sz="29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</p:grpSp>
      <p:sp>
        <p:nvSpPr>
          <p:cNvPr id="123" name="Shape 248"/>
          <p:cNvSpPr/>
          <p:nvPr/>
        </p:nvSpPr>
        <p:spPr>
          <a:xfrm>
            <a:off x="41749032" y="9624336"/>
            <a:ext cx="0" cy="904041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100172" y="15349875"/>
            <a:ext cx="49950" cy="341833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121822" y="6242935"/>
            <a:ext cx="12875213" cy="13468375"/>
            <a:chOff x="29554955" y="6109844"/>
            <a:chExt cx="12875212" cy="13468374"/>
          </a:xfrm>
        </p:grpSpPr>
        <p:sp>
          <p:nvSpPr>
            <p:cNvPr id="82" name="Shape 82"/>
            <p:cNvSpPr/>
            <p:nvPr/>
          </p:nvSpPr>
          <p:spPr>
            <a:xfrm>
              <a:off x="34274772" y="17158452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554955" y="13544626"/>
              <a:ext cx="3605207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[RM-Ling]  Functional Discourse Grammar (</a:t>
              </a:r>
              <a:r>
                <a:rPr lang="en-US" sz="2900" dirty="0" err="1"/>
                <a:t>Hengeveld</a:t>
              </a:r>
              <a:r>
                <a:rPr lang="en-US" sz="2900" dirty="0"/>
                <a:t>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586487" y="10583810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258867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66559" y="161469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80193" y="16990047"/>
              <a:ext cx="2778806" cy="25881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</a:t>
              </a:r>
              <a:r>
                <a:rPr lang="en-US" sz="2900" dirty="0" smtClean="0">
                  <a:solidFill>
                    <a:srgbClr val="FFFFFF"/>
                  </a:solidFill>
                </a:rPr>
                <a:t>Computational Semantics and </a:t>
              </a:r>
              <a:r>
                <a:rPr lang="en-US" sz="2900" dirty="0">
                  <a:solidFill>
                    <a:srgbClr val="FFFFFF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3" y="2742062"/>
            <a:ext cx="4110918" cy="2093607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3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/>
              <a:t>   </a:t>
            </a:r>
            <a:r>
              <a:rPr lang="en-US" sz="2000" dirty="0" smtClean="0"/>
              <a:t>v3: </a:t>
            </a:r>
            <a:r>
              <a:rPr lang="en-US" sz="2000" dirty="0">
                <a:hlinkClick r:id="rId3"/>
              </a:rPr>
              <a:t>https://github.com/cschaffner/MoLOverviewPoster</a:t>
            </a:r>
            <a:r>
              <a:rPr lang="en-US" sz="2000" dirty="0"/>
              <a:t> , suggestions and comments are welcome! </a:t>
            </a:r>
          </a:p>
        </p:txBody>
      </p:sp>
      <p:sp>
        <p:nvSpPr>
          <p:cNvPr id="173" name="Shape 248"/>
          <p:cNvSpPr/>
          <p:nvPr/>
        </p:nvSpPr>
        <p:spPr>
          <a:xfrm flipV="1">
            <a:off x="21367104" y="14358743"/>
            <a:ext cx="1118530" cy="76361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3" y="17948699"/>
            <a:ext cx="755743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6" y="17963487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" name="Diagonal Stripe 11"/>
          <p:cNvSpPr/>
          <p:nvPr/>
        </p:nvSpPr>
        <p:spPr>
          <a:xfrm rot="5400000">
            <a:off x="40067693" y="125656"/>
            <a:ext cx="2261539" cy="2282037"/>
          </a:xfrm>
          <a:prstGeom prst="diagStripe">
            <a:avLst>
              <a:gd name="adj" fmla="val 69317"/>
            </a:avLst>
          </a:prstGeom>
          <a:effectLst>
            <a:glow rad="38100">
              <a:schemeClr val="bg2">
                <a:alpha val="75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18" tIns="45709" rIns="91418" bIns="45709" numCol="1" spcCol="38092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660991">
            <a:off x="39847370" y="877955"/>
            <a:ext cx="3092565" cy="400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09" tIns="45709" rIns="45709" bIns="45709" numCol="1" spcCol="38092" rtlCol="0" anchor="t">
            <a:spAutoFit/>
          </a:bodyPr>
          <a:lstStyle/>
          <a:p>
            <a:pPr algn="ctr" rtl="0" latinLnBrk="1" hangingPunct="0"/>
            <a:r>
              <a:rPr lang="en-US" sz="2000" dirty="0">
                <a:solidFill>
                  <a:schemeClr val="bg1"/>
                </a:solidFill>
              </a:rPr>
              <a:t>Fork me on </a:t>
            </a:r>
            <a:r>
              <a:rPr lang="en-US" sz="2000" dirty="0" err="1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7753" y="135905"/>
            <a:ext cx="1611726" cy="161179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/>
          <p:cNvCxnSpPr/>
          <p:nvPr/>
        </p:nvCxnSpPr>
        <p:spPr>
          <a:xfrm>
            <a:off x="40091611" y="135904"/>
            <a:ext cx="2247868" cy="2247963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Shape 61"/>
          <p:cNvSpPr>
            <a:spLocks noChangeAspect="1"/>
          </p:cNvSpPr>
          <p:nvPr/>
        </p:nvSpPr>
        <p:spPr>
          <a:xfrm>
            <a:off x="36044321" y="18536354"/>
            <a:ext cx="3381912" cy="3383662"/>
          </a:xfrm>
          <a:prstGeom prst="ellipse">
            <a:avLst/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(</a:t>
            </a:r>
            <a:r>
              <a:rPr lang="en-US" sz="2900" dirty="0" err="1"/>
              <a:t>Schaffner</a:t>
            </a:r>
            <a:r>
              <a:rPr lang="en-US" sz="2900" dirty="0"/>
              <a:t>, Schulz) [3EC]</a:t>
            </a:r>
          </a:p>
        </p:txBody>
      </p:sp>
      <p:sp>
        <p:nvSpPr>
          <p:cNvPr id="198" name="Shape 64"/>
          <p:cNvSpPr/>
          <p:nvPr/>
        </p:nvSpPr>
        <p:spPr>
          <a:xfrm>
            <a:off x="10305462" y="20186826"/>
            <a:ext cx="2778806" cy="242777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r>
              <a:rPr lang="en-US" sz="2900" dirty="0" smtClean="0">
                <a:solidFill>
                  <a:srgbClr val="FFFFFF"/>
                </a:solidFill>
              </a:rPr>
              <a:t>Capita Selecta: Set Theory (</a:t>
            </a:r>
            <a:r>
              <a:rPr lang="en-US" sz="2900" dirty="0" err="1" smtClean="0">
                <a:solidFill>
                  <a:srgbClr val="FFFFFF"/>
                </a:solidFill>
              </a:rPr>
              <a:t>Löwe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0" name="Shape 67"/>
          <p:cNvSpPr/>
          <p:nvPr/>
        </p:nvSpPr>
        <p:spPr>
          <a:xfrm>
            <a:off x="30241470" y="25032521"/>
            <a:ext cx="2778806" cy="18878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MScCS</a:t>
            </a:r>
            <a:r>
              <a:rPr lang="en-US" sz="2900" dirty="0" smtClean="0">
                <a:solidFill>
                  <a:srgbClr val="FFFFFF"/>
                </a:solidFill>
              </a:rPr>
              <a:t>-VU] Distributed Algorithms (</a:t>
            </a:r>
            <a:r>
              <a:rPr lang="en-US" sz="2900" dirty="0" err="1" smtClean="0">
                <a:solidFill>
                  <a:srgbClr val="FFFFFF"/>
                </a:solidFill>
              </a:rPr>
              <a:t>Fokkink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1" name="Shape 82"/>
          <p:cNvSpPr/>
          <p:nvPr/>
        </p:nvSpPr>
        <p:spPr>
          <a:xfrm>
            <a:off x="24984468" y="17952138"/>
            <a:ext cx="3128147" cy="18878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[RM-Ling] Generative Grammar (</a:t>
            </a:r>
            <a:r>
              <a:rPr lang="en-US" sz="2900" dirty="0" err="1" smtClean="0">
                <a:solidFill>
                  <a:srgbClr val="FFFFFF"/>
                </a:solidFill>
              </a:rPr>
              <a:t>Iatridu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3" name="Shape 121"/>
          <p:cNvSpPr/>
          <p:nvPr/>
        </p:nvSpPr>
        <p:spPr>
          <a:xfrm>
            <a:off x="16552200" y="283047"/>
            <a:ext cx="3484398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 smtClean="0"/>
              <a:t>MAPhil</a:t>
            </a:r>
            <a:r>
              <a:rPr lang="en-US" sz="2900" dirty="0" smtClean="0"/>
              <a:t>]</a:t>
            </a:r>
            <a:br>
              <a:rPr lang="en-US" sz="2900" dirty="0" smtClean="0"/>
            </a:br>
            <a:r>
              <a:rPr lang="en-US" sz="2900" dirty="0" smtClean="0"/>
              <a:t>Causal </a:t>
            </a:r>
            <a:r>
              <a:rPr lang="en-US" sz="2900" dirty="0"/>
              <a:t>inference: philosophical theory and modern practice (Schulz)</a:t>
            </a:r>
          </a:p>
        </p:txBody>
      </p:sp>
      <p:sp>
        <p:nvSpPr>
          <p:cNvPr id="204" name="Shape 127"/>
          <p:cNvSpPr/>
          <p:nvPr/>
        </p:nvSpPr>
        <p:spPr>
          <a:xfrm>
            <a:off x="31491783" y="7204044"/>
            <a:ext cx="3013179" cy="27062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137" name="Shape 139"/>
          <p:cNvSpPr/>
          <p:nvPr/>
        </p:nvSpPr>
        <p:spPr>
          <a:xfrm>
            <a:off x="9576377" y="7164688"/>
            <a:ext cx="3013179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 smtClean="0"/>
              <a:t>[</a:t>
            </a:r>
            <a:r>
              <a:rPr lang="en-US" sz="2900" dirty="0" err="1" smtClean="0"/>
              <a:t>MAPhil</a:t>
            </a:r>
            <a:r>
              <a:rPr lang="en-US" sz="2900" dirty="0"/>
              <a:t>] </a:t>
            </a:r>
            <a:endParaRPr lang="en-US" sz="2900" dirty="0" smtClean="0"/>
          </a:p>
          <a:p>
            <a:pPr lvl="0" algn="ctr">
              <a:defRPr sz="1800"/>
            </a:pPr>
            <a:r>
              <a:rPr lang="en-US" sz="2900" dirty="0" smtClean="0"/>
              <a:t>Techno-science </a:t>
            </a:r>
            <a:r>
              <a:rPr lang="en-US" sz="2900" dirty="0"/>
              <a:t>and epistemology (Russo)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691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2016/17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148</cp:revision>
  <cp:lastPrinted>2015-11-09T08:35:42Z</cp:lastPrinted>
  <dcterms:modified xsi:type="dcterms:W3CDTF">2016-07-13T08:31:38Z</dcterms:modified>
</cp:coreProperties>
</file>