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811700" cy="30264100"/>
  <p:notesSz cx="6648450" cy="9774238"/>
  <p:defaultTextStyle>
    <a:lvl1pPr defTabSz="2087574">
      <a:defRPr sz="8200">
        <a:latin typeface="Calibri"/>
        <a:ea typeface="Calibri"/>
        <a:cs typeface="Calibri"/>
        <a:sym typeface="Calibri"/>
      </a:defRPr>
    </a:lvl1pPr>
    <a:lvl2pPr indent="2087574" defTabSz="2087574">
      <a:defRPr sz="8200">
        <a:latin typeface="Calibri"/>
        <a:ea typeface="Calibri"/>
        <a:cs typeface="Calibri"/>
        <a:sym typeface="Calibri"/>
      </a:defRPr>
    </a:lvl2pPr>
    <a:lvl3pPr indent="4175147" defTabSz="2087574">
      <a:defRPr sz="8200">
        <a:latin typeface="Calibri"/>
        <a:ea typeface="Calibri"/>
        <a:cs typeface="Calibri"/>
        <a:sym typeface="Calibri"/>
      </a:defRPr>
    </a:lvl3pPr>
    <a:lvl4pPr indent="6262721" defTabSz="2087574">
      <a:defRPr sz="8200">
        <a:latin typeface="Calibri"/>
        <a:ea typeface="Calibri"/>
        <a:cs typeface="Calibri"/>
        <a:sym typeface="Calibri"/>
      </a:defRPr>
    </a:lvl4pPr>
    <a:lvl5pPr indent="8350294" defTabSz="2087574">
      <a:defRPr sz="8200">
        <a:latin typeface="Calibri"/>
        <a:ea typeface="Calibri"/>
        <a:cs typeface="Calibri"/>
        <a:sym typeface="Calibri"/>
      </a:defRPr>
    </a:lvl5pPr>
    <a:lvl6pPr indent="10437868" defTabSz="2087574">
      <a:defRPr sz="8200">
        <a:latin typeface="Calibri"/>
        <a:ea typeface="Calibri"/>
        <a:cs typeface="Calibri"/>
        <a:sym typeface="Calibri"/>
      </a:defRPr>
    </a:lvl6pPr>
    <a:lvl7pPr indent="12525438" defTabSz="2087574">
      <a:defRPr sz="8200">
        <a:latin typeface="Calibri"/>
        <a:ea typeface="Calibri"/>
        <a:cs typeface="Calibri"/>
        <a:sym typeface="Calibri"/>
      </a:defRPr>
    </a:lvl7pPr>
    <a:lvl8pPr indent="14613015" defTabSz="2087574">
      <a:defRPr sz="8200">
        <a:latin typeface="Calibri"/>
        <a:ea typeface="Calibri"/>
        <a:cs typeface="Calibri"/>
        <a:sym typeface="Calibri"/>
      </a:defRPr>
    </a:lvl8pPr>
    <a:lvl9pPr indent="16700589" defTabSz="2087574">
      <a:defRPr sz="82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0582">
          <p15:clr>
            <a:srgbClr val="A4A3A4"/>
          </p15:clr>
        </p15:guide>
        <p15:guide id="2" pos="237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9FF"/>
    <a:srgbClr val="FFD1BB"/>
    <a:srgbClr val="00602B"/>
    <a:srgbClr val="00CC5C"/>
    <a:srgbClr val="FF9900"/>
    <a:srgbClr val="61D6FF"/>
    <a:srgbClr val="FF0000"/>
    <a:srgbClr val="FFFF00"/>
    <a:srgbClr val="FFBD5B"/>
    <a:srgbClr val="85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030" autoAdjust="0"/>
    <p:restoredTop sz="94660"/>
  </p:normalViewPr>
  <p:slideViewPr>
    <p:cSldViewPr snapToGrid="0" snapToObjects="1">
      <p:cViewPr>
        <p:scale>
          <a:sx n="74" d="100"/>
          <a:sy n="74" d="100"/>
        </p:scale>
        <p:origin x="-3984" y="144"/>
      </p:cViewPr>
      <p:guideLst>
        <p:guide orient="horz" pos="10582"/>
        <p:guide pos="237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3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55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9243D-0E3E-4D4F-90E9-F9F1DBB3414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55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66809-BDDB-184B-A42F-900CB3A6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8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886462" y="4642771"/>
            <a:ext cx="4875531" cy="4398407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919260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1pPr>
    <a:lvl2pPr indent="228548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2pPr>
    <a:lvl3pPr indent="457097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3pPr>
    <a:lvl4pPr indent="68564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4pPr>
    <a:lvl5pPr indent="91419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5pPr>
    <a:lvl6pPr indent="1142741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6pPr>
    <a:lvl7pPr indent="1371286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7pPr>
    <a:lvl8pPr indent="159983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8pPr>
    <a:lvl9pPr indent="182838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https://staff.fnwi.uva.nl/u.endriss/mol/curr1516.html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8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212058" y="8140490"/>
            <a:ext cx="36403309" cy="900917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>
              <a:defRPr sz="1800"/>
            </a:pPr>
            <a:r>
              <a:rPr sz="20200" dirty="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424118" y="17149660"/>
            <a:ext cx="29979196" cy="1311444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2087574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417514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6262721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8350294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1811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3383073" y="19447491"/>
            <a:ext cx="36403309" cy="6010787"/>
          </a:xfrm>
          <a:prstGeom prst="rect">
            <a:avLst/>
          </a:prstGeom>
        </p:spPr>
        <p:txBody>
          <a:bodyPr anchor="t"/>
          <a:lstStyle>
            <a:lvl1pPr algn="l">
              <a:defRPr sz="18300" b="1" cap="all"/>
            </a:lvl1pPr>
          </a:lstStyle>
          <a:p>
            <a:pPr lvl="0">
              <a:defRPr sz="1800" b="0" cap="none"/>
            </a:pPr>
            <a:r>
              <a:rPr sz="183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3383073" y="12827221"/>
            <a:ext cx="36403309" cy="662027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1pPr>
            <a:lvl2pPr marL="0" indent="208757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2pPr>
            <a:lvl3pPr marL="0" indent="4175147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3pPr>
            <a:lvl4pPr marL="0" indent="6262721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4pPr>
            <a:lvl5pPr marL="0" indent="835029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141376" y="1133298"/>
            <a:ext cx="38544680" cy="520136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141373" y="6334657"/>
            <a:ext cx="18922884" cy="32629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600"/>
              </a:spcBef>
              <a:buSzTx/>
              <a:buFontTx/>
              <a:buNone/>
              <a:defRPr sz="10800" b="1"/>
            </a:lvl1pPr>
            <a:lvl2pPr marL="0" indent="2087574">
              <a:spcBef>
                <a:spcPts val="2600"/>
              </a:spcBef>
              <a:buSzTx/>
              <a:buFontTx/>
              <a:buNone/>
              <a:defRPr sz="10800" b="1"/>
            </a:lvl2pPr>
            <a:lvl3pPr marL="0" indent="4175147">
              <a:spcBef>
                <a:spcPts val="2600"/>
              </a:spcBef>
              <a:buSzTx/>
              <a:buFontTx/>
              <a:buNone/>
              <a:defRPr sz="10800" b="1"/>
            </a:lvl3pPr>
            <a:lvl4pPr marL="0" indent="6262721">
              <a:spcBef>
                <a:spcPts val="2600"/>
              </a:spcBef>
              <a:buSzTx/>
              <a:buFontTx/>
              <a:buNone/>
              <a:defRPr sz="10800" b="1"/>
            </a:lvl4pPr>
            <a:lvl5pPr marL="0" indent="8350294">
              <a:spcBef>
                <a:spcPts val="2600"/>
              </a:spcBef>
              <a:buSzTx/>
              <a:buFontTx/>
              <a:buNone/>
              <a:defRPr sz="10800" b="1"/>
            </a:lvl5pPr>
          </a:lstStyle>
          <a:p>
            <a:pPr lvl="0">
              <a:defRPr sz="1800" b="0"/>
            </a:pPr>
            <a:r>
              <a:rPr sz="10800" b="1"/>
              <a:t>Body Level One</a:t>
            </a:r>
          </a:p>
          <a:p>
            <a:pPr lvl="1">
              <a:defRPr sz="1800" b="0"/>
            </a:pPr>
            <a:r>
              <a:rPr sz="10800" b="1"/>
              <a:t>Body Level Two</a:t>
            </a:r>
          </a:p>
          <a:p>
            <a:pPr lvl="2">
              <a:defRPr sz="1800" b="0"/>
            </a:pPr>
            <a:r>
              <a:rPr sz="10800" b="1"/>
              <a:t>Body Level Three</a:t>
            </a:r>
          </a:p>
          <a:p>
            <a:pPr lvl="3">
              <a:defRPr sz="1800" b="0"/>
            </a:pPr>
            <a:r>
              <a:rPr sz="10800" b="1"/>
              <a:t>Body Level Four</a:t>
            </a:r>
          </a:p>
          <a:p>
            <a:pPr lvl="4">
              <a:defRPr sz="1800" b="0"/>
            </a:pPr>
            <a:r>
              <a:rPr sz="10800" b="1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141379" y="2"/>
            <a:ext cx="14089927" cy="6333046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6744336" y="1204964"/>
            <a:ext cx="23941718" cy="2905913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8394477" y="21184875"/>
            <a:ext cx="25696454" cy="2500993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8394477" y="23685865"/>
            <a:ext cx="25696454" cy="35518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FontTx/>
              <a:buNone/>
              <a:defRPr sz="6500"/>
            </a:lvl1pPr>
            <a:lvl2pPr marL="0" indent="2087574">
              <a:spcBef>
                <a:spcPts val="1500"/>
              </a:spcBef>
              <a:buSzTx/>
              <a:buFontTx/>
              <a:buNone/>
              <a:defRPr sz="6500"/>
            </a:lvl2pPr>
            <a:lvl3pPr marL="0" indent="4175147">
              <a:spcBef>
                <a:spcPts val="1500"/>
              </a:spcBef>
              <a:buSzTx/>
              <a:buFontTx/>
              <a:buNone/>
              <a:defRPr sz="6500"/>
            </a:lvl3pPr>
            <a:lvl4pPr marL="0" indent="6262721">
              <a:spcBef>
                <a:spcPts val="1500"/>
              </a:spcBef>
              <a:buSzTx/>
              <a:buFontTx/>
              <a:buNone/>
              <a:defRPr sz="6500"/>
            </a:lvl4pPr>
            <a:lvl5pPr marL="0" indent="8350294">
              <a:spcBef>
                <a:spcPts val="1500"/>
              </a:spcBef>
              <a:buSzTx/>
              <a:buFontTx/>
              <a:buNone/>
              <a:defRPr sz="6500"/>
            </a:lvl5pPr>
          </a:lstStyle>
          <a:p>
            <a:pPr lvl="0">
              <a:defRPr sz="1800"/>
            </a:pPr>
            <a:r>
              <a:rPr sz="6500"/>
              <a:t>Body Level One</a:t>
            </a:r>
          </a:p>
          <a:p>
            <a:pPr lvl="1">
              <a:defRPr sz="1800"/>
            </a:pPr>
            <a:r>
              <a:rPr sz="6500"/>
              <a:t>Body Level Two</a:t>
            </a:r>
          </a:p>
          <a:p>
            <a:pPr lvl="2">
              <a:defRPr sz="1800"/>
            </a:pPr>
            <a:r>
              <a:rPr sz="6500"/>
              <a:t>Body Level Three</a:t>
            </a:r>
          </a:p>
          <a:p>
            <a:pPr lvl="3">
              <a:defRPr sz="1800"/>
            </a:pPr>
            <a:r>
              <a:rPr sz="6500"/>
              <a:t>Body Level Four</a:t>
            </a:r>
          </a:p>
          <a:p>
            <a:pPr lvl="4">
              <a:defRPr sz="1800"/>
            </a:pPr>
            <a:r>
              <a:rPr sz="650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41376" y="406328"/>
            <a:ext cx="38544680" cy="665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41376" y="7061628"/>
            <a:ext cx="38544680" cy="2320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>
            <a:normAutofit/>
          </a:bodyPr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0692985" y="28221946"/>
            <a:ext cx="9993069" cy="1268074"/>
          </a:xfrm>
          <a:prstGeom prst="rect">
            <a:avLst/>
          </a:prstGeom>
          <a:ln w="12700">
            <a:miter lim="400000"/>
          </a:ln>
        </p:spPr>
        <p:txBody>
          <a:bodyPr lIns="208758" tIns="208758" rIns="208758" bIns="208758" anchor="ctr">
            <a:spAutoFit/>
          </a:bodyPr>
          <a:lstStyle>
            <a:lvl1pPr algn="r">
              <a:defRPr sz="55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2087574">
        <a:defRPr sz="20200">
          <a:latin typeface="Calibri"/>
          <a:ea typeface="Calibri"/>
          <a:cs typeface="Calibri"/>
          <a:sym typeface="Calibri"/>
        </a:defRPr>
      </a:lvl1pPr>
      <a:lvl2pPr algn="ctr" defTabSz="2087574">
        <a:defRPr sz="20200">
          <a:latin typeface="Calibri"/>
          <a:ea typeface="Calibri"/>
          <a:cs typeface="Calibri"/>
          <a:sym typeface="Calibri"/>
        </a:defRPr>
      </a:lvl2pPr>
      <a:lvl3pPr algn="ctr" defTabSz="2087574">
        <a:defRPr sz="20200">
          <a:latin typeface="Calibri"/>
          <a:ea typeface="Calibri"/>
          <a:cs typeface="Calibri"/>
          <a:sym typeface="Calibri"/>
        </a:defRPr>
      </a:lvl3pPr>
      <a:lvl4pPr algn="ctr" defTabSz="2087574">
        <a:defRPr sz="20200">
          <a:latin typeface="Calibri"/>
          <a:ea typeface="Calibri"/>
          <a:cs typeface="Calibri"/>
          <a:sym typeface="Calibri"/>
        </a:defRPr>
      </a:lvl4pPr>
      <a:lvl5pPr algn="ctr" defTabSz="2087574">
        <a:defRPr sz="20200">
          <a:latin typeface="Calibri"/>
          <a:ea typeface="Calibri"/>
          <a:cs typeface="Calibri"/>
          <a:sym typeface="Calibri"/>
        </a:defRPr>
      </a:lvl5pPr>
      <a:lvl6pPr algn="ctr" defTabSz="2087574">
        <a:defRPr sz="20200">
          <a:latin typeface="Calibri"/>
          <a:ea typeface="Calibri"/>
          <a:cs typeface="Calibri"/>
          <a:sym typeface="Calibri"/>
        </a:defRPr>
      </a:lvl6pPr>
      <a:lvl7pPr algn="ctr" defTabSz="2087574">
        <a:defRPr sz="20200">
          <a:latin typeface="Calibri"/>
          <a:ea typeface="Calibri"/>
          <a:cs typeface="Calibri"/>
          <a:sym typeface="Calibri"/>
        </a:defRPr>
      </a:lvl7pPr>
      <a:lvl8pPr algn="ctr" defTabSz="2087574">
        <a:defRPr sz="20200">
          <a:latin typeface="Calibri"/>
          <a:ea typeface="Calibri"/>
          <a:cs typeface="Calibri"/>
          <a:sym typeface="Calibri"/>
        </a:defRPr>
      </a:lvl8pPr>
      <a:lvl9pPr algn="ctr" defTabSz="2087574">
        <a:defRPr sz="20200">
          <a:latin typeface="Calibri"/>
          <a:ea typeface="Calibri"/>
          <a:cs typeface="Calibri"/>
          <a:sym typeface="Calibri"/>
        </a:defRPr>
      </a:lvl9pPr>
    </p:titleStyle>
    <p:bodyStyle>
      <a:lvl1pPr marL="1565679" indent="-156567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1pPr>
      <a:lvl2pPr marL="3587503" indent="-1499929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2pPr>
      <a:lvl3pPr marL="5573246" indent="-139809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3pPr>
      <a:lvl4pPr marL="7919166" indent="-1656442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4pPr>
      <a:lvl5pPr marL="10006736" indent="-1656442" defTabSz="2087574">
        <a:spcBef>
          <a:spcPts val="3500"/>
        </a:spcBef>
        <a:buSzPct val="100000"/>
        <a:buFont typeface="Arial"/>
        <a:buChar char="»"/>
        <a:defRPr sz="14700">
          <a:latin typeface="Calibri"/>
          <a:ea typeface="Calibri"/>
          <a:cs typeface="Calibri"/>
          <a:sym typeface="Calibri"/>
        </a:defRPr>
      </a:lvl5pPr>
      <a:lvl6pPr marL="12094310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6pPr>
      <a:lvl7pPr marL="14181883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7pPr>
      <a:lvl8pPr marL="16269457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8pPr>
      <a:lvl9pPr marL="18357031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9pPr>
    </p:bodyStyle>
    <p:otherStyle>
      <a:lvl1pPr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208757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4175147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6262721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835029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043786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252543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14613015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16700589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chaffner/MoLOverviewPos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26759186" y="390894"/>
            <a:ext cx="11987193" cy="2625862"/>
          </a:xfrm>
          <a:prstGeom prst="roundRect">
            <a:avLst>
              <a:gd name="adj" fmla="val 1358"/>
            </a:avLst>
          </a:prstGeom>
          <a:ln w="762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>
              <a:defRPr sz="6000"/>
            </a:lvl1pPr>
          </a:lstStyle>
          <a:p>
            <a:pPr lvl="0">
              <a:defRPr sz="1800"/>
            </a:pPr>
            <a:r>
              <a:rPr sz="8000" dirty="0"/>
              <a:t>Master of Logic 201</a:t>
            </a:r>
            <a:r>
              <a:rPr lang="en-US" sz="8000" dirty="0"/>
              <a:t>8</a:t>
            </a:r>
            <a:r>
              <a:rPr sz="8000" dirty="0"/>
              <a:t>/1</a:t>
            </a:r>
            <a:r>
              <a:rPr lang="en-US" sz="8000" dirty="0"/>
              <a:t>9</a:t>
            </a:r>
            <a:br>
              <a:rPr lang="en-US" sz="8000" dirty="0"/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version</a:t>
            </a:r>
            <a:r>
              <a:rPr lang="en-US" sz="280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: 1 June 2018</a:t>
            </a: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: </a:t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hlinkClick r:id="rId3"/>
              </a:rPr>
              <a:t>https://github.com/cschaffner/MoLOverviewPoster</a:t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Suggestions and comments are welcome! </a:t>
            </a:r>
            <a:endParaRPr sz="91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308802" y="364830"/>
            <a:ext cx="42330068" cy="29603654"/>
            <a:chOff x="1132722" y="281817"/>
            <a:chExt cx="42330069" cy="29603653"/>
          </a:xfrm>
        </p:grpSpPr>
        <p:sp>
          <p:nvSpPr>
            <p:cNvPr id="8" name="Rounded Rectangle 7"/>
            <p:cNvSpPr/>
            <p:nvPr/>
          </p:nvSpPr>
          <p:spPr>
            <a:xfrm rot="5400000">
              <a:off x="10197787" y="-3600107"/>
              <a:ext cx="13023273" cy="20787122"/>
            </a:xfrm>
            <a:prstGeom prst="roundRect">
              <a:avLst>
                <a:gd name="adj" fmla="val 4137"/>
              </a:avLst>
            </a:prstGeom>
            <a:solidFill>
              <a:srgbClr val="8585FF">
                <a:alpha val="34902"/>
              </a:srgbClr>
            </a:solidFill>
            <a:ln w="76200">
              <a:solidFill>
                <a:srgbClr val="9429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" name="L-Shape 10"/>
            <p:cNvSpPr/>
            <p:nvPr/>
          </p:nvSpPr>
          <p:spPr>
            <a:xfrm>
              <a:off x="1132722" y="10065286"/>
              <a:ext cx="26274649" cy="19538068"/>
            </a:xfrm>
            <a:prstGeom prst="corner">
              <a:avLst>
                <a:gd name="adj1" fmla="val 44772"/>
                <a:gd name="adj2" fmla="val 48372"/>
              </a:avLst>
            </a:prstGeom>
            <a:solidFill>
              <a:srgbClr val="00B0F0">
                <a:alpha val="49804"/>
              </a:srgbClr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 rot="10800000">
              <a:off x="18959059" y="3446439"/>
              <a:ext cx="19821093" cy="12348236"/>
            </a:xfrm>
            <a:prstGeom prst="corner">
              <a:avLst>
                <a:gd name="adj1" fmla="val 50963"/>
                <a:gd name="adj2" fmla="val 92233"/>
              </a:avLst>
            </a:prstGeom>
            <a:solidFill>
              <a:schemeClr val="accent5">
                <a:lumMod val="60000"/>
                <a:lumOff val="40000"/>
                <a:alpha val="30196"/>
              </a:scheme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999942" y="6733921"/>
              <a:ext cx="24773948" cy="10459848"/>
            </a:xfrm>
            <a:prstGeom prst="roundRect">
              <a:avLst>
                <a:gd name="adj" fmla="val 9008"/>
              </a:avLst>
            </a:prstGeom>
            <a:solidFill>
              <a:srgbClr val="FF0000">
                <a:alpha val="30196"/>
              </a:srgb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20" name="L-Shape 119"/>
            <p:cNvSpPr/>
            <p:nvPr/>
          </p:nvSpPr>
          <p:spPr>
            <a:xfrm rot="16200000">
              <a:off x="25793640" y="12216319"/>
              <a:ext cx="11742805" cy="23595497"/>
            </a:xfrm>
            <a:prstGeom prst="corner">
              <a:avLst>
                <a:gd name="adj1" fmla="val 35903"/>
                <a:gd name="adj2" fmla="val 73563"/>
              </a:avLst>
            </a:prstGeom>
            <a:solidFill>
              <a:srgbClr val="00B050">
                <a:alpha val="20000"/>
              </a:srgb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7" name="L-Shape 116"/>
            <p:cNvSpPr/>
            <p:nvPr/>
          </p:nvSpPr>
          <p:spPr>
            <a:xfrm rot="10800000">
              <a:off x="11843893" y="9976141"/>
              <a:ext cx="22945172" cy="13928833"/>
            </a:xfrm>
            <a:prstGeom prst="corner">
              <a:avLst>
                <a:gd name="adj1" fmla="val 74139"/>
                <a:gd name="adj2" fmla="val 26459"/>
              </a:avLst>
            </a:prstGeom>
            <a:solidFill>
              <a:srgbClr val="FFFF00">
                <a:alpha val="25098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16200000">
              <a:off x="26151103" y="4375143"/>
              <a:ext cx="18553787" cy="15548980"/>
            </a:xfrm>
            <a:prstGeom prst="corner">
              <a:avLst>
                <a:gd name="adj1" fmla="val 51964"/>
                <a:gd name="adj2" fmla="val 55140"/>
              </a:avLst>
            </a:prstGeom>
            <a:solidFill>
              <a:srgbClr val="8585FF">
                <a:alpha val="3490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31667875" y="16038471"/>
            <a:ext cx="6495403" cy="4984556"/>
          </a:xfrm>
          <a:prstGeom prst="roundRect">
            <a:avLst>
              <a:gd name="adj" fmla="val 9008"/>
            </a:avLst>
          </a:prstGeom>
          <a:solidFill>
            <a:srgbClr val="FF0000">
              <a:alpha val="3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6021" y="163683"/>
            <a:ext cx="3462953" cy="2981803"/>
            <a:chOff x="146049" y="67432"/>
            <a:chExt cx="3462954" cy="2981802"/>
          </a:xfrm>
        </p:grpSpPr>
        <p:sp>
          <p:nvSpPr>
            <p:cNvPr id="233" name="Shape 233"/>
            <p:cNvSpPr/>
            <p:nvPr/>
          </p:nvSpPr>
          <p:spPr>
            <a:xfrm>
              <a:off x="146051" y="67432"/>
              <a:ext cx="3462952" cy="52204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 cmpd="sng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de-DE" sz="2900" dirty="0">
                  <a:solidFill>
                    <a:srgbClr val="FFFFFF"/>
                  </a:solidFill>
                </a:rPr>
                <a:t>Sep/</a:t>
              </a:r>
              <a:r>
                <a:rPr lang="de-DE" sz="2900" dirty="0" err="1">
                  <a:solidFill>
                    <a:srgbClr val="FFFFFF"/>
                  </a:solidFill>
                </a:rPr>
                <a:t>Oct</a:t>
              </a:r>
              <a:r>
                <a:rPr lang="de-DE" sz="2900" dirty="0">
                  <a:solidFill>
                    <a:srgbClr val="FFFFFF"/>
                  </a:solidFill>
                </a:rPr>
                <a:t> 2018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146051" y="624578"/>
              <a:ext cx="3462952" cy="54612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fr-FR" sz="2900" dirty="0" err="1"/>
                <a:t>Nov</a:t>
              </a:r>
              <a:r>
                <a:rPr lang="fr-FR" sz="2900" dirty="0"/>
                <a:t>/</a:t>
              </a:r>
              <a:r>
                <a:rPr lang="fr-FR" sz="2900" dirty="0" err="1"/>
                <a:t>Dec</a:t>
              </a:r>
              <a:r>
                <a:rPr lang="fr-FR" sz="2900" dirty="0"/>
                <a:t> 2018</a:t>
              </a:r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049" y="1205801"/>
              <a:ext cx="3462952" cy="5963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Feb/Mar 2019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146049" y="1837263"/>
              <a:ext cx="3462952" cy="59064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Apr/May 2019</a:t>
              </a:r>
            </a:p>
          </p:txBody>
        </p:sp>
        <p:sp>
          <p:nvSpPr>
            <p:cNvPr id="125" name="Shape 242"/>
            <p:cNvSpPr/>
            <p:nvPr/>
          </p:nvSpPr>
          <p:spPr>
            <a:xfrm>
              <a:off x="146049" y="2458591"/>
              <a:ext cx="3462952" cy="590643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2019/20</a:t>
              </a:r>
            </a:p>
          </p:txBody>
        </p:sp>
      </p:grpSp>
      <p:sp>
        <p:nvSpPr>
          <p:cNvPr id="140" name="Shape 229"/>
          <p:cNvSpPr/>
          <p:nvPr/>
        </p:nvSpPr>
        <p:spPr>
          <a:xfrm>
            <a:off x="624858" y="27873220"/>
            <a:ext cx="3563027" cy="1700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Mathematical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sp>
        <p:nvSpPr>
          <p:cNvPr id="141" name="Shape 228"/>
          <p:cNvSpPr/>
          <p:nvPr/>
        </p:nvSpPr>
        <p:spPr>
          <a:xfrm>
            <a:off x="37938073" y="28256331"/>
            <a:ext cx="4556262" cy="182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Theoretical Computer Science</a:t>
            </a:r>
            <a:endParaRPr sz="3900" b="1" dirty="0"/>
          </a:p>
        </p:txBody>
      </p:sp>
      <p:sp>
        <p:nvSpPr>
          <p:cNvPr id="144" name="Shape 228"/>
          <p:cNvSpPr/>
          <p:nvPr/>
        </p:nvSpPr>
        <p:spPr>
          <a:xfrm>
            <a:off x="38511884" y="2234601"/>
            <a:ext cx="3866684" cy="282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Computational</a:t>
            </a:r>
            <a:r>
              <a:rPr lang="en-US" sz="3900" dirty="0"/>
              <a:t> </a:t>
            </a:r>
            <a:r>
              <a:rPr lang="en-US" sz="3900" b="1" dirty="0"/>
              <a:t>Linguistics</a:t>
            </a:r>
            <a:r>
              <a:rPr lang="en-US" sz="3900" dirty="0"/>
              <a:t> / </a:t>
            </a:r>
            <a:r>
              <a:rPr lang="en-US" sz="3900" b="1" dirty="0"/>
              <a:t>AI</a:t>
            </a:r>
            <a:endParaRPr sz="3900" b="1" dirty="0"/>
          </a:p>
        </p:txBody>
      </p:sp>
      <p:sp>
        <p:nvSpPr>
          <p:cNvPr id="176" name="Shape 230"/>
          <p:cNvSpPr/>
          <p:nvPr/>
        </p:nvSpPr>
        <p:spPr>
          <a:xfrm>
            <a:off x="2182313" y="18225680"/>
            <a:ext cx="14979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dirty="0"/>
              <a:t>L&amp;M</a:t>
            </a:r>
            <a:endParaRPr sz="33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784952" y="8230507"/>
            <a:ext cx="7472156" cy="8165214"/>
            <a:chOff x="2418110" y="8134254"/>
            <a:chExt cx="7472156" cy="8165214"/>
          </a:xfrm>
        </p:grpSpPr>
        <p:sp>
          <p:nvSpPr>
            <p:cNvPr id="103" name="Shape 103"/>
            <p:cNvSpPr/>
            <p:nvPr/>
          </p:nvSpPr>
          <p:spPr>
            <a:xfrm>
              <a:off x="6605299" y="13869646"/>
              <a:ext cx="3276000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Dynamic Epistemic Logic </a:t>
              </a:r>
              <a:br>
                <a:rPr lang="en-US" sz="2900" dirty="0"/>
              </a:br>
              <a:r>
                <a:rPr lang="en-US" sz="2900" dirty="0"/>
                <a:t>(</a:t>
              </a:r>
              <a:r>
                <a:rPr lang="en-US" sz="2900" dirty="0" err="1"/>
                <a:t>Baltag</a:t>
              </a:r>
              <a:r>
                <a:rPr lang="en-US" sz="2900" dirty="0"/>
                <a:t>)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6614266" y="10345519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Philosophy of Mathematics (Incurvati)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18110" y="8134254"/>
              <a:ext cx="3234227" cy="3490021"/>
              <a:chOff x="22016677" y="-915967"/>
              <a:chExt cx="3234227" cy="3490021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22016677" y="-663789"/>
                <a:ext cx="3234227" cy="3237843"/>
              </a:xfrm>
              <a:prstGeom prst="ellipse">
                <a:avLst/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9525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1400" dirty="0">
                  <a:solidFill>
                    <a:srgbClr val="FFFFFF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rgbClr val="FFFFFF"/>
                    </a:solidFill>
                  </a:rPr>
                  <a:t>[MoL-FNWI] Mathematical Proof Methods for Logic</a:t>
                </a:r>
                <a:br>
                  <a:rPr lang="en-US" sz="2900" dirty="0">
                    <a:solidFill>
                      <a:srgbClr val="FFFFFF"/>
                    </a:solidFill>
                  </a:rPr>
                </a:br>
                <a:r>
                  <a:rPr lang="en-US" sz="2900" dirty="0">
                    <a:solidFill>
                      <a:srgbClr val="FFFFFF"/>
                    </a:solidFill>
                  </a:rPr>
                  <a:t>(Hawke)</a:t>
                </a:r>
              </a:p>
            </p:txBody>
          </p:sp>
          <p:sp>
            <p:nvSpPr>
              <p:cNvPr id="179" name="Shape 230"/>
              <p:cNvSpPr/>
              <p:nvPr/>
            </p:nvSpPr>
            <p:spPr>
              <a:xfrm>
                <a:off x="22861574" y="-915967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bg1"/>
                    </a:solidFill>
                  </a:rPr>
                  <a:t>all</a:t>
                </a:r>
                <a:endParaRPr sz="33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2" name="Shape 248"/>
          <p:cNvSpPr/>
          <p:nvPr/>
        </p:nvSpPr>
        <p:spPr>
          <a:xfrm flipH="1" flipV="1">
            <a:off x="2719912" y="21752093"/>
            <a:ext cx="0" cy="1233809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3" name="Shape 248"/>
          <p:cNvSpPr/>
          <p:nvPr/>
        </p:nvSpPr>
        <p:spPr>
          <a:xfrm flipH="1" flipV="1">
            <a:off x="4834357" y="20100807"/>
            <a:ext cx="888898" cy="27634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" name="Shape 228"/>
          <p:cNvSpPr/>
          <p:nvPr/>
        </p:nvSpPr>
        <p:spPr>
          <a:xfrm>
            <a:off x="30779548" y="3562750"/>
            <a:ext cx="3211107" cy="125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Cognition</a:t>
            </a:r>
            <a:endParaRPr sz="3900" b="1" dirty="0"/>
          </a:p>
        </p:txBody>
      </p:sp>
      <p:sp>
        <p:nvSpPr>
          <p:cNvPr id="107" name="Shape 228"/>
          <p:cNvSpPr/>
          <p:nvPr/>
        </p:nvSpPr>
        <p:spPr>
          <a:xfrm>
            <a:off x="1950839" y="6488942"/>
            <a:ext cx="3741134" cy="2506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Philosophical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795672" y="3185178"/>
            <a:ext cx="3226226" cy="3353188"/>
            <a:chOff x="1422942" y="2957842"/>
            <a:chExt cx="3422879" cy="3557580"/>
          </a:xfrm>
        </p:grpSpPr>
        <p:sp>
          <p:nvSpPr>
            <p:cNvPr id="49" name="Shape 49"/>
            <p:cNvSpPr/>
            <p:nvPr/>
          </p:nvSpPr>
          <p:spPr>
            <a:xfrm>
              <a:off x="1422942" y="3257010"/>
              <a:ext cx="3422879" cy="3258412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chemeClr val="accent3"/>
                </a:gs>
              </a:gsLst>
              <a:lin ang="522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solidFill>
                    <a:srgbClr val="FFFFFF"/>
                  </a:solidFill>
                </a:rPr>
                <a:t> </a:t>
              </a:r>
            </a:p>
            <a:p>
              <a:pPr lvl="0" algn="ctr">
                <a:defRPr sz="1800"/>
              </a:pPr>
              <a:r>
                <a:rPr lang="en-US" sz="2900" dirty="0">
                  <a:solidFill>
                    <a:srgbClr val="FFFFFF"/>
                  </a:solidFill>
                </a:rPr>
                <a:t>Logic, Language and Computation (Aloni)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[3EC]</a:t>
              </a:r>
            </a:p>
          </p:txBody>
        </p:sp>
        <p:sp>
          <p:nvSpPr>
            <p:cNvPr id="108" name="Shape 230"/>
            <p:cNvSpPr/>
            <p:nvPr/>
          </p:nvSpPr>
          <p:spPr>
            <a:xfrm>
              <a:off x="2403519" y="2957842"/>
              <a:ext cx="1497971" cy="1204325"/>
            </a:xfrm>
            <a:prstGeom prst="rect">
              <a:avLst/>
            </a:prstGeom>
            <a:ln w="12700">
              <a:noFill/>
              <a:prstDash val="solid"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758" tIns="208758" rIns="208758" bIns="208758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all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Shape 228"/>
          <p:cNvSpPr/>
          <p:nvPr/>
        </p:nvSpPr>
        <p:spPr>
          <a:xfrm>
            <a:off x="20404335" y="366824"/>
            <a:ext cx="4375668" cy="1304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Philosophy</a:t>
            </a:r>
            <a:endParaRPr sz="39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38282753" y="508314"/>
            <a:ext cx="4110918" cy="2093607"/>
          </a:xfrm>
          <a:prstGeom prst="roundRect">
            <a:avLst/>
          </a:prstGeom>
          <a:solidFill>
            <a:schemeClr val="bg1"/>
          </a:solidFill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US" sz="2300" dirty="0"/>
              <a:t>Mandatory  Courses of Tracks:</a:t>
            </a:r>
          </a:p>
          <a:p>
            <a:pPr algn="l"/>
            <a:r>
              <a:rPr lang="en-US" sz="2300" b="1" dirty="0"/>
              <a:t>L&amp;P:</a:t>
            </a:r>
            <a:r>
              <a:rPr lang="en-US" sz="2300" dirty="0"/>
              <a:t>           Logic &amp; Philosophy</a:t>
            </a:r>
          </a:p>
          <a:p>
            <a:pPr algn="l"/>
            <a:r>
              <a:rPr lang="en-US" sz="2300" b="1" dirty="0"/>
              <a:t>L&amp;L</a:t>
            </a:r>
            <a:r>
              <a:rPr lang="en-US" sz="2300" dirty="0"/>
              <a:t>:              Logic &amp; Language</a:t>
            </a:r>
          </a:p>
          <a:p>
            <a:pPr algn="l"/>
            <a:r>
              <a:rPr lang="en-US" sz="2300" b="1" dirty="0"/>
              <a:t>L&amp;C:</a:t>
            </a:r>
            <a:r>
              <a:rPr lang="en-US" sz="2300" dirty="0"/>
              <a:t>       Logic &amp; Computation</a:t>
            </a:r>
          </a:p>
          <a:p>
            <a:pPr algn="l"/>
            <a:r>
              <a:rPr lang="en-US" sz="2300" b="1" dirty="0"/>
              <a:t>L&amp;M:</a:t>
            </a:r>
            <a:r>
              <a:rPr lang="en-US" sz="2300" dirty="0"/>
              <a:t>     Logic &amp; Mathematics</a:t>
            </a:r>
          </a:p>
        </p:txBody>
      </p:sp>
      <p:sp>
        <p:nvSpPr>
          <p:cNvPr id="197" name="Shape 61"/>
          <p:cNvSpPr>
            <a:spLocks/>
          </p:cNvSpPr>
          <p:nvPr/>
        </p:nvSpPr>
        <p:spPr>
          <a:xfrm>
            <a:off x="38596611" y="25148194"/>
            <a:ext cx="3240000" cy="32400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latin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cs typeface="Calibri" charset="0"/>
              </a:rPr>
              <a:t>-FNWI] Basic Probability: Programming  (</a:t>
            </a:r>
            <a:r>
              <a:rPr lang="en-US" sz="2900" dirty="0" err="1">
                <a:latin typeface="Calibri" charset="0"/>
                <a:cs typeface="Calibri" charset="0"/>
              </a:rPr>
              <a:t>Dotlacil</a:t>
            </a:r>
            <a:r>
              <a:rPr lang="en-US" sz="2900" dirty="0">
                <a:latin typeface="Calibri" charset="0"/>
                <a:cs typeface="Calibri" charset="0"/>
              </a:rPr>
              <a:t>) </a:t>
            </a:r>
            <a:br>
              <a:rPr lang="en-US" sz="2900" dirty="0">
                <a:latin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cs typeface="Calibri" charset="0"/>
              </a:rPr>
              <a:t>[3EC]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6896042" y="4354032"/>
            <a:ext cx="15283151" cy="11294007"/>
            <a:chOff x="26896042" y="4354032"/>
            <a:chExt cx="15283151" cy="11294007"/>
          </a:xfrm>
        </p:grpSpPr>
        <p:sp>
          <p:nvSpPr>
            <p:cNvPr id="82" name="Shape 82"/>
            <p:cNvSpPr/>
            <p:nvPr/>
          </p:nvSpPr>
          <p:spPr>
            <a:xfrm>
              <a:off x="38350098" y="13212804"/>
              <a:ext cx="3829095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</a:t>
              </a:r>
              <a:br>
                <a:rPr lang="en-US" sz="2900" dirty="0"/>
              </a:br>
              <a:r>
                <a:rPr lang="en-US" sz="2900" dirty="0"/>
                <a:t>Seminar Combining Symbolic and Statistical Methods in AI </a:t>
              </a:r>
              <a:br>
                <a:rPr lang="en-US" sz="2900" dirty="0"/>
              </a:br>
              <a:r>
                <a:rPr lang="en-US" sz="2900" dirty="0"/>
                <a:t>(van </a:t>
              </a:r>
              <a:r>
                <a:rPr lang="en-US" sz="2900" dirty="0" err="1"/>
                <a:t>Harmelen</a:t>
              </a:r>
              <a:r>
                <a:rPr lang="en-US" sz="2900" dirty="0"/>
                <a:t>)</a:t>
              </a:r>
            </a:p>
          </p:txBody>
        </p:sp>
        <p:sp>
          <p:nvSpPr>
            <p:cNvPr id="109" name="Shape 109"/>
            <p:cNvSpPr/>
            <p:nvPr/>
          </p:nvSpPr>
          <p:spPr>
            <a:xfrm>
              <a:off x="38835849" y="4354032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</a:t>
              </a:r>
              <a:br>
                <a:rPr lang="en-US" sz="2900" dirty="0"/>
              </a:br>
              <a:r>
                <a:rPr lang="en-US" sz="2900" dirty="0"/>
                <a:t>Natural Language Processing 1 (</a:t>
              </a:r>
              <a:r>
                <a:rPr lang="en-US" sz="2900" dirty="0" err="1"/>
                <a:t>Shutova</a:t>
              </a:r>
              <a:r>
                <a:rPr lang="en-US" sz="2900" dirty="0"/>
                <a:t>)</a:t>
              </a:r>
            </a:p>
          </p:txBody>
        </p:sp>
        <p:sp>
          <p:nvSpPr>
            <p:cNvPr id="127" name="Shape 127"/>
            <p:cNvSpPr/>
            <p:nvPr/>
          </p:nvSpPr>
          <p:spPr>
            <a:xfrm>
              <a:off x="34500505" y="10300960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Foundations of Neural and Cognitive Modelling </a:t>
              </a:r>
            </a:p>
            <a:p>
              <a:pPr lvl="0" algn="ctr">
                <a:defRPr sz="1800"/>
              </a:pPr>
              <a:r>
                <a:rPr lang="en-US" sz="2900" dirty="0"/>
                <a:t>(</a:t>
              </a:r>
              <a:r>
                <a:rPr lang="en-US" sz="2900" dirty="0" err="1"/>
                <a:t>Zuidema</a:t>
              </a:r>
              <a:r>
                <a:rPr lang="en-US" sz="2900" dirty="0"/>
                <a:t>)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30574537" y="10276853"/>
              <a:ext cx="3193199" cy="24300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>
                  <a:solidFill>
                    <a:schemeClr val="lt1"/>
                  </a:solidFill>
                  <a:latin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chemeClr val="lt1"/>
                  </a:solidFill>
                  <a:latin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chemeClr val="lt1"/>
                  </a:solidFill>
                  <a:latin typeface="Calibri" charset="0"/>
                  <a:cs typeface="Calibri" charset="0"/>
                </a:rPr>
                <a:t>-FNWI] </a:t>
              </a:r>
              <a:br>
                <a:rPr lang="en-US" sz="2900" dirty="0">
                  <a:solidFill>
                    <a:schemeClr val="lt1"/>
                  </a:solidFill>
                  <a:latin typeface="Calibri" charset="0"/>
                  <a:cs typeface="Calibri" charset="0"/>
                </a:rPr>
              </a:br>
              <a:r>
                <a:rPr lang="en-US" sz="2900" dirty="0">
                  <a:solidFill>
                    <a:schemeClr val="lt1"/>
                  </a:solidFill>
                  <a:latin typeface="Calibri" charset="0"/>
                  <a:cs typeface="Calibri" charset="0"/>
                </a:rPr>
                <a:t>Logical Methods in Cognitive Science (</a:t>
              </a:r>
              <a:r>
                <a:rPr lang="en-US" sz="2900" dirty="0" err="1">
                  <a:solidFill>
                    <a:schemeClr val="lt1"/>
                  </a:solidFill>
                  <a:latin typeface="Calibri" charset="0"/>
                  <a:cs typeface="Calibri" charset="0"/>
                </a:rPr>
                <a:t>Szymanik</a:t>
              </a:r>
              <a:r>
                <a:rPr lang="en-US" sz="2900" dirty="0">
                  <a:solidFill>
                    <a:schemeClr val="lt1"/>
                  </a:solidFill>
                  <a:latin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66" name="Shape 166"/>
            <p:cNvSpPr/>
            <p:nvPr/>
          </p:nvSpPr>
          <p:spPr>
            <a:xfrm>
              <a:off x="30522548" y="1321803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Cognitive Models of Language and Music </a:t>
              </a:r>
            </a:p>
            <a:p>
              <a:pPr lvl="0" algn="ctr">
                <a:defRPr sz="1800"/>
              </a:pPr>
              <a:r>
                <a:rPr lang="en-US" sz="2900" dirty="0"/>
                <a:t>(Lentz)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34519621" y="1321803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</a:t>
              </a:r>
              <a:br>
                <a:rPr lang="en-US" sz="2900" dirty="0"/>
              </a:br>
              <a:r>
                <a:rPr lang="en-US" sz="2900" dirty="0"/>
                <a:t>How Music Works: Music Cognition (Honing)</a:t>
              </a:r>
            </a:p>
          </p:txBody>
        </p:sp>
        <p:sp>
          <p:nvSpPr>
            <p:cNvPr id="135" name="Shape 85"/>
            <p:cNvSpPr/>
            <p:nvPr/>
          </p:nvSpPr>
          <p:spPr>
            <a:xfrm>
              <a:off x="27064299" y="13218039"/>
              <a:ext cx="3276000" cy="24300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>
                  <a:solidFill>
                    <a:schemeClr val="lt1"/>
                  </a:solidFill>
                  <a:latin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chemeClr val="lt1"/>
                  </a:solidFill>
                  <a:latin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chemeClr val="lt1"/>
                  </a:solidFill>
                  <a:latin typeface="Calibri" charset="0"/>
                  <a:cs typeface="Calibri" charset="0"/>
                </a:rPr>
                <a:t>-FNWI] Computational Semantics and Pragmatics (Fernandez)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38835849" y="10299806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</a:t>
              </a:r>
              <a:br>
                <a:rPr lang="en-US" sz="2900" dirty="0"/>
              </a:br>
              <a:r>
                <a:rPr lang="en-US" sz="2900" dirty="0"/>
                <a:t>Statistical Methods for Natural Language Semantics</a:t>
              </a:r>
              <a:br>
                <a:rPr lang="en-US" sz="2900" dirty="0"/>
              </a:br>
              <a:r>
                <a:rPr lang="en-US" sz="2900" dirty="0"/>
                <a:t>(</a:t>
              </a:r>
              <a:r>
                <a:rPr lang="en-US" sz="2900" dirty="0" err="1"/>
                <a:t>Shutova</a:t>
              </a:r>
              <a:r>
                <a:rPr lang="en-US" sz="2900" dirty="0"/>
                <a:t>)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38503340" y="7599371"/>
              <a:ext cx="3118829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</a:t>
              </a:r>
              <a:br>
                <a:rPr lang="en-US" sz="2900" dirty="0"/>
              </a:br>
              <a:r>
                <a:rPr lang="en-US" sz="2900" dirty="0"/>
                <a:t>Natural Language Processing 2 (Sima'an)</a:t>
              </a:r>
            </a:p>
          </p:txBody>
        </p:sp>
        <p:sp>
          <p:nvSpPr>
            <p:cNvPr id="204" name="Shape 127"/>
            <p:cNvSpPr/>
            <p:nvPr/>
          </p:nvSpPr>
          <p:spPr>
            <a:xfrm>
              <a:off x="26896042" y="10272584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 Cognition and Language Development (Schaeffer)</a:t>
              </a:r>
            </a:p>
          </p:txBody>
        </p:sp>
      </p:grpSp>
      <p:sp>
        <p:nvSpPr>
          <p:cNvPr id="73" name="Shape 73"/>
          <p:cNvSpPr/>
          <p:nvPr/>
        </p:nvSpPr>
        <p:spPr>
          <a:xfrm>
            <a:off x="18562021" y="3817287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3F80CE"/>
              </a:gs>
              <a:gs pos="100000">
                <a:srgbClr val="A2C3FF"/>
              </a:gs>
            </a:gsLst>
            <a:lin ang="16200000" scaled="0"/>
          </a:gradFill>
          <a:ln w="9525" cap="flat">
            <a:solidFill>
              <a:srgbClr val="4A7EBB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[MoL-FGW] Rationality, Cognition and Reasoning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(van </a:t>
            </a:r>
            <a:r>
              <a:rPr lang="en-US" sz="2900" dirty="0" err="1">
                <a:solidFill>
                  <a:srgbClr val="FFFFFF"/>
                </a:solidFill>
              </a:rPr>
              <a:t>Lambalgen</a:t>
            </a:r>
            <a:r>
              <a:rPr lang="en-US" sz="29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79" name="Shape 79"/>
          <p:cNvSpPr/>
          <p:nvPr/>
        </p:nvSpPr>
        <p:spPr>
          <a:xfrm>
            <a:off x="14295290" y="577113"/>
            <a:ext cx="3235119" cy="3002856"/>
          </a:xfrm>
          <a:prstGeom prst="ellipse">
            <a:avLst/>
          </a:prstGeom>
          <a:gradFill flip="none" rotWithShape="1">
            <a:gsLst>
              <a:gs pos="0">
                <a:srgbClr val="3F80CE"/>
              </a:gs>
              <a:gs pos="100000">
                <a:srgbClr val="A2C3FF"/>
              </a:gs>
            </a:gsLst>
            <a:lin ang="16200000" scaled="0"/>
          </a:gradFill>
          <a:ln w="9525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-FGW] Introduction to the Philosophy of Language (Brouwer)</a:t>
            </a:r>
          </a:p>
        </p:txBody>
      </p:sp>
      <p:sp>
        <p:nvSpPr>
          <p:cNvPr id="118" name="Shape 118"/>
          <p:cNvSpPr/>
          <p:nvPr/>
        </p:nvSpPr>
        <p:spPr>
          <a:xfrm>
            <a:off x="22371311" y="379038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Philosophy of Cognition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Brouwer</a:t>
            </a:r>
            <a:r>
              <a:rPr lang="en-US" sz="2900" dirty="0"/>
              <a:t>)</a:t>
            </a:r>
          </a:p>
        </p:txBody>
      </p:sp>
      <p:sp>
        <p:nvSpPr>
          <p:cNvPr id="139" name="Shape 139"/>
          <p:cNvSpPr/>
          <p:nvPr/>
        </p:nvSpPr>
        <p:spPr>
          <a:xfrm>
            <a:off x="5972140" y="7164561"/>
            <a:ext cx="3465687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Epistemic Paradoxes and Philosophical Puzzles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(Smets)</a:t>
            </a:r>
          </a:p>
        </p:txBody>
      </p:sp>
      <p:sp>
        <p:nvSpPr>
          <p:cNvPr id="145" name="Shape 145"/>
          <p:cNvSpPr/>
          <p:nvPr/>
        </p:nvSpPr>
        <p:spPr>
          <a:xfrm>
            <a:off x="10177688" y="401142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Wittgenstein on Ethics and Aesthetics</a:t>
            </a:r>
          </a:p>
          <a:p>
            <a:pPr lvl="0" algn="ctr">
              <a:defRPr sz="1800"/>
            </a:pPr>
            <a:r>
              <a:rPr lang="en-US" sz="2900" dirty="0"/>
              <a:t>(Stokhof)</a:t>
            </a:r>
          </a:p>
        </p:txBody>
      </p:sp>
      <p:sp>
        <p:nvSpPr>
          <p:cNvPr id="202" name="Shape 202"/>
          <p:cNvSpPr/>
          <p:nvPr/>
        </p:nvSpPr>
        <p:spPr>
          <a:xfrm>
            <a:off x="18548204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Kant, Logic and Cognition </a:t>
            </a:r>
            <a:br>
              <a:rPr lang="en-US" sz="2900" dirty="0"/>
            </a:br>
            <a:r>
              <a:rPr lang="en-US" sz="2900" dirty="0"/>
              <a:t>(van </a:t>
            </a:r>
            <a:r>
              <a:rPr lang="en-US" sz="2900" dirty="0" err="1"/>
              <a:t>Lambalgen</a:t>
            </a:r>
            <a:r>
              <a:rPr lang="en-US" sz="2900" dirty="0"/>
              <a:t>)</a:t>
            </a:r>
          </a:p>
        </p:txBody>
      </p:sp>
      <p:sp>
        <p:nvSpPr>
          <p:cNvPr id="205" name="Shape 205"/>
          <p:cNvSpPr/>
          <p:nvPr/>
        </p:nvSpPr>
        <p:spPr>
          <a:xfrm>
            <a:off x="11297695" y="1404533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Semantics and Philosophy</a:t>
            </a:r>
            <a:br>
              <a:rPr lang="en-US" sz="2900" dirty="0"/>
            </a:br>
            <a:r>
              <a:rPr lang="en-US" sz="2900" dirty="0"/>
              <a:t>(Dekker, </a:t>
            </a:r>
            <a:r>
              <a:rPr lang="en-US" sz="2900" dirty="0" err="1"/>
              <a:t>Aloni</a:t>
            </a:r>
            <a:r>
              <a:rPr lang="en-US" sz="2900" dirty="0"/>
              <a:t>)</a:t>
            </a:r>
          </a:p>
        </p:txBody>
      </p:sp>
      <p:sp>
        <p:nvSpPr>
          <p:cNvPr id="203" name="Shape 121"/>
          <p:cNvSpPr/>
          <p:nvPr/>
        </p:nvSpPr>
        <p:spPr>
          <a:xfrm>
            <a:off x="22375616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Causal Inference: Philosophical Theory and Modern Practice (Schulz)</a:t>
            </a:r>
          </a:p>
        </p:txBody>
      </p:sp>
      <p:sp>
        <p:nvSpPr>
          <p:cNvPr id="137" name="Shape 139"/>
          <p:cNvSpPr/>
          <p:nvPr/>
        </p:nvSpPr>
        <p:spPr>
          <a:xfrm>
            <a:off x="6118079" y="387875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</a:p>
          <a:p>
            <a:pPr lvl="0" algn="ctr">
              <a:defRPr sz="1800"/>
            </a:pPr>
            <a:r>
              <a:rPr lang="en-US" sz="2900" dirty="0"/>
              <a:t>Ontology: Philosophical Perspectives</a:t>
            </a:r>
            <a:br>
              <a:rPr lang="en-US" sz="2900" dirty="0"/>
            </a:br>
            <a:r>
              <a:rPr lang="en-US" sz="2900" dirty="0"/>
              <a:t>(TBC)</a:t>
            </a:r>
          </a:p>
        </p:txBody>
      </p:sp>
      <p:sp>
        <p:nvSpPr>
          <p:cNvPr id="61" name="Shape 61"/>
          <p:cNvSpPr>
            <a:spLocks noChangeAspect="1"/>
          </p:cNvSpPr>
          <p:nvPr/>
        </p:nvSpPr>
        <p:spPr>
          <a:xfrm>
            <a:off x="38557348" y="21786852"/>
            <a:ext cx="3240000" cy="312936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-FNWI] Basic Probability: Theory 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Cremers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[3EC]</a:t>
            </a:r>
          </a:p>
        </p:txBody>
      </p:sp>
      <p:sp>
        <p:nvSpPr>
          <p:cNvPr id="67" name="Shape 67"/>
          <p:cNvSpPr/>
          <p:nvPr/>
        </p:nvSpPr>
        <p:spPr>
          <a:xfrm>
            <a:off x="23014565" y="21560736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Recursion Theory (</a:t>
            </a:r>
            <a:r>
              <a:rPr lang="en-US" sz="2900" dirty="0" err="1">
                <a:solidFill>
                  <a:srgbClr val="FFFFFF"/>
                </a:solidFill>
              </a:rPr>
              <a:t>Rodenburg</a:t>
            </a:r>
            <a:r>
              <a:rPr lang="en-US" sz="29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85" name="Shape 85"/>
          <p:cNvSpPr/>
          <p:nvPr/>
        </p:nvSpPr>
        <p:spPr>
          <a:xfrm>
            <a:off x="23000299" y="24383947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] Concurrency Theory (Ponse)</a:t>
            </a:r>
          </a:p>
        </p:txBody>
      </p:sp>
      <p:sp>
        <p:nvSpPr>
          <p:cNvPr id="124" name="Shape 124"/>
          <p:cNvSpPr/>
          <p:nvPr/>
        </p:nvSpPr>
        <p:spPr>
          <a:xfrm>
            <a:off x="19353693" y="2432400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Lambda Calculus (Rodenburg)</a:t>
            </a:r>
          </a:p>
        </p:txBody>
      </p:sp>
      <p:sp>
        <p:nvSpPr>
          <p:cNvPr id="142" name="Shape 142"/>
          <p:cNvSpPr/>
          <p:nvPr/>
        </p:nvSpPr>
        <p:spPr>
          <a:xfrm>
            <a:off x="34295825" y="27173194"/>
            <a:ext cx="3420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MastMath-UvA</a:t>
            </a:r>
            <a:r>
              <a:rPr lang="en-US" sz="2900" dirty="0"/>
              <a:t>] Quantum computing </a:t>
            </a:r>
            <a:br>
              <a:rPr lang="en-US" sz="2900" dirty="0"/>
            </a:br>
            <a:r>
              <a:rPr lang="en-US" sz="2900" dirty="0"/>
              <a:t>(de Wolf)</a:t>
            </a:r>
          </a:p>
          <a:p>
            <a:pPr lvl="0" algn="ctr">
              <a:defRPr sz="1800"/>
            </a:pPr>
            <a:r>
              <a:rPr lang="en-US" sz="2900" dirty="0"/>
              <a:t>[8EC]</a:t>
            </a:r>
          </a:p>
        </p:txBody>
      </p:sp>
      <p:sp>
        <p:nvSpPr>
          <p:cNvPr id="160" name="Shape 160"/>
          <p:cNvSpPr/>
          <p:nvPr/>
        </p:nvSpPr>
        <p:spPr>
          <a:xfrm>
            <a:off x="30522548" y="21656389"/>
            <a:ext cx="3276000" cy="2232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-FNWI] Computability and Interaction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Baeten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87" name="Shape 187"/>
          <p:cNvSpPr/>
          <p:nvPr/>
        </p:nvSpPr>
        <p:spPr>
          <a:xfrm>
            <a:off x="30681909" y="2441074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MastMath</a:t>
            </a:r>
            <a:r>
              <a:rPr lang="en-US" sz="2900" dirty="0"/>
              <a:t>]</a:t>
            </a:r>
            <a:br>
              <a:rPr lang="en-US" sz="2900" dirty="0"/>
            </a:br>
            <a:r>
              <a:rPr lang="en-US" sz="2900" dirty="0"/>
              <a:t>Quantum Information Theory</a:t>
            </a:r>
            <a:br>
              <a:rPr lang="en-US" sz="2900" dirty="0"/>
            </a:br>
            <a:r>
              <a:rPr lang="en-US" sz="2900" dirty="0"/>
              <a:t>(Walter and </a:t>
            </a:r>
            <a:r>
              <a:rPr lang="en-US" sz="2900" dirty="0" err="1"/>
              <a:t>Ozols</a:t>
            </a:r>
            <a:r>
              <a:rPr lang="en-US" sz="2900" dirty="0"/>
              <a:t>)</a:t>
            </a:r>
          </a:p>
          <a:p>
            <a:pPr algn="ctr"/>
            <a:r>
              <a:rPr lang="en-US" sz="2900" dirty="0"/>
              <a:t>[8EC]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4354639" y="21535724"/>
            <a:ext cx="3420000" cy="2579668"/>
            <a:chOff x="34965653" y="21815433"/>
            <a:chExt cx="3632244" cy="2579668"/>
          </a:xfrm>
        </p:grpSpPr>
        <p:sp>
          <p:nvSpPr>
            <p:cNvPr id="97" name="Shape 97"/>
            <p:cNvSpPr/>
            <p:nvPr/>
          </p:nvSpPr>
          <p:spPr>
            <a:xfrm>
              <a:off x="34965653" y="21965101"/>
              <a:ext cx="3632244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Information Theory (Schaffner)</a:t>
              </a:r>
            </a:p>
          </p:txBody>
        </p:sp>
        <p:sp>
          <p:nvSpPr>
            <p:cNvPr id="152" name="Shape 230"/>
            <p:cNvSpPr/>
            <p:nvPr/>
          </p:nvSpPr>
          <p:spPr>
            <a:xfrm>
              <a:off x="36041663" y="2181543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lvl="0" algn="ctr">
                <a:defRPr sz="1800"/>
              </a:pPr>
              <a:r>
                <a:rPr lang="en-US" sz="3300" b="1" dirty="0"/>
                <a:t>L&amp;C</a:t>
              </a:r>
              <a:endParaRPr sz="33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295826" y="24097082"/>
            <a:ext cx="3420000" cy="2748468"/>
            <a:chOff x="43107253" y="30726529"/>
            <a:chExt cx="3632245" cy="2748468"/>
          </a:xfrm>
        </p:grpSpPr>
        <p:sp>
          <p:nvSpPr>
            <p:cNvPr id="58" name="Shape 58"/>
            <p:cNvSpPr/>
            <p:nvPr/>
          </p:nvSpPr>
          <p:spPr>
            <a:xfrm>
              <a:off x="43107253" y="31044997"/>
              <a:ext cx="3632245" cy="2430000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endParaRPr lang="en-US" sz="2900" dirty="0">
                <a:solidFill>
                  <a:schemeClr val="tx1"/>
                </a:solidFill>
              </a:endParaRP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-FNWI] Computational Complexity </a:t>
              </a: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(de 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Haan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, 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Torenvliet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53" name="Shape 230"/>
            <p:cNvSpPr/>
            <p:nvPr/>
          </p:nvSpPr>
          <p:spPr>
            <a:xfrm>
              <a:off x="44088010" y="30726529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tx1"/>
                  </a:solidFill>
                </a:rPr>
                <a:t>L&amp;C</a:t>
              </a:r>
              <a:endParaRPr sz="33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Shape 211"/>
          <p:cNvSpPr/>
          <p:nvPr/>
        </p:nvSpPr>
        <p:spPr>
          <a:xfrm>
            <a:off x="19345259" y="21610774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Protocol Validation (</a:t>
            </a:r>
            <a:r>
              <a:rPr lang="en-US" sz="2900" dirty="0" err="1"/>
              <a:t>Ponse</a:t>
            </a:r>
            <a:r>
              <a:rPr lang="en-US" sz="2900" dirty="0"/>
              <a:t>)</a:t>
            </a:r>
          </a:p>
        </p:txBody>
      </p:sp>
      <p:sp>
        <p:nvSpPr>
          <p:cNvPr id="52" name="Shape 52"/>
          <p:cNvSpPr/>
          <p:nvPr/>
        </p:nvSpPr>
        <p:spPr>
          <a:xfrm>
            <a:off x="1224738" y="18131055"/>
            <a:ext cx="3378486" cy="3378486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762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 [BScWisk] Introduction to Modal Logic (</a:t>
            </a:r>
            <a:r>
              <a:rPr lang="en-US" sz="2900" dirty="0" err="1">
                <a:solidFill>
                  <a:srgbClr val="FFFFFF"/>
                </a:solidFill>
              </a:rPr>
              <a:t>Bezhanishvili</a:t>
            </a:r>
            <a:r>
              <a:rPr lang="en-US" sz="29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00" name="Shape 100"/>
          <p:cNvSpPr/>
          <p:nvPr/>
        </p:nvSpPr>
        <p:spPr>
          <a:xfrm>
            <a:off x="5883991" y="19700486"/>
            <a:ext cx="3276000" cy="242982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Topics in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Modal Logic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Venema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33" name="Shape 133"/>
          <p:cNvSpPr/>
          <p:nvPr/>
        </p:nvSpPr>
        <p:spPr>
          <a:xfrm>
            <a:off x="7908108" y="26653874"/>
            <a:ext cx="3204000" cy="2376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-FNWI] Category Theory (van den Berg)</a:t>
            </a:r>
          </a:p>
        </p:txBody>
      </p:sp>
      <p:sp>
        <p:nvSpPr>
          <p:cNvPr id="154" name="Shape 154"/>
          <p:cNvSpPr/>
          <p:nvPr/>
        </p:nvSpPr>
        <p:spPr>
          <a:xfrm>
            <a:off x="11552039" y="26653948"/>
            <a:ext cx="3203234" cy="237585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Seminar Mathematical Logic </a:t>
            </a:r>
          </a:p>
          <a:p>
            <a:pPr algn="ctr"/>
            <a:r>
              <a:rPr lang="en-US" sz="2900" dirty="0">
                <a:solidFill>
                  <a:srgbClr val="FFFFFF"/>
                </a:solidFill>
              </a:rPr>
              <a:t>(</a:t>
            </a:r>
            <a:r>
              <a:rPr lang="en-US" sz="2900" dirty="0" err="1">
                <a:solidFill>
                  <a:srgbClr val="FFFFFF"/>
                </a:solidFill>
              </a:rPr>
              <a:t>Löwe</a:t>
            </a:r>
            <a:r>
              <a:rPr lang="en-US" sz="2900" dirty="0">
                <a:solidFill>
                  <a:srgbClr val="FFFFFF"/>
                </a:solidFill>
              </a:rPr>
              <a:t>, </a:t>
            </a:r>
            <a:r>
              <a:rPr lang="en-US" sz="2900" dirty="0" err="1">
                <a:solidFill>
                  <a:srgbClr val="FFFFFF"/>
                </a:solidFill>
              </a:rPr>
              <a:t>Galeotti</a:t>
            </a:r>
            <a:r>
              <a:rPr lang="en-US" sz="2900" dirty="0">
                <a:solidFill>
                  <a:srgbClr val="FFFFFF"/>
                </a:solidFill>
              </a:rPr>
              <a:t>)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[3EC]</a:t>
            </a:r>
          </a:p>
        </p:txBody>
      </p:sp>
      <p:sp>
        <p:nvSpPr>
          <p:cNvPr id="157" name="Shape 157"/>
          <p:cNvSpPr/>
          <p:nvPr/>
        </p:nvSpPr>
        <p:spPr>
          <a:xfrm>
            <a:off x="632135" y="23177217"/>
            <a:ext cx="3276000" cy="242982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Mathematical Structures in Logic (Bezhanishvili)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909987" y="23084830"/>
            <a:ext cx="3276000" cy="2614597"/>
            <a:chOff x="5469489" y="19448043"/>
            <a:chExt cx="3276001" cy="2614597"/>
          </a:xfrm>
        </p:grpSpPr>
        <p:sp>
          <p:nvSpPr>
            <p:cNvPr id="94" name="Shape 94"/>
            <p:cNvSpPr/>
            <p:nvPr/>
          </p:nvSpPr>
          <p:spPr>
            <a:xfrm>
              <a:off x="5469489" y="19632818"/>
              <a:ext cx="3276001" cy="2429822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br>
                <a:rPr lang="en-US" sz="2900" dirty="0"/>
              </a:br>
              <a:r>
                <a:rPr lang="en-US" sz="2900" dirty="0"/>
                <a:t>Proof Theory </a:t>
              </a:r>
              <a:br>
                <a:rPr lang="en-US" sz="2900" dirty="0"/>
              </a:br>
              <a:r>
                <a:rPr lang="en-US" sz="2900" dirty="0"/>
                <a:t>(van den Berg)</a:t>
              </a:r>
            </a:p>
          </p:txBody>
        </p:sp>
        <p:sp>
          <p:nvSpPr>
            <p:cNvPr id="149" name="Shape 230"/>
            <p:cNvSpPr/>
            <p:nvPr/>
          </p:nvSpPr>
          <p:spPr>
            <a:xfrm>
              <a:off x="6332333" y="1944804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L&amp;M</a:t>
              </a:r>
              <a:endParaRPr sz="3300" b="1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2E8667-6BCB-014F-BF9B-7BA7401A7E24}"/>
              </a:ext>
            </a:extLst>
          </p:cNvPr>
          <p:cNvGrpSpPr/>
          <p:nvPr/>
        </p:nvGrpSpPr>
        <p:grpSpPr>
          <a:xfrm>
            <a:off x="11548913" y="23087549"/>
            <a:ext cx="3272400" cy="2609159"/>
            <a:chOff x="13622607" y="23125777"/>
            <a:chExt cx="3272400" cy="2609159"/>
          </a:xfrm>
        </p:grpSpPr>
        <p:sp>
          <p:nvSpPr>
            <p:cNvPr id="130" name="Shape 130"/>
            <p:cNvSpPr/>
            <p:nvPr/>
          </p:nvSpPr>
          <p:spPr>
            <a:xfrm>
              <a:off x="13622607" y="23304936"/>
              <a:ext cx="32724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FD1BB"/>
                </a:gs>
              </a:gsLst>
              <a:lin ang="54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endParaRPr lang="en-US" sz="2900" dirty="0">
                <a:latin typeface="Calibri"/>
                <a:cs typeface="Calibri"/>
              </a:endParaRPr>
            </a:p>
            <a:p>
              <a:pPr algn="ctr"/>
              <a:r>
                <a:rPr lang="en-US" sz="2900" dirty="0">
                  <a:latin typeface="Calibri"/>
                  <a:cs typeface="Calibri"/>
                </a:rPr>
                <a:t>[</a:t>
              </a:r>
              <a:r>
                <a:rPr lang="en-US" sz="2900" dirty="0" err="1">
                  <a:latin typeface="Calibri"/>
                  <a:cs typeface="Calibri"/>
                </a:rPr>
                <a:t>MastMath</a:t>
              </a:r>
              <a:r>
                <a:rPr lang="en-US" sz="2900" dirty="0">
                  <a:latin typeface="Calibri"/>
                  <a:cs typeface="Calibri"/>
                </a:rPr>
                <a:t>] </a:t>
              </a:r>
              <a:br>
                <a:rPr lang="en-US" sz="2900" dirty="0">
                  <a:latin typeface="Calibri"/>
                  <a:cs typeface="Calibri"/>
                </a:rPr>
              </a:br>
              <a:r>
                <a:rPr lang="en-US" sz="2900" dirty="0">
                  <a:latin typeface="Calibri"/>
                  <a:cs typeface="Calibri"/>
                </a:rPr>
                <a:t>Model Theory (</a:t>
              </a:r>
              <a:r>
                <a:rPr lang="en-US" sz="2900" dirty="0" err="1">
                  <a:latin typeface="Calibri"/>
                  <a:cs typeface="Calibri"/>
                </a:rPr>
                <a:t>Venema</a:t>
              </a:r>
              <a:r>
                <a:rPr lang="en-US" sz="2900" dirty="0">
                  <a:latin typeface="Calibri"/>
                  <a:cs typeface="Calibri"/>
                </a:rPr>
                <a:t>)</a:t>
              </a:r>
              <a:br>
                <a:rPr lang="en-US" sz="2900" dirty="0">
                  <a:latin typeface="Calibri"/>
                  <a:cs typeface="Calibri"/>
                </a:rPr>
              </a:br>
              <a:r>
                <a:rPr lang="en-US" sz="2900" dirty="0">
                  <a:latin typeface="Calibri"/>
                  <a:cs typeface="Calibri"/>
                </a:rPr>
                <a:t>[8EC]</a:t>
              </a:r>
            </a:p>
          </p:txBody>
        </p:sp>
        <p:sp>
          <p:nvSpPr>
            <p:cNvPr id="150" name="Shape 230"/>
            <p:cNvSpPr/>
            <p:nvPr/>
          </p:nvSpPr>
          <p:spPr>
            <a:xfrm>
              <a:off x="14513023" y="23125777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/>
            <a:p>
              <a:pPr algn="ctr"/>
              <a:r>
                <a:rPr lang="en-US" sz="3300" b="1" dirty="0"/>
                <a:t>L&amp;M</a:t>
              </a:r>
              <a:endParaRPr sz="3300" b="1" dirty="0"/>
            </a:p>
          </p:txBody>
        </p:sp>
      </p:grpSp>
      <p:sp>
        <p:nvSpPr>
          <p:cNvPr id="143" name="Shape 228"/>
          <p:cNvSpPr/>
          <p:nvPr/>
        </p:nvSpPr>
        <p:spPr>
          <a:xfrm>
            <a:off x="12103121" y="18480684"/>
            <a:ext cx="3165086" cy="2236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/>
              <a:t>Theoretical </a:t>
            </a:r>
          </a:p>
          <a:p>
            <a:pPr lvl="0" algn="l">
              <a:defRPr sz="1800"/>
            </a:pPr>
            <a:r>
              <a:rPr lang="en-US" sz="3900" b="1" dirty="0"/>
              <a:t>Linguistics</a:t>
            </a:r>
            <a:endParaRPr sz="39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68833A-A0EA-A144-8100-7DF2B2D2AA6B}"/>
              </a:ext>
            </a:extLst>
          </p:cNvPr>
          <p:cNvGrpSpPr/>
          <p:nvPr/>
        </p:nvGrpSpPr>
        <p:grpSpPr>
          <a:xfrm>
            <a:off x="4271061" y="23055851"/>
            <a:ext cx="3276000" cy="2672554"/>
            <a:chOff x="914116" y="22985903"/>
            <a:chExt cx="3276000" cy="2672554"/>
          </a:xfrm>
        </p:grpSpPr>
        <p:sp>
          <p:nvSpPr>
            <p:cNvPr id="162" name="Shape 157"/>
            <p:cNvSpPr/>
            <p:nvPr/>
          </p:nvSpPr>
          <p:spPr>
            <a:xfrm>
              <a:off x="914116" y="23228457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1">
                    <a:lumMod val="75000"/>
                  </a:schemeClr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endParaRPr lang="en-US" sz="2900" dirty="0">
                <a:solidFill>
                  <a:srgbClr val="FFFFFF"/>
                </a:solidFill>
              </a:endParaRPr>
            </a:p>
            <a:p>
              <a:pPr algn="ctr"/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MastMath-UvA</a:t>
              </a:r>
              <a:r>
                <a:rPr lang="en-US" sz="2900" dirty="0">
                  <a:solidFill>
                    <a:srgbClr val="FFFFFF"/>
                  </a:solidFill>
                </a:rPr>
                <a:t>]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Set Theory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(Hart, </a:t>
              </a:r>
              <a:r>
                <a:rPr lang="en-US" sz="2900" dirty="0" err="1">
                  <a:solidFill>
                    <a:srgbClr val="FFFFFF"/>
                  </a:solidFill>
                </a:rPr>
                <a:t>Löwe</a:t>
              </a:r>
              <a:r>
                <a:rPr lang="en-US" sz="2900" dirty="0">
                  <a:solidFill>
                    <a:srgbClr val="FFFFFF"/>
                  </a:solidFill>
                </a:rPr>
                <a:t>)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[8EC]</a:t>
              </a:r>
            </a:p>
          </p:txBody>
        </p:sp>
        <p:sp>
          <p:nvSpPr>
            <p:cNvPr id="174" name="Shape 230"/>
            <p:cNvSpPr/>
            <p:nvPr/>
          </p:nvSpPr>
          <p:spPr>
            <a:xfrm>
              <a:off x="1797512" y="2298590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L&amp;M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4" name="Shape 157"/>
          <p:cNvSpPr/>
          <p:nvPr/>
        </p:nvSpPr>
        <p:spPr>
          <a:xfrm>
            <a:off x="15184241" y="23143253"/>
            <a:ext cx="3671804" cy="249775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MastMath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-Utrecht] Category Theory and 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Topos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 Theory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(van 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Oosten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)  [8EC]</a:t>
            </a:r>
          </a:p>
          <a:p>
            <a:pPr algn="ctr"/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in 2019/20 only</a:t>
            </a:r>
            <a:endParaRPr lang="en-US" sz="2900" dirty="0">
              <a:solidFill>
                <a:schemeClr val="dk1">
                  <a:alpha val="25000"/>
                </a:schemeClr>
              </a:solidFill>
              <a:latin typeface="Calibri" charset="0"/>
              <a:cs typeface="Calibri" charset="0"/>
            </a:endParaRPr>
          </a:p>
        </p:txBody>
      </p:sp>
      <p:sp>
        <p:nvSpPr>
          <p:cNvPr id="165" name="Shape 100"/>
          <p:cNvSpPr/>
          <p:nvPr/>
        </p:nvSpPr>
        <p:spPr>
          <a:xfrm>
            <a:off x="15302985" y="26626874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Homotopy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 Type Theory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(van den Berg)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in 2019/20 only</a:t>
            </a:r>
            <a:endParaRPr lang="en-US" sz="2900" dirty="0">
              <a:solidFill>
                <a:schemeClr val="dk1">
                  <a:alpha val="25000"/>
                </a:schemeClr>
              </a:solidFill>
              <a:latin typeface="Calibri" charset="0"/>
              <a:cs typeface="Calibri" charset="0"/>
            </a:endParaRPr>
          </a:p>
        </p:txBody>
      </p:sp>
      <p:sp>
        <p:nvSpPr>
          <p:cNvPr id="128" name="Shape 154">
            <a:extLst>
              <a:ext uri="{FF2B5EF4-FFF2-40B4-BE49-F238E27FC236}">
                <a16:creationId xmlns:a16="http://schemas.microsoft.com/office/drawing/2014/main" id="{542925DC-ACE0-5640-BD83-440874A1F4A6}"/>
              </a:ext>
            </a:extLst>
          </p:cNvPr>
          <p:cNvSpPr/>
          <p:nvPr/>
        </p:nvSpPr>
        <p:spPr>
          <a:xfrm>
            <a:off x="4209678" y="26653948"/>
            <a:ext cx="3410273" cy="237585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MastMath</a:t>
            </a:r>
            <a:r>
              <a:rPr lang="en-US" sz="2900" dirty="0">
                <a:solidFill>
                  <a:srgbClr val="FFFFFF"/>
                </a:solidFill>
              </a:rPr>
              <a:t>-Utrecht]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 err="1">
                <a:solidFill>
                  <a:srgbClr val="FFFFFF"/>
                </a:solidFill>
              </a:rPr>
              <a:t>Topos</a:t>
            </a:r>
            <a:r>
              <a:rPr lang="en-US" sz="2900" dirty="0">
                <a:solidFill>
                  <a:srgbClr val="FFFFFF"/>
                </a:solidFill>
              </a:rPr>
              <a:t> Theory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(van </a:t>
            </a:r>
            <a:r>
              <a:rPr lang="en-US" sz="2900" dirty="0" err="1">
                <a:solidFill>
                  <a:srgbClr val="FFFFFF"/>
                </a:solidFill>
              </a:rPr>
              <a:t>Oosten</a:t>
            </a:r>
            <a:r>
              <a:rPr lang="en-US" sz="2900" dirty="0">
                <a:solidFill>
                  <a:srgbClr val="FFFFFF"/>
                </a:solidFill>
              </a:rPr>
              <a:t>)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[8EC]</a:t>
            </a:r>
          </a:p>
        </p:txBody>
      </p:sp>
      <p:sp>
        <p:nvSpPr>
          <p:cNvPr id="106" name="Shape 106"/>
          <p:cNvSpPr/>
          <p:nvPr/>
        </p:nvSpPr>
        <p:spPr>
          <a:xfrm>
            <a:off x="14987194" y="14055760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[</a:t>
            </a:r>
            <a:r>
              <a:rPr lang="en-US" sz="2900" dirty="0" err="1">
                <a:latin typeface="Calibri" charset="0"/>
                <a:ea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-FNWI] </a:t>
            </a:r>
            <a:br>
              <a:rPr lang="en-US" sz="29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Logic and Conversation (Roelofsen)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8689588" y="13759407"/>
            <a:ext cx="3276000" cy="2734537"/>
            <a:chOff x="24809283" y="13838554"/>
            <a:chExt cx="3276000" cy="2734646"/>
          </a:xfrm>
        </p:grpSpPr>
        <p:sp>
          <p:nvSpPr>
            <p:cNvPr id="181" name="Shape 181"/>
            <p:cNvSpPr/>
            <p:nvPr/>
          </p:nvSpPr>
          <p:spPr>
            <a:xfrm>
              <a:off x="24809283" y="14143103"/>
              <a:ext cx="3276000" cy="2430097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>
                <a:latin typeface="Calibri" charset="0"/>
                <a:ea typeface="Calibri" charset="0"/>
                <a:cs typeface="Calibri" charset="0"/>
              </a:endParaRPr>
            </a:p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Structures for Semantics </a:t>
              </a:r>
            </a:p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Aloni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25318884" y="13838554"/>
              <a:ext cx="2449136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L&amp;L</a:t>
              </a:r>
              <a:endParaRPr sz="33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301787" y="10279647"/>
            <a:ext cx="14349731" cy="2559636"/>
            <a:chOff x="11452230" y="10441683"/>
            <a:chExt cx="14349731" cy="2559636"/>
          </a:xfrm>
        </p:grpSpPr>
        <p:sp>
          <p:nvSpPr>
            <p:cNvPr id="70" name="Shape 70"/>
            <p:cNvSpPr/>
            <p:nvPr/>
          </p:nvSpPr>
          <p:spPr>
            <a:xfrm>
              <a:off x="18834718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br>
                <a:rPr lang="en-US" sz="2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-FGW] </a:t>
              </a:r>
              <a:b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Meaning, Reference and Modality (Dekker)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5143474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Advanced topics in Philosophy of Language </a:t>
              </a:r>
            </a:p>
            <a:p>
              <a:pPr lvl="0" algn="ctr">
                <a:defRPr sz="1800"/>
              </a:pPr>
              <a:r>
                <a:rPr lang="en-US" sz="2900" dirty="0"/>
                <a:t>(Dekker)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1452230" y="10441683"/>
              <a:ext cx="3276000" cy="2559634"/>
              <a:chOff x="3148278" y="4924171"/>
              <a:chExt cx="3276000" cy="2682428"/>
            </a:xfrm>
          </p:grpSpPr>
          <p:sp>
            <p:nvSpPr>
              <p:cNvPr id="91" name="Shape 91"/>
              <p:cNvSpPr/>
              <p:nvPr/>
            </p:nvSpPr>
            <p:spPr>
              <a:xfrm>
                <a:off x="3148278" y="5060024"/>
                <a:ext cx="3276000" cy="2546575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/>
              </a:p>
              <a:p>
                <a:pPr lvl="0" algn="ctr">
                  <a:defRPr sz="1800"/>
                </a:pPr>
                <a:r>
                  <a:rPr lang="en-US" sz="2900" dirty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Philosophical Logic (van </a:t>
                </a:r>
                <a:r>
                  <a:rPr lang="en-US" sz="2900" dirty="0" err="1"/>
                  <a:t>Rooij</a:t>
                </a:r>
                <a:r>
                  <a:rPr lang="en-US" sz="2900" dirty="0"/>
                  <a:t>)</a:t>
                </a:r>
              </a:p>
            </p:txBody>
          </p:sp>
          <p:sp>
            <p:nvSpPr>
              <p:cNvPr id="155" name="Shape 230"/>
              <p:cNvSpPr/>
              <p:nvPr/>
            </p:nvSpPr>
            <p:spPr>
              <a:xfrm>
                <a:off x="4098705" y="4924171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L&amp;P</a:t>
                </a:r>
                <a:endParaRPr sz="3300" b="1" dirty="0"/>
              </a:p>
            </p:txBody>
          </p:sp>
        </p:grpSp>
        <p:sp>
          <p:nvSpPr>
            <p:cNvPr id="169" name="Shape 169"/>
            <p:cNvSpPr/>
            <p:nvPr/>
          </p:nvSpPr>
          <p:spPr>
            <a:xfrm>
              <a:off x="22525961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</a:t>
              </a:r>
            </a:p>
            <a:p>
              <a:pPr lvl="0" algn="ctr">
                <a:defRPr sz="1800"/>
              </a:pPr>
              <a:r>
                <a:rPr lang="en-US" sz="2900" dirty="0"/>
                <a:t>Time </a:t>
              </a:r>
              <a:br>
                <a:rPr lang="en-US" sz="2900" dirty="0"/>
              </a:br>
              <a:r>
                <a:rPr lang="en-US" sz="2900" dirty="0"/>
                <a:t>(van </a:t>
              </a:r>
              <a:r>
                <a:rPr lang="en-US" sz="2900" dirty="0" err="1"/>
                <a:t>Lambalgen</a:t>
              </a:r>
              <a:r>
                <a:rPr lang="en-US" sz="2900" dirty="0"/>
                <a:t>)</a:t>
              </a:r>
            </a:p>
          </p:txBody>
        </p:sp>
      </p:grpSp>
      <p:sp>
        <p:nvSpPr>
          <p:cNvPr id="201" name="Shape 82"/>
          <p:cNvSpPr/>
          <p:nvPr/>
        </p:nvSpPr>
        <p:spPr>
          <a:xfrm>
            <a:off x="19653359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chemeClr val="tx1"/>
                </a:solidFill>
              </a:rPr>
              <a:t>[RM-Ling] 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Syntax and Semantics 2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(</a:t>
            </a:r>
            <a:r>
              <a:rPr lang="en-US" sz="2900" dirty="0" err="1">
                <a:solidFill>
                  <a:schemeClr val="tx1"/>
                </a:solidFill>
              </a:rPr>
              <a:t>Hengeveld</a:t>
            </a:r>
            <a:r>
              <a:rPr lang="en-US" sz="2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9" name="Shape 112"/>
          <p:cNvSpPr/>
          <p:nvPr/>
        </p:nvSpPr>
        <p:spPr>
          <a:xfrm>
            <a:off x="14981797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[RM-Ling]</a:t>
            </a:r>
            <a:br>
              <a:rPr lang="en-US" sz="2900" dirty="0"/>
            </a:br>
            <a:r>
              <a:rPr lang="en-US" sz="2900" dirty="0"/>
              <a:t>Syntax and Semantics 1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Hengeveld</a:t>
            </a:r>
            <a:r>
              <a:rPr lang="en-US" sz="2900" dirty="0"/>
              <a:t>, </a:t>
            </a:r>
            <a:r>
              <a:rPr lang="en-US" sz="2900" dirty="0" err="1"/>
              <a:t>Aboh</a:t>
            </a:r>
            <a:r>
              <a:rPr lang="en-US" sz="2900" dirty="0"/>
              <a:t>)</a:t>
            </a:r>
          </a:p>
        </p:txBody>
      </p:sp>
      <p:sp>
        <p:nvSpPr>
          <p:cNvPr id="126" name="Shape 230"/>
          <p:cNvSpPr/>
          <p:nvPr/>
        </p:nvSpPr>
        <p:spPr>
          <a:xfrm>
            <a:off x="1828738" y="17999302"/>
            <a:ext cx="21708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L&amp;M, L&amp;C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32" name="Shape 248"/>
          <p:cNvSpPr/>
          <p:nvPr/>
        </p:nvSpPr>
        <p:spPr>
          <a:xfrm flipH="1" flipV="1">
            <a:off x="40592646" y="6880900"/>
            <a:ext cx="1" cy="650266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7" name="Shape 228"/>
          <p:cNvSpPr/>
          <p:nvPr/>
        </p:nvSpPr>
        <p:spPr>
          <a:xfrm>
            <a:off x="31635218" y="19025956"/>
            <a:ext cx="2414725" cy="2031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Economic </a:t>
            </a:r>
          </a:p>
          <a:p>
            <a:pPr lvl="0" algn="l">
              <a:defRPr sz="1800"/>
            </a:pPr>
            <a:r>
              <a:rPr lang="en-US" sz="3900" b="1" dirty="0"/>
              <a:t>Theory</a:t>
            </a:r>
            <a:endParaRPr sz="3900" b="1" dirty="0"/>
          </a:p>
        </p:txBody>
      </p:sp>
      <p:sp>
        <p:nvSpPr>
          <p:cNvPr id="158" name="Shape 193"/>
          <p:cNvSpPr/>
          <p:nvPr/>
        </p:nvSpPr>
        <p:spPr>
          <a:xfrm>
            <a:off x="34515371" y="18575513"/>
            <a:ext cx="3276000" cy="2268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Game Theory 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Endriss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59" name="Shape 211"/>
          <p:cNvSpPr/>
          <p:nvPr/>
        </p:nvSpPr>
        <p:spPr>
          <a:xfrm>
            <a:off x="34515371" y="16142825"/>
            <a:ext cx="3276000" cy="2268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Computational Social Choice (</a:t>
            </a:r>
            <a:r>
              <a:rPr lang="en-US" sz="2900" dirty="0" err="1">
                <a:latin typeface="Calibri"/>
                <a:cs typeface="Calibri"/>
              </a:rPr>
              <a:t>Endriss</a:t>
            </a:r>
            <a:r>
              <a:rPr lang="en-US" sz="2900" dirty="0">
                <a:latin typeface="Calibri"/>
                <a:cs typeface="Calibri"/>
              </a:rPr>
              <a:t>)</a:t>
            </a:r>
          </a:p>
        </p:txBody>
      </p:sp>
      <p:sp>
        <p:nvSpPr>
          <p:cNvPr id="167" name="Shape 136"/>
          <p:cNvSpPr/>
          <p:nvPr/>
        </p:nvSpPr>
        <p:spPr>
          <a:xfrm>
            <a:off x="38684807" y="18419517"/>
            <a:ext cx="3520838" cy="274481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MastMath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Machine Learning Theory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</a:t>
            </a:r>
            <a:r>
              <a:rPr lang="en-US" sz="2900" dirty="0" err="1">
                <a:solidFill>
                  <a:srgbClr val="FFFFFF"/>
                </a:solidFill>
              </a:rPr>
              <a:t>Koolen</a:t>
            </a:r>
            <a:r>
              <a:rPr lang="en-US" sz="2900" dirty="0">
                <a:solidFill>
                  <a:srgbClr val="FFFFFF"/>
                </a:solidFill>
              </a:rPr>
              <a:t>, </a:t>
            </a:r>
            <a:r>
              <a:rPr lang="en-US" sz="2900" dirty="0" err="1">
                <a:solidFill>
                  <a:srgbClr val="FFFFFF"/>
                </a:solidFill>
              </a:rPr>
              <a:t>Grünwald</a:t>
            </a:r>
            <a:r>
              <a:rPr lang="en-US" sz="2900" dirty="0">
                <a:solidFill>
                  <a:srgbClr val="FFFFFF"/>
                </a:solidFill>
              </a:rPr>
              <a:t>, de Heide) [8EC]</a:t>
            </a:r>
          </a:p>
        </p:txBody>
      </p:sp>
      <p:sp>
        <p:nvSpPr>
          <p:cNvPr id="147" name="Shape 230"/>
          <p:cNvSpPr/>
          <p:nvPr/>
        </p:nvSpPr>
        <p:spPr>
          <a:xfrm>
            <a:off x="18533439" y="10194561"/>
            <a:ext cx="1497972" cy="109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L&amp;P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46" name="Shape 230"/>
          <p:cNvSpPr/>
          <p:nvPr/>
        </p:nvSpPr>
        <p:spPr>
          <a:xfrm>
            <a:off x="20632503" y="10186217"/>
            <a:ext cx="1497972" cy="109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L&amp;L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61" name="Shape 225"/>
          <p:cNvSpPr/>
          <p:nvPr/>
        </p:nvSpPr>
        <p:spPr>
          <a:xfrm flipV="1">
            <a:off x="3087986" y="33692638"/>
            <a:ext cx="6015971" cy="118387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1" name="Shape 248"/>
          <p:cNvSpPr/>
          <p:nvPr/>
        </p:nvSpPr>
        <p:spPr>
          <a:xfrm flipH="1">
            <a:off x="4457973" y="16674289"/>
            <a:ext cx="1591724" cy="172385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2" name="Shape 248"/>
          <p:cNvSpPr/>
          <p:nvPr/>
        </p:nvSpPr>
        <p:spPr>
          <a:xfrm flipH="1">
            <a:off x="18476185" y="18974555"/>
            <a:ext cx="955898" cy="162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3" name="Shape 248"/>
          <p:cNvSpPr/>
          <p:nvPr/>
        </p:nvSpPr>
        <p:spPr>
          <a:xfrm flipH="1" flipV="1">
            <a:off x="41822916" y="6880899"/>
            <a:ext cx="0" cy="334070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1" name="Shape 121">
            <a:extLst>
              <a:ext uri="{FF2B5EF4-FFF2-40B4-BE49-F238E27FC236}">
                <a16:creationId xmlns:a16="http://schemas.microsoft.com/office/drawing/2014/main" id="{F6F249D7-9912-DA41-BBB9-48C065B69484}"/>
              </a:ext>
            </a:extLst>
          </p:cNvPr>
          <p:cNvSpPr/>
          <p:nvPr/>
        </p:nvSpPr>
        <p:spPr>
          <a:xfrm>
            <a:off x="10097966" y="1031926"/>
            <a:ext cx="3435443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History of logic: Theories of Language in Early Modern Philosophy (Maat)</a:t>
            </a:r>
          </a:p>
        </p:txBody>
      </p:sp>
      <p:sp>
        <p:nvSpPr>
          <p:cNvPr id="136" name="Shape 187">
            <a:extLst>
              <a:ext uri="{FF2B5EF4-FFF2-40B4-BE49-F238E27FC236}">
                <a16:creationId xmlns:a16="http://schemas.microsoft.com/office/drawing/2014/main" id="{E45814B0-2CCE-C843-B275-E573CFEFCED7}"/>
              </a:ext>
            </a:extLst>
          </p:cNvPr>
          <p:cNvSpPr/>
          <p:nvPr/>
        </p:nvSpPr>
        <p:spPr>
          <a:xfrm>
            <a:off x="27064299" y="244136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Kolmogorov Complexity (Torenvliet)</a:t>
            </a:r>
          </a:p>
        </p:txBody>
      </p:sp>
      <p:sp>
        <p:nvSpPr>
          <p:cNvPr id="148" name="Shape 67">
            <a:extLst>
              <a:ext uri="{FF2B5EF4-FFF2-40B4-BE49-F238E27FC236}">
                <a16:creationId xmlns:a16="http://schemas.microsoft.com/office/drawing/2014/main" id="{1410FA51-D999-3047-A3A4-11DCDAAC46DF}"/>
              </a:ext>
            </a:extLst>
          </p:cNvPr>
          <p:cNvSpPr/>
          <p:nvPr/>
        </p:nvSpPr>
        <p:spPr>
          <a:xfrm>
            <a:off x="30681909" y="2717319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-VU]</a:t>
            </a:r>
            <a:br>
              <a:rPr lang="en-US" sz="2900" dirty="0"/>
            </a:br>
            <a:r>
              <a:rPr lang="en-US" sz="2900" dirty="0"/>
              <a:t>Term Rewriting Systems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Endrullis</a:t>
            </a:r>
            <a:r>
              <a:rPr lang="en-US" sz="2900" dirty="0"/>
              <a:t>)</a:t>
            </a:r>
          </a:p>
        </p:txBody>
      </p:sp>
      <p:sp>
        <p:nvSpPr>
          <p:cNvPr id="156" name="Shape 139">
            <a:extLst>
              <a:ext uri="{FF2B5EF4-FFF2-40B4-BE49-F238E27FC236}">
                <a16:creationId xmlns:a16="http://schemas.microsoft.com/office/drawing/2014/main" id="{C5F71FB7-E831-5E48-A2D3-30511B2CA146}"/>
              </a:ext>
            </a:extLst>
          </p:cNvPr>
          <p:cNvSpPr/>
          <p:nvPr/>
        </p:nvSpPr>
        <p:spPr>
          <a:xfrm>
            <a:off x="6113595" y="104707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</a:p>
          <a:p>
            <a:pPr lvl="0" algn="ctr">
              <a:defRPr sz="1800"/>
            </a:pPr>
            <a:r>
              <a:rPr lang="en-US" sz="2900" dirty="0"/>
              <a:t>Philosophy of Techno Science</a:t>
            </a:r>
            <a:br>
              <a:rPr lang="en-US" sz="2900" dirty="0"/>
            </a:br>
            <a:r>
              <a:rPr lang="en-US" sz="2900" dirty="0"/>
              <a:t>(Russo)</a:t>
            </a:r>
          </a:p>
        </p:txBody>
      </p:sp>
      <p:sp>
        <p:nvSpPr>
          <p:cNvPr id="163" name="Shape 121">
            <a:extLst>
              <a:ext uri="{FF2B5EF4-FFF2-40B4-BE49-F238E27FC236}">
                <a16:creationId xmlns:a16="http://schemas.microsoft.com/office/drawing/2014/main" id="{1FAC236F-44C2-DD4D-93D1-B02C07ECC418}"/>
              </a:ext>
            </a:extLst>
          </p:cNvPr>
          <p:cNvSpPr/>
          <p:nvPr/>
        </p:nvSpPr>
        <p:spPr>
          <a:xfrm>
            <a:off x="1636905" y="13909553"/>
            <a:ext cx="3435443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</a:t>
            </a:r>
            <a:br>
              <a:rPr lang="en-US" sz="2900" dirty="0"/>
            </a:br>
            <a:r>
              <a:rPr lang="en-US" sz="2900" dirty="0"/>
              <a:t>Topology, Logic and Learning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Baltag</a:t>
            </a:r>
            <a:r>
              <a:rPr lang="en-US" sz="2900" dirty="0"/>
              <a:t>)</a:t>
            </a:r>
          </a:p>
        </p:txBody>
      </p:sp>
      <p:sp>
        <p:nvSpPr>
          <p:cNvPr id="168" name="Shape 202">
            <a:extLst>
              <a:ext uri="{FF2B5EF4-FFF2-40B4-BE49-F238E27FC236}">
                <a16:creationId xmlns:a16="http://schemas.microsoft.com/office/drawing/2014/main" id="{9F841D84-7C82-FE4E-8AA7-8202FDC9C2CD}"/>
              </a:ext>
            </a:extLst>
          </p:cNvPr>
          <p:cNvSpPr/>
          <p:nvPr/>
        </p:nvSpPr>
        <p:spPr>
          <a:xfrm>
            <a:off x="10183776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Logic and Philosophy</a:t>
            </a:r>
            <a:br>
              <a:rPr lang="en-US" sz="2900" dirty="0"/>
            </a:br>
            <a:r>
              <a:rPr lang="en-US" sz="2900" dirty="0"/>
              <a:t>(TBC)</a:t>
            </a:r>
          </a:p>
        </p:txBody>
      </p:sp>
      <p:sp>
        <p:nvSpPr>
          <p:cNvPr id="170" name="Shape 187">
            <a:extLst>
              <a:ext uri="{FF2B5EF4-FFF2-40B4-BE49-F238E27FC236}">
                <a16:creationId xmlns:a16="http://schemas.microsoft.com/office/drawing/2014/main" id="{EE61D495-4F4C-6844-861A-5326B0AB7A79}"/>
              </a:ext>
            </a:extLst>
          </p:cNvPr>
          <p:cNvSpPr/>
          <p:nvPr/>
        </p:nvSpPr>
        <p:spPr>
          <a:xfrm>
            <a:off x="27064299" y="2717319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-VU] Distributed Algorithms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Fokkink</a:t>
            </a:r>
            <a:r>
              <a:rPr lang="en-US" sz="2900" dirty="0"/>
              <a:t>)</a:t>
            </a:r>
          </a:p>
        </p:txBody>
      </p:sp>
      <p:sp>
        <p:nvSpPr>
          <p:cNvPr id="171" name="Shape 187">
            <a:extLst>
              <a:ext uri="{FF2B5EF4-FFF2-40B4-BE49-F238E27FC236}">
                <a16:creationId xmlns:a16="http://schemas.microsoft.com/office/drawing/2014/main" id="{C054D878-0FCF-8944-9150-9FCA01046A9A}"/>
              </a:ext>
            </a:extLst>
          </p:cNvPr>
          <p:cNvSpPr/>
          <p:nvPr/>
        </p:nvSpPr>
        <p:spPr>
          <a:xfrm>
            <a:off x="21195857" y="270538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-VU]</a:t>
            </a:r>
            <a:br>
              <a:rPr lang="en-US" sz="2900" dirty="0"/>
            </a:br>
            <a:r>
              <a:rPr lang="en-US" sz="2900" dirty="0"/>
              <a:t>Logical Verification</a:t>
            </a:r>
            <a:br>
              <a:rPr lang="en-US" sz="2900" dirty="0"/>
            </a:br>
            <a:r>
              <a:rPr lang="en-US" sz="2900" dirty="0"/>
              <a:t>(TBC)</a:t>
            </a:r>
          </a:p>
        </p:txBody>
      </p:sp>
      <p:sp>
        <p:nvSpPr>
          <p:cNvPr id="134" name="Shape 248">
            <a:extLst>
              <a:ext uri="{FF2B5EF4-FFF2-40B4-BE49-F238E27FC236}">
                <a16:creationId xmlns:a16="http://schemas.microsoft.com/office/drawing/2014/main" id="{9214EF80-EB54-2548-8428-81867880DB76}"/>
              </a:ext>
            </a:extLst>
          </p:cNvPr>
          <p:cNvSpPr/>
          <p:nvPr/>
        </p:nvSpPr>
        <p:spPr>
          <a:xfrm flipH="1">
            <a:off x="3004617" y="16530868"/>
            <a:ext cx="25773" cy="140255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1203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5513</TotalTime>
  <Words>508</Words>
  <Application>Microsoft Macintosh PowerPoint</Application>
  <PresentationFormat>Custom</PresentationFormat>
  <Paragraphs>121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Helvetica</vt:lpstr>
      <vt:lpstr>Helvetica Neue</vt:lpstr>
      <vt:lpstr>Default</vt:lpstr>
      <vt:lpstr>Master of Logic 2018/19 version: 1 June 2018:  https://github.com/cschaffner/MoLOverviewPoster Suggestions and comments are welcome! 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of Logic 2015/16</dc:title>
  <dc:creator>Gigengack, Karine</dc:creator>
  <cp:lastModifiedBy>Microsoft Office User</cp:lastModifiedBy>
  <cp:revision>250</cp:revision>
  <cp:lastPrinted>2017-12-13T10:28:22Z</cp:lastPrinted>
  <dcterms:modified xsi:type="dcterms:W3CDTF">2018-05-30T18:51:25Z</dcterms:modified>
</cp:coreProperties>
</file>