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2811700" cy="30264100"/>
  <p:notesSz cx="6648450" cy="9774238"/>
  <p:defaultTextStyle>
    <a:lvl1pPr defTabSz="2087574">
      <a:defRPr sz="8200">
        <a:latin typeface="Calibri"/>
        <a:ea typeface="Calibri"/>
        <a:cs typeface="Calibri"/>
        <a:sym typeface="Calibri"/>
      </a:defRPr>
    </a:lvl1pPr>
    <a:lvl2pPr indent="2087574" defTabSz="2087574">
      <a:defRPr sz="8200">
        <a:latin typeface="Calibri"/>
        <a:ea typeface="Calibri"/>
        <a:cs typeface="Calibri"/>
        <a:sym typeface="Calibri"/>
      </a:defRPr>
    </a:lvl2pPr>
    <a:lvl3pPr indent="4175147" defTabSz="2087574">
      <a:defRPr sz="8200">
        <a:latin typeface="Calibri"/>
        <a:ea typeface="Calibri"/>
        <a:cs typeface="Calibri"/>
        <a:sym typeface="Calibri"/>
      </a:defRPr>
    </a:lvl3pPr>
    <a:lvl4pPr indent="6262721" defTabSz="2087574">
      <a:defRPr sz="8200">
        <a:latin typeface="Calibri"/>
        <a:ea typeface="Calibri"/>
        <a:cs typeface="Calibri"/>
        <a:sym typeface="Calibri"/>
      </a:defRPr>
    </a:lvl4pPr>
    <a:lvl5pPr indent="8350294" defTabSz="2087574">
      <a:defRPr sz="8200">
        <a:latin typeface="Calibri"/>
        <a:ea typeface="Calibri"/>
        <a:cs typeface="Calibri"/>
        <a:sym typeface="Calibri"/>
      </a:defRPr>
    </a:lvl5pPr>
    <a:lvl6pPr indent="10437868" defTabSz="2087574">
      <a:defRPr sz="8200">
        <a:latin typeface="Calibri"/>
        <a:ea typeface="Calibri"/>
        <a:cs typeface="Calibri"/>
        <a:sym typeface="Calibri"/>
      </a:defRPr>
    </a:lvl6pPr>
    <a:lvl7pPr indent="12525438" defTabSz="2087574">
      <a:defRPr sz="8200">
        <a:latin typeface="Calibri"/>
        <a:ea typeface="Calibri"/>
        <a:cs typeface="Calibri"/>
        <a:sym typeface="Calibri"/>
      </a:defRPr>
    </a:lvl7pPr>
    <a:lvl8pPr indent="14613015" defTabSz="2087574">
      <a:defRPr sz="8200">
        <a:latin typeface="Calibri"/>
        <a:ea typeface="Calibri"/>
        <a:cs typeface="Calibri"/>
        <a:sym typeface="Calibri"/>
      </a:defRPr>
    </a:lvl8pPr>
    <a:lvl9pPr indent="16700589" defTabSz="2087574">
      <a:defRPr sz="8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0582">
          <p15:clr>
            <a:srgbClr val="A4A3A4"/>
          </p15:clr>
        </p15:guide>
        <p15:guide id="2" pos="237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9FF"/>
    <a:srgbClr val="FFD1BB"/>
    <a:srgbClr val="00602B"/>
    <a:srgbClr val="00CC5C"/>
    <a:srgbClr val="FF9900"/>
    <a:srgbClr val="61D6FF"/>
    <a:srgbClr val="FF0000"/>
    <a:srgbClr val="FFFF00"/>
    <a:srgbClr val="FFBD5B"/>
    <a:srgbClr val="85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1030" autoAdjust="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904" y="176"/>
      </p:cViewPr>
      <p:guideLst>
        <p:guide orient="horz" pos="10582"/>
        <p:guide pos="237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5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550" y="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9243D-0E3E-4D4F-90E9-F9F1DBB34143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550" y="9283700"/>
            <a:ext cx="288131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66809-BDDB-184B-A42F-900CB3A67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886462" y="4642771"/>
            <a:ext cx="4875531" cy="4398407"/>
          </a:xfrm>
          <a:prstGeom prst="rect">
            <a:avLst/>
          </a:prstGeom>
        </p:spPr>
        <p:txBody>
          <a:bodyPr lIns="89650" tIns="44825" rIns="89650" bIns="4482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919260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1pPr>
    <a:lvl2pPr indent="228548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2pPr>
    <a:lvl3pPr indent="457097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3pPr>
    <a:lvl4pPr indent="68564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4pPr>
    <a:lvl5pPr indent="91419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5pPr>
    <a:lvl6pPr indent="1142741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6pPr>
    <a:lvl7pPr indent="1371286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7pPr>
    <a:lvl8pPr indent="1599835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8pPr>
    <a:lvl9pPr indent="1828383" defTabSz="457097">
      <a:lnSpc>
        <a:spcPct val="117999"/>
      </a:lnSpc>
      <a:defRPr sz="23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33425"/>
            <a:ext cx="518477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https://staff.fnwi.uva.nl/u.endriss/mol/curr1516.html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8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3212058" y="8140490"/>
            <a:ext cx="36403309" cy="9009174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>
              <a:defRPr sz="1800"/>
            </a:pPr>
            <a:r>
              <a:rPr sz="20200" dirty="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424118" y="17149660"/>
            <a:ext cx="29979196" cy="131144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2087574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4175147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6262721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8350294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700" dirty="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1811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3383073" y="19447491"/>
            <a:ext cx="36403309" cy="6010787"/>
          </a:xfrm>
          <a:prstGeom prst="rect">
            <a:avLst/>
          </a:prstGeom>
        </p:spPr>
        <p:txBody>
          <a:bodyPr anchor="t"/>
          <a:lstStyle>
            <a:lvl1pPr algn="l">
              <a:defRPr sz="18300" b="1" cap="all"/>
            </a:lvl1pPr>
          </a:lstStyle>
          <a:p>
            <a:pPr lvl="0">
              <a:defRPr sz="1800" b="0" cap="none"/>
            </a:pPr>
            <a:r>
              <a:rPr sz="183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3383073" y="12827221"/>
            <a:ext cx="36403309" cy="662027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1pPr>
            <a:lvl2pPr marL="0" indent="208757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2pPr>
            <a:lvl3pPr marL="0" indent="4175147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3pPr>
            <a:lvl4pPr marL="0" indent="6262721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4pPr>
            <a:lvl5pPr marL="0" indent="8350294">
              <a:spcBef>
                <a:spcPts val="2199"/>
              </a:spcBef>
              <a:buSzTx/>
              <a:buFontTx/>
              <a:buNone/>
              <a:defRPr sz="91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91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2141376" y="1133298"/>
            <a:ext cx="38544680" cy="520136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2141373" y="6334657"/>
            <a:ext cx="18922884" cy="32629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600"/>
              </a:spcBef>
              <a:buSzTx/>
              <a:buFontTx/>
              <a:buNone/>
              <a:defRPr sz="10800" b="1"/>
            </a:lvl1pPr>
            <a:lvl2pPr marL="0" indent="2087574">
              <a:spcBef>
                <a:spcPts val="2600"/>
              </a:spcBef>
              <a:buSzTx/>
              <a:buFontTx/>
              <a:buNone/>
              <a:defRPr sz="10800" b="1"/>
            </a:lvl2pPr>
            <a:lvl3pPr marL="0" indent="4175147">
              <a:spcBef>
                <a:spcPts val="2600"/>
              </a:spcBef>
              <a:buSzTx/>
              <a:buFontTx/>
              <a:buNone/>
              <a:defRPr sz="10800" b="1"/>
            </a:lvl3pPr>
            <a:lvl4pPr marL="0" indent="6262721">
              <a:spcBef>
                <a:spcPts val="2600"/>
              </a:spcBef>
              <a:buSzTx/>
              <a:buFontTx/>
              <a:buNone/>
              <a:defRPr sz="10800" b="1"/>
            </a:lvl4pPr>
            <a:lvl5pPr marL="0" indent="8350294">
              <a:spcBef>
                <a:spcPts val="2600"/>
              </a:spcBef>
              <a:buSzTx/>
              <a:buFontTx/>
              <a:buNone/>
              <a:defRPr sz="10800" b="1"/>
            </a:lvl5pPr>
          </a:lstStyle>
          <a:p>
            <a:pPr lvl="0">
              <a:defRPr sz="1800" b="0"/>
            </a:pPr>
            <a:r>
              <a:rPr sz="10800" b="1"/>
              <a:t>Body Level One</a:t>
            </a:r>
          </a:p>
          <a:p>
            <a:pPr lvl="1">
              <a:defRPr sz="1800" b="0"/>
            </a:pPr>
            <a:r>
              <a:rPr sz="10800" b="1"/>
              <a:t>Body Level Two</a:t>
            </a:r>
          </a:p>
          <a:p>
            <a:pPr lvl="2">
              <a:defRPr sz="1800" b="0"/>
            </a:pPr>
            <a:r>
              <a:rPr sz="10800" b="1"/>
              <a:t>Body Level Three</a:t>
            </a:r>
          </a:p>
          <a:p>
            <a:pPr lvl="3">
              <a:defRPr sz="1800" b="0"/>
            </a:pPr>
            <a:r>
              <a:rPr sz="10800" b="1"/>
              <a:t>Body Level Four</a:t>
            </a:r>
          </a:p>
          <a:p>
            <a:pPr lvl="4">
              <a:defRPr sz="1800" b="0"/>
            </a:pPr>
            <a:r>
              <a:rPr sz="10800" b="1"/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141376" y="406332"/>
            <a:ext cx="38544680" cy="66552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141379" y="2"/>
            <a:ext cx="14089927" cy="6333046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xfrm>
            <a:off x="16744336" y="1204964"/>
            <a:ext cx="23941718" cy="29059137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8394477" y="21184875"/>
            <a:ext cx="25696454" cy="2500993"/>
          </a:xfrm>
          <a:prstGeom prst="rect">
            <a:avLst/>
          </a:prstGeom>
        </p:spPr>
        <p:txBody>
          <a:bodyPr anchor="b"/>
          <a:lstStyle>
            <a:lvl1pPr algn="l">
              <a:defRPr sz="9100" b="1"/>
            </a:lvl1pPr>
          </a:lstStyle>
          <a:p>
            <a:pPr lvl="0">
              <a:defRPr sz="1800" b="0"/>
            </a:pPr>
            <a:r>
              <a:rPr sz="9100" b="1"/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8394477" y="23685865"/>
            <a:ext cx="25696454" cy="35518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FontTx/>
              <a:buNone/>
              <a:defRPr sz="6500"/>
            </a:lvl1pPr>
            <a:lvl2pPr marL="0" indent="2087574">
              <a:spcBef>
                <a:spcPts val="1500"/>
              </a:spcBef>
              <a:buSzTx/>
              <a:buFontTx/>
              <a:buNone/>
              <a:defRPr sz="6500"/>
            </a:lvl2pPr>
            <a:lvl3pPr marL="0" indent="4175147">
              <a:spcBef>
                <a:spcPts val="1500"/>
              </a:spcBef>
              <a:buSzTx/>
              <a:buFontTx/>
              <a:buNone/>
              <a:defRPr sz="6500"/>
            </a:lvl3pPr>
            <a:lvl4pPr marL="0" indent="6262721">
              <a:spcBef>
                <a:spcPts val="1500"/>
              </a:spcBef>
              <a:buSzTx/>
              <a:buFontTx/>
              <a:buNone/>
              <a:defRPr sz="6500"/>
            </a:lvl4pPr>
            <a:lvl5pPr marL="0" indent="8350294">
              <a:spcBef>
                <a:spcPts val="1500"/>
              </a:spcBef>
              <a:buSzTx/>
              <a:buFontTx/>
              <a:buNone/>
              <a:defRPr sz="6500"/>
            </a:lvl5pPr>
          </a:lstStyle>
          <a:p>
            <a:pPr lvl="0">
              <a:defRPr sz="1800"/>
            </a:pPr>
            <a:r>
              <a:rPr sz="6500"/>
              <a:t>Body Level One</a:t>
            </a:r>
          </a:p>
          <a:p>
            <a:pPr lvl="1">
              <a:defRPr sz="1800"/>
            </a:pPr>
            <a:r>
              <a:rPr sz="6500"/>
              <a:t>Body Level Two</a:t>
            </a:r>
          </a:p>
          <a:p>
            <a:pPr lvl="2">
              <a:defRPr sz="1800"/>
            </a:pPr>
            <a:r>
              <a:rPr sz="6500"/>
              <a:t>Body Level Three</a:t>
            </a:r>
          </a:p>
          <a:p>
            <a:pPr lvl="3">
              <a:defRPr sz="1800"/>
            </a:pPr>
            <a:r>
              <a:rPr sz="6500"/>
              <a:t>Body Level Four</a:t>
            </a:r>
          </a:p>
          <a:p>
            <a:pPr lvl="4">
              <a:defRPr sz="1800"/>
            </a:pPr>
            <a:r>
              <a:rPr sz="650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141376" y="406328"/>
            <a:ext cx="38544680" cy="665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/>
          <a:p>
            <a:pPr lvl="0">
              <a:defRPr sz="1800"/>
            </a:pPr>
            <a:r>
              <a:rPr sz="20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141376" y="7061628"/>
            <a:ext cx="38544680" cy="23202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>
            <a:normAutofit/>
          </a:bodyPr>
          <a:lstStyle/>
          <a:p>
            <a:pPr lvl="0">
              <a:defRPr sz="1800"/>
            </a:pPr>
            <a:r>
              <a:rPr sz="14700"/>
              <a:t>Body Level One</a:t>
            </a:r>
          </a:p>
          <a:p>
            <a:pPr lvl="1">
              <a:defRPr sz="1800"/>
            </a:pPr>
            <a:r>
              <a:rPr sz="14700"/>
              <a:t>Body Level Two</a:t>
            </a:r>
          </a:p>
          <a:p>
            <a:pPr lvl="2">
              <a:defRPr sz="1800"/>
            </a:pPr>
            <a:r>
              <a:rPr sz="14700"/>
              <a:t>Body Level Three</a:t>
            </a:r>
          </a:p>
          <a:p>
            <a:pPr lvl="3">
              <a:defRPr sz="1800"/>
            </a:pPr>
            <a:r>
              <a:rPr sz="14700"/>
              <a:t>Body Level Four</a:t>
            </a:r>
          </a:p>
          <a:p>
            <a:pPr lvl="4">
              <a:defRPr sz="1800"/>
            </a:pPr>
            <a:r>
              <a:rPr sz="147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30692985" y="28221946"/>
            <a:ext cx="9993069" cy="1268074"/>
          </a:xfrm>
          <a:prstGeom prst="rect">
            <a:avLst/>
          </a:prstGeom>
          <a:ln w="12700">
            <a:miter lim="400000"/>
          </a:ln>
        </p:spPr>
        <p:txBody>
          <a:bodyPr lIns="208758" tIns="208758" rIns="208758" bIns="208758" anchor="ctr">
            <a:spAutoFit/>
          </a:bodyPr>
          <a:lstStyle>
            <a:lvl1pPr algn="r">
              <a:defRPr sz="55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2087574">
        <a:defRPr sz="20200">
          <a:latin typeface="Calibri"/>
          <a:ea typeface="Calibri"/>
          <a:cs typeface="Calibri"/>
          <a:sym typeface="Calibri"/>
        </a:defRPr>
      </a:lvl1pPr>
      <a:lvl2pPr algn="ctr" defTabSz="2087574">
        <a:defRPr sz="20200">
          <a:latin typeface="Calibri"/>
          <a:ea typeface="Calibri"/>
          <a:cs typeface="Calibri"/>
          <a:sym typeface="Calibri"/>
        </a:defRPr>
      </a:lvl2pPr>
      <a:lvl3pPr algn="ctr" defTabSz="2087574">
        <a:defRPr sz="20200">
          <a:latin typeface="Calibri"/>
          <a:ea typeface="Calibri"/>
          <a:cs typeface="Calibri"/>
          <a:sym typeface="Calibri"/>
        </a:defRPr>
      </a:lvl3pPr>
      <a:lvl4pPr algn="ctr" defTabSz="2087574">
        <a:defRPr sz="20200">
          <a:latin typeface="Calibri"/>
          <a:ea typeface="Calibri"/>
          <a:cs typeface="Calibri"/>
          <a:sym typeface="Calibri"/>
        </a:defRPr>
      </a:lvl4pPr>
      <a:lvl5pPr algn="ctr" defTabSz="2087574">
        <a:defRPr sz="20200">
          <a:latin typeface="Calibri"/>
          <a:ea typeface="Calibri"/>
          <a:cs typeface="Calibri"/>
          <a:sym typeface="Calibri"/>
        </a:defRPr>
      </a:lvl5pPr>
      <a:lvl6pPr algn="ctr" defTabSz="2087574">
        <a:defRPr sz="20200">
          <a:latin typeface="Calibri"/>
          <a:ea typeface="Calibri"/>
          <a:cs typeface="Calibri"/>
          <a:sym typeface="Calibri"/>
        </a:defRPr>
      </a:lvl6pPr>
      <a:lvl7pPr algn="ctr" defTabSz="2087574">
        <a:defRPr sz="20200">
          <a:latin typeface="Calibri"/>
          <a:ea typeface="Calibri"/>
          <a:cs typeface="Calibri"/>
          <a:sym typeface="Calibri"/>
        </a:defRPr>
      </a:lvl7pPr>
      <a:lvl8pPr algn="ctr" defTabSz="2087574">
        <a:defRPr sz="20200">
          <a:latin typeface="Calibri"/>
          <a:ea typeface="Calibri"/>
          <a:cs typeface="Calibri"/>
          <a:sym typeface="Calibri"/>
        </a:defRPr>
      </a:lvl8pPr>
      <a:lvl9pPr algn="ctr" defTabSz="2087574">
        <a:defRPr sz="20200">
          <a:latin typeface="Calibri"/>
          <a:ea typeface="Calibri"/>
          <a:cs typeface="Calibri"/>
          <a:sym typeface="Calibri"/>
        </a:defRPr>
      </a:lvl9pPr>
    </p:titleStyle>
    <p:bodyStyle>
      <a:lvl1pPr marL="1565679" indent="-156567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1pPr>
      <a:lvl2pPr marL="3587503" indent="-1499929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2pPr>
      <a:lvl3pPr marL="5573246" indent="-1398099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3pPr>
      <a:lvl4pPr marL="7919166" indent="-1656442" defTabSz="2087574">
        <a:spcBef>
          <a:spcPts val="3500"/>
        </a:spcBef>
        <a:buSzPct val="100000"/>
        <a:buFont typeface="Arial"/>
        <a:buChar char="–"/>
        <a:defRPr sz="14700">
          <a:latin typeface="Calibri"/>
          <a:ea typeface="Calibri"/>
          <a:cs typeface="Calibri"/>
          <a:sym typeface="Calibri"/>
        </a:defRPr>
      </a:lvl4pPr>
      <a:lvl5pPr marL="10006736" indent="-1656442" defTabSz="2087574">
        <a:spcBef>
          <a:spcPts val="3500"/>
        </a:spcBef>
        <a:buSzPct val="100000"/>
        <a:buFont typeface="Arial"/>
        <a:buChar char="»"/>
        <a:defRPr sz="14700">
          <a:latin typeface="Calibri"/>
          <a:ea typeface="Calibri"/>
          <a:cs typeface="Calibri"/>
          <a:sym typeface="Calibri"/>
        </a:defRPr>
      </a:lvl5pPr>
      <a:lvl6pPr marL="12094310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6pPr>
      <a:lvl7pPr marL="14181883" indent="-1656442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7pPr>
      <a:lvl8pPr marL="16269457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8pPr>
      <a:lvl9pPr marL="18357031" indent="-1656445" defTabSz="2087574">
        <a:spcBef>
          <a:spcPts val="3500"/>
        </a:spcBef>
        <a:buSzPct val="100000"/>
        <a:buFont typeface="Arial"/>
        <a:buChar char="•"/>
        <a:defRPr sz="14700">
          <a:latin typeface="Calibri"/>
          <a:ea typeface="Calibri"/>
          <a:cs typeface="Calibri"/>
          <a:sym typeface="Calibri"/>
        </a:defRPr>
      </a:lvl9pPr>
    </p:bodyStyle>
    <p:otherStyle>
      <a:lvl1pPr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208757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4175147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6262721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8350294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043786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2525438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14613015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16700589" algn="r" defTabSz="2087574">
        <a:defRPr sz="55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chaffner/MoLOverviewPos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08802" y="179457"/>
            <a:ext cx="42310995" cy="29862095"/>
            <a:chOff x="1132722" y="96444"/>
            <a:chExt cx="42310996" cy="29862094"/>
          </a:xfrm>
        </p:grpSpPr>
        <p:sp>
          <p:nvSpPr>
            <p:cNvPr id="8" name="L-shape 7"/>
            <p:cNvSpPr/>
            <p:nvPr/>
          </p:nvSpPr>
          <p:spPr>
            <a:xfrm rot="5400000">
              <a:off x="16123453" y="-9525774"/>
              <a:ext cx="13023273" cy="32638456"/>
            </a:xfrm>
            <a:prstGeom prst="corner">
              <a:avLst>
                <a:gd name="adj1" fmla="val 159615"/>
                <a:gd name="adj2" fmla="val 21330"/>
              </a:avLst>
            </a:prstGeom>
            <a:solidFill>
              <a:srgbClr val="8585FF">
                <a:alpha val="34902"/>
              </a:srgbClr>
            </a:solidFill>
            <a:ln w="76200">
              <a:solidFill>
                <a:srgbClr val="9429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" name="L-Shape 10"/>
            <p:cNvSpPr/>
            <p:nvPr/>
          </p:nvSpPr>
          <p:spPr>
            <a:xfrm>
              <a:off x="1132722" y="10065286"/>
              <a:ext cx="26274649" cy="19538068"/>
            </a:xfrm>
            <a:prstGeom prst="corner">
              <a:avLst>
                <a:gd name="adj1" fmla="val 44772"/>
                <a:gd name="adj2" fmla="val 48372"/>
              </a:avLst>
            </a:prstGeom>
            <a:solidFill>
              <a:srgbClr val="00B0F0">
                <a:alpha val="49804"/>
              </a:srgbClr>
            </a:solidFill>
            <a:ln w="762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9" name="Rounded Rectangle 118"/>
            <p:cNvSpPr/>
            <p:nvPr/>
          </p:nvSpPr>
          <p:spPr>
            <a:xfrm rot="10800000">
              <a:off x="18959059" y="3446439"/>
              <a:ext cx="19821093" cy="12348236"/>
            </a:xfrm>
            <a:prstGeom prst="corner">
              <a:avLst>
                <a:gd name="adj1" fmla="val 50963"/>
                <a:gd name="adj2" fmla="val 92233"/>
              </a:avLst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1999942" y="6733921"/>
              <a:ext cx="24773948" cy="10459848"/>
            </a:xfrm>
            <a:prstGeom prst="roundRect">
              <a:avLst>
                <a:gd name="adj" fmla="val 9008"/>
              </a:avLst>
            </a:prstGeom>
            <a:solidFill>
              <a:srgbClr val="FF0000">
                <a:alpha val="30196"/>
              </a:srgbClr>
            </a:solidFill>
            <a:ln w="762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20" name="L-Shape 119"/>
            <p:cNvSpPr/>
            <p:nvPr/>
          </p:nvSpPr>
          <p:spPr>
            <a:xfrm rot="16200000">
              <a:off x="25882170" y="12396990"/>
              <a:ext cx="11527599" cy="23595497"/>
            </a:xfrm>
            <a:prstGeom prst="corner">
              <a:avLst>
                <a:gd name="adj1" fmla="val 37010"/>
                <a:gd name="adj2" fmla="val 75067"/>
              </a:avLst>
            </a:prstGeom>
            <a:solidFill>
              <a:srgbClr val="00B050">
                <a:alpha val="20000"/>
              </a:srgbClr>
            </a:solidFill>
            <a:ln w="7620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10" name="L-Shape 9"/>
            <p:cNvSpPr/>
            <p:nvPr/>
          </p:nvSpPr>
          <p:spPr>
            <a:xfrm rot="16200000">
              <a:off x="24712339" y="3037612"/>
              <a:ext cx="21431315" cy="15548980"/>
            </a:xfrm>
            <a:prstGeom prst="corner">
              <a:avLst>
                <a:gd name="adj1" fmla="val 51964"/>
                <a:gd name="adj2" fmla="val 55140"/>
              </a:avLst>
            </a:prstGeom>
            <a:solidFill>
              <a:srgbClr val="8585FF">
                <a:alpha val="3490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algn="l" defTabSz="914193" rtl="0" latinLnBrk="1" hangingPunct="0"/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22795689" y="18225679"/>
            <a:ext cx="11541348" cy="6011463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6021" y="163683"/>
            <a:ext cx="3462953" cy="2981803"/>
            <a:chOff x="146049" y="67432"/>
            <a:chExt cx="3462954" cy="2981802"/>
          </a:xfrm>
        </p:grpSpPr>
        <p:sp>
          <p:nvSpPr>
            <p:cNvPr id="233" name="Shape 233"/>
            <p:cNvSpPr/>
            <p:nvPr/>
          </p:nvSpPr>
          <p:spPr>
            <a:xfrm>
              <a:off x="146051" y="67432"/>
              <a:ext cx="3462952" cy="522049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9525" cap="flat" cmpd="sng">
              <a:solidFill>
                <a:srgbClr val="4A7EBB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de-DE" sz="2900" dirty="0">
                  <a:solidFill>
                    <a:srgbClr val="FFFFFF"/>
                  </a:solidFill>
                </a:rPr>
                <a:t>1: Sep/</a:t>
              </a:r>
              <a:r>
                <a:rPr lang="de-DE" sz="2900" dirty="0" err="1">
                  <a:solidFill>
                    <a:srgbClr val="FFFFFF"/>
                  </a:solidFill>
                </a:rPr>
                <a:t>Oct</a:t>
              </a:r>
              <a:r>
                <a:rPr lang="de-DE" sz="2900" dirty="0">
                  <a:solidFill>
                    <a:srgbClr val="FFFFFF"/>
                  </a:solidFill>
                </a:rPr>
                <a:t> 2020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146051" y="624578"/>
              <a:ext cx="3462952" cy="5461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fr-FR" sz="2900" dirty="0"/>
                <a:t>2: </a:t>
              </a:r>
              <a:r>
                <a:rPr lang="fr-FR" sz="2900" dirty="0" err="1"/>
                <a:t>Nov</a:t>
              </a:r>
              <a:r>
                <a:rPr lang="fr-FR" sz="2900" dirty="0"/>
                <a:t>/</a:t>
              </a:r>
              <a:r>
                <a:rPr lang="fr-FR" sz="2900" dirty="0" err="1"/>
                <a:t>Dec</a:t>
              </a:r>
              <a:r>
                <a:rPr lang="fr-FR" sz="2900" dirty="0"/>
                <a:t> 2020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146049" y="1205801"/>
              <a:ext cx="3462952" cy="59636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Feb/Mar 2021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46049" y="1837263"/>
              <a:ext cx="3462952" cy="59064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Apr/May 2021</a:t>
              </a:r>
            </a:p>
          </p:txBody>
        </p:sp>
        <p:sp>
          <p:nvSpPr>
            <p:cNvPr id="125" name="Shape 242"/>
            <p:cNvSpPr/>
            <p:nvPr/>
          </p:nvSpPr>
          <p:spPr>
            <a:xfrm>
              <a:off x="146049" y="2458591"/>
              <a:ext cx="3462952" cy="590643"/>
            </a:xfrm>
            <a:prstGeom prst="roundRect">
              <a:avLst>
                <a:gd name="adj" fmla="val 16667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not in 2020/21</a:t>
              </a:r>
            </a:p>
          </p:txBody>
        </p:sp>
      </p:grpSp>
      <p:sp>
        <p:nvSpPr>
          <p:cNvPr id="140" name="Shape 229"/>
          <p:cNvSpPr/>
          <p:nvPr/>
        </p:nvSpPr>
        <p:spPr>
          <a:xfrm>
            <a:off x="298201" y="28205528"/>
            <a:ext cx="3563027" cy="1700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Mathematical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sp>
        <p:nvSpPr>
          <p:cNvPr id="180" name="L-Shape 179">
            <a:extLst>
              <a:ext uri="{FF2B5EF4-FFF2-40B4-BE49-F238E27FC236}">
                <a16:creationId xmlns:a16="http://schemas.microsoft.com/office/drawing/2014/main" id="{A0DB95FB-2FFF-0949-8332-D2A7578B1C50}"/>
              </a:ext>
            </a:extLst>
          </p:cNvPr>
          <p:cNvSpPr/>
          <p:nvPr/>
        </p:nvSpPr>
        <p:spPr>
          <a:xfrm rot="5400000">
            <a:off x="17262377" y="3948249"/>
            <a:ext cx="10478293" cy="22945173"/>
          </a:xfrm>
          <a:prstGeom prst="corner">
            <a:avLst>
              <a:gd name="adj1" fmla="val 143964"/>
              <a:gd name="adj2" fmla="val 56842"/>
            </a:avLst>
          </a:prstGeom>
          <a:solidFill>
            <a:srgbClr val="FFFF0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1" name="Shape 228"/>
          <p:cNvSpPr/>
          <p:nvPr/>
        </p:nvSpPr>
        <p:spPr>
          <a:xfrm>
            <a:off x="37938073" y="28256331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Theoretical Computer Science</a:t>
            </a:r>
            <a:endParaRPr sz="3900" b="1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034A9A3-F2F8-874E-9031-991B3DB0273A}"/>
              </a:ext>
            </a:extLst>
          </p:cNvPr>
          <p:cNvSpPr/>
          <p:nvPr/>
        </p:nvSpPr>
        <p:spPr>
          <a:xfrm>
            <a:off x="26841908" y="27008316"/>
            <a:ext cx="10160703" cy="2798415"/>
          </a:xfrm>
          <a:prstGeom prst="roundRect">
            <a:avLst>
              <a:gd name="adj" fmla="val 9008"/>
            </a:avLst>
          </a:prstGeom>
          <a:solidFill>
            <a:srgbClr val="FF0000">
              <a:alpha val="30196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algn="l" defTabSz="914193" rtl="0" latinLnBrk="1" hangingPunct="0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144" name="Shape 228"/>
          <p:cNvSpPr/>
          <p:nvPr/>
        </p:nvSpPr>
        <p:spPr>
          <a:xfrm>
            <a:off x="38541316" y="-547835"/>
            <a:ext cx="3866684" cy="282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Computational</a:t>
            </a:r>
            <a:r>
              <a:rPr lang="en-US" sz="3900" dirty="0"/>
              <a:t> </a:t>
            </a:r>
            <a:r>
              <a:rPr lang="en-US" sz="3900" b="1" dirty="0"/>
              <a:t>Linguistics</a:t>
            </a:r>
            <a:r>
              <a:rPr lang="en-US" sz="3900" dirty="0"/>
              <a:t> / </a:t>
            </a:r>
            <a:r>
              <a:rPr lang="en-US" sz="3900" b="1" dirty="0"/>
              <a:t>AI</a:t>
            </a:r>
            <a:endParaRPr sz="3900" b="1" dirty="0"/>
          </a:p>
        </p:txBody>
      </p:sp>
      <p:sp>
        <p:nvSpPr>
          <p:cNvPr id="176" name="Shape 230"/>
          <p:cNvSpPr/>
          <p:nvPr/>
        </p:nvSpPr>
        <p:spPr>
          <a:xfrm>
            <a:off x="2182313" y="18225680"/>
            <a:ext cx="14979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dirty="0"/>
              <a:t>L&amp;M</a:t>
            </a:r>
            <a:endParaRPr sz="33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784952" y="8230507"/>
            <a:ext cx="7472156" cy="8165214"/>
            <a:chOff x="2418110" y="8134254"/>
            <a:chExt cx="7472156" cy="8165214"/>
          </a:xfrm>
        </p:grpSpPr>
        <p:sp>
          <p:nvSpPr>
            <p:cNvPr id="103" name="Shape 103"/>
            <p:cNvSpPr/>
            <p:nvPr/>
          </p:nvSpPr>
          <p:spPr>
            <a:xfrm>
              <a:off x="6605299" y="13869646"/>
              <a:ext cx="3276000" cy="2429822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9525" cap="flat">
              <a:solidFill>
                <a:srgbClr val="98B955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Dynamic Epistemic Logic </a:t>
              </a:r>
              <a:br>
                <a:rPr lang="en-US" sz="2900" dirty="0"/>
              </a:br>
              <a:r>
                <a:rPr lang="en-US" sz="2900" dirty="0"/>
                <a:t>(</a:t>
              </a:r>
              <a:r>
                <a:rPr lang="en-US" sz="2900" dirty="0" err="1"/>
                <a:t>Baltag</a:t>
              </a:r>
              <a:r>
                <a:rPr lang="en-US" sz="2900" dirty="0"/>
                <a:t>)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6614266" y="10345519"/>
              <a:ext cx="3276000" cy="242982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Philosophy of Mathematics (Incurvati)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418110" y="8134254"/>
              <a:ext cx="3234227" cy="3490021"/>
              <a:chOff x="22016677" y="-915967"/>
              <a:chExt cx="3234227" cy="3490021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22016677" y="-663789"/>
                <a:ext cx="3234227" cy="3237843"/>
              </a:xfrm>
              <a:prstGeom prst="ellipse">
                <a:avLst/>
              </a:prstGeom>
              <a:gradFill flip="none" rotWithShape="1">
                <a:gsLst>
                  <a:gs pos="0">
                    <a:srgbClr val="3F80CE"/>
                  </a:gs>
                  <a:gs pos="100000">
                    <a:srgbClr val="A2C3FF"/>
                  </a:gs>
                </a:gsLst>
                <a:lin ang="16200000" scaled="0"/>
              </a:gradFill>
              <a:ln w="762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endParaRPr lang="en-US" sz="1400" dirty="0">
                  <a:solidFill>
                    <a:srgbClr val="FFFFFF"/>
                  </a:solidFill>
                </a:endParaRPr>
              </a:p>
              <a:p>
                <a:pPr lvl="0" algn="ctr">
                  <a:defRPr sz="1800">
                    <a:solidFill>
                      <a:srgbClr val="000000"/>
                    </a:solidFill>
                  </a:defRPr>
                </a:pPr>
                <a:r>
                  <a:rPr lang="en-US" sz="2900" dirty="0">
                    <a:solidFill>
                      <a:srgbClr val="FFFFFF"/>
                    </a:solidFill>
                  </a:rPr>
                  <a:t>1: [MoL-FNWI] Mathematical Proof Methods for Logic</a:t>
                </a:r>
                <a:br>
                  <a:rPr lang="en-US" sz="2900" dirty="0">
                    <a:solidFill>
                      <a:srgbClr val="FFFFFF"/>
                    </a:solidFill>
                  </a:rPr>
                </a:br>
                <a:r>
                  <a:rPr lang="en-US" sz="2900" dirty="0">
                    <a:solidFill>
                      <a:srgbClr val="FFFFFF"/>
                    </a:solidFill>
                  </a:rPr>
                  <a:t>(</a:t>
                </a:r>
                <a:r>
                  <a:rPr lang="en-US" sz="2900" dirty="0" err="1">
                    <a:solidFill>
                      <a:srgbClr val="FFFFFF"/>
                    </a:solidFill>
                  </a:rPr>
                  <a:t>Schlöder</a:t>
                </a:r>
                <a:r>
                  <a:rPr lang="en-US" sz="2900" dirty="0">
                    <a:solidFill>
                      <a:srgbClr val="FFFFFF"/>
                    </a:solidFill>
                  </a:rPr>
                  <a:t>)</a:t>
                </a:r>
              </a:p>
            </p:txBody>
          </p:sp>
          <p:sp>
            <p:nvSpPr>
              <p:cNvPr id="179" name="Shape 230"/>
              <p:cNvSpPr/>
              <p:nvPr/>
            </p:nvSpPr>
            <p:spPr>
              <a:xfrm>
                <a:off x="22861574" y="-915967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>
                    <a:solidFill>
                      <a:schemeClr val="bg1"/>
                    </a:solidFill>
                  </a:rPr>
                  <a:t>all</a:t>
                </a:r>
                <a:endParaRPr sz="33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83" name="Shape 248"/>
          <p:cNvSpPr/>
          <p:nvPr/>
        </p:nvSpPr>
        <p:spPr>
          <a:xfrm flipH="1" flipV="1">
            <a:off x="4834357" y="20100807"/>
            <a:ext cx="888898" cy="27634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4" name="Shape 228"/>
          <p:cNvSpPr/>
          <p:nvPr/>
        </p:nvSpPr>
        <p:spPr>
          <a:xfrm>
            <a:off x="30779548" y="3562750"/>
            <a:ext cx="3211107" cy="125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Cognition</a:t>
            </a:r>
            <a:endParaRPr sz="3900" b="1" dirty="0"/>
          </a:p>
        </p:txBody>
      </p:sp>
      <p:sp>
        <p:nvSpPr>
          <p:cNvPr id="107" name="Shape 228"/>
          <p:cNvSpPr/>
          <p:nvPr/>
        </p:nvSpPr>
        <p:spPr>
          <a:xfrm>
            <a:off x="1950839" y="6488942"/>
            <a:ext cx="3741134" cy="2506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Philosophical</a:t>
            </a:r>
            <a:r>
              <a:rPr lang="en-US" sz="3900" dirty="0"/>
              <a:t> </a:t>
            </a:r>
            <a:r>
              <a:rPr lang="en-US" sz="3900" b="1" dirty="0"/>
              <a:t>Logic</a:t>
            </a:r>
            <a:endParaRPr sz="39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672" y="3185178"/>
            <a:ext cx="3226226" cy="3353188"/>
            <a:chOff x="1422942" y="2957842"/>
            <a:chExt cx="3422879" cy="3557580"/>
          </a:xfrm>
        </p:grpSpPr>
        <p:sp>
          <p:nvSpPr>
            <p:cNvPr id="49" name="Shape 49"/>
            <p:cNvSpPr/>
            <p:nvPr/>
          </p:nvSpPr>
          <p:spPr>
            <a:xfrm>
              <a:off x="1422942" y="3257010"/>
              <a:ext cx="3422879" cy="3258412"/>
            </a:xfrm>
            <a:prstGeom prst="ellipse">
              <a:avLst/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3"/>
                </a:gs>
              </a:gsLst>
              <a:lin ang="522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 </a:t>
              </a:r>
            </a:p>
            <a:p>
              <a:pPr lvl="0" algn="ctr">
                <a:defRPr sz="1800"/>
              </a:pPr>
              <a:r>
                <a:rPr lang="en-US" sz="2900" dirty="0">
                  <a:solidFill>
                    <a:srgbClr val="FFFFFF"/>
                  </a:solidFill>
                </a:rPr>
                <a:t>1+2: Logic, Language and Computation (Dekker) </a:t>
              </a:r>
              <a:br>
                <a:rPr lang="en-US" sz="2900" dirty="0">
                  <a:solidFill>
                    <a:srgbClr val="FFFFFF"/>
                  </a:solidFill>
                </a:rPr>
              </a:br>
              <a:r>
                <a:rPr lang="en-US" sz="2900" dirty="0">
                  <a:solidFill>
                    <a:srgbClr val="FFFFFF"/>
                  </a:solidFill>
                </a:rPr>
                <a:t>[3EC]</a:t>
              </a:r>
            </a:p>
          </p:txBody>
        </p:sp>
        <p:sp>
          <p:nvSpPr>
            <p:cNvPr id="108" name="Shape 230"/>
            <p:cNvSpPr/>
            <p:nvPr/>
          </p:nvSpPr>
          <p:spPr>
            <a:xfrm>
              <a:off x="2403519" y="2957842"/>
              <a:ext cx="1497971" cy="1204325"/>
            </a:xfrm>
            <a:prstGeom prst="rect">
              <a:avLst/>
            </a:prstGeom>
            <a:ln w="12700">
              <a:noFill/>
              <a:prstDash val="solid"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758" tIns="208758" rIns="208758" bIns="208758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bg1"/>
                  </a:solidFill>
                </a:rPr>
                <a:t>all</a:t>
              </a:r>
              <a:endParaRPr sz="3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Shape 228"/>
          <p:cNvSpPr/>
          <p:nvPr/>
        </p:nvSpPr>
        <p:spPr>
          <a:xfrm>
            <a:off x="20404335" y="366824"/>
            <a:ext cx="4375668" cy="130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rmAutofit/>
          </a:bodyPr>
          <a:lstStyle>
            <a:lvl1pPr>
              <a:defRPr sz="4000"/>
            </a:lvl1pPr>
          </a:lstStyle>
          <a:p>
            <a:pPr lvl="0" algn="ctr">
              <a:defRPr sz="1800"/>
            </a:pPr>
            <a:r>
              <a:rPr lang="en-US" sz="3900" b="1" dirty="0"/>
              <a:t>Philosophy</a:t>
            </a:r>
            <a:endParaRPr sz="39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26916469" y="2097144"/>
            <a:ext cx="4110918" cy="2093607"/>
          </a:xfrm>
          <a:prstGeom prst="roundRect">
            <a:avLst/>
          </a:prstGeom>
          <a:solidFill>
            <a:schemeClr val="bg1"/>
          </a:solidFill>
          <a:ln w="76200" cap="flat">
            <a:solidFill>
              <a:srgbClr val="00000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US" sz="2300" dirty="0"/>
              <a:t>Mandatory  Courses of Tracks:</a:t>
            </a:r>
          </a:p>
          <a:p>
            <a:pPr algn="l"/>
            <a:r>
              <a:rPr lang="en-US" sz="2300" b="1" dirty="0"/>
              <a:t>L&amp;P:</a:t>
            </a:r>
            <a:r>
              <a:rPr lang="en-US" sz="2300" dirty="0"/>
              <a:t>           Logic &amp; Philosophy</a:t>
            </a:r>
          </a:p>
          <a:p>
            <a:pPr algn="l"/>
            <a:r>
              <a:rPr lang="en-US" sz="2300" b="1" dirty="0"/>
              <a:t>L&amp;L</a:t>
            </a:r>
            <a:r>
              <a:rPr lang="en-US" sz="2300" dirty="0"/>
              <a:t>:              Logic &amp; Language</a:t>
            </a:r>
          </a:p>
          <a:p>
            <a:pPr algn="l"/>
            <a:r>
              <a:rPr lang="en-US" sz="2300" b="1" dirty="0"/>
              <a:t>L&amp;C:</a:t>
            </a:r>
            <a:r>
              <a:rPr lang="en-US" sz="2300" dirty="0"/>
              <a:t>       Logic &amp; Computation</a:t>
            </a:r>
          </a:p>
          <a:p>
            <a:pPr algn="l"/>
            <a:r>
              <a:rPr lang="en-US" sz="2300" b="1" dirty="0"/>
              <a:t>L&amp;M:</a:t>
            </a:r>
            <a:r>
              <a:rPr lang="en-US" sz="2300" dirty="0"/>
              <a:t>     Logic &amp; Mathematics</a:t>
            </a:r>
          </a:p>
        </p:txBody>
      </p:sp>
      <p:sp>
        <p:nvSpPr>
          <p:cNvPr id="197" name="Shape 61"/>
          <p:cNvSpPr>
            <a:spLocks/>
          </p:cNvSpPr>
          <p:nvPr/>
        </p:nvSpPr>
        <p:spPr>
          <a:xfrm>
            <a:off x="38434477" y="4456679"/>
            <a:ext cx="3708000" cy="252000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-FNWI] Basic Probability: Programming  (</a:t>
            </a:r>
            <a:r>
              <a:rPr lang="en-US" sz="3200" dirty="0"/>
              <a:t>Ferreira </a:t>
            </a:r>
            <a:r>
              <a:rPr lang="en-US" sz="2900" dirty="0"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109" name="Shape 109"/>
          <p:cNvSpPr/>
          <p:nvPr/>
        </p:nvSpPr>
        <p:spPr>
          <a:xfrm>
            <a:off x="38835849" y="7240530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MScAI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Natural Language Processing 1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27" name="Shape 127"/>
          <p:cNvSpPr/>
          <p:nvPr/>
        </p:nvSpPr>
        <p:spPr>
          <a:xfrm>
            <a:off x="34500505" y="74336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MScB&amp;CS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] Foundations of Neural and Cognitive Modelling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Zuidema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 [5EC]</a:t>
            </a:r>
          </a:p>
        </p:txBody>
      </p:sp>
      <p:sp>
        <p:nvSpPr>
          <p:cNvPr id="151" name="Shape 151"/>
          <p:cNvSpPr/>
          <p:nvPr/>
        </p:nvSpPr>
        <p:spPr>
          <a:xfrm>
            <a:off x="30539815" y="10435498"/>
            <a:ext cx="3193199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-FNWI] Semantics and Cognition (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Szymanik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208" name="Shape 208"/>
          <p:cNvSpPr/>
          <p:nvPr/>
        </p:nvSpPr>
        <p:spPr>
          <a:xfrm>
            <a:off x="34519621" y="13218039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MScB&amp;CS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How Music Works: Music Cognition (Honing)</a:t>
            </a:r>
          </a:p>
        </p:txBody>
      </p:sp>
      <p:sp>
        <p:nvSpPr>
          <p:cNvPr id="135" name="Shape 85"/>
          <p:cNvSpPr/>
          <p:nvPr/>
        </p:nvSpPr>
        <p:spPr>
          <a:xfrm>
            <a:off x="30543454" y="13217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Computational Dialogue Modelling (Fernandez)</a:t>
            </a:r>
          </a:p>
        </p:txBody>
      </p:sp>
      <p:sp>
        <p:nvSpPr>
          <p:cNvPr id="196" name="Shape 196"/>
          <p:cNvSpPr/>
          <p:nvPr/>
        </p:nvSpPr>
        <p:spPr>
          <a:xfrm>
            <a:off x="38653123" y="15919297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MScAI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Deep Learning for Natural Language Processing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Monz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, Aziz)</a:t>
            </a:r>
          </a:p>
        </p:txBody>
      </p:sp>
      <p:sp>
        <p:nvSpPr>
          <p:cNvPr id="199" name="Shape 199"/>
          <p:cNvSpPr/>
          <p:nvPr/>
        </p:nvSpPr>
        <p:spPr>
          <a:xfrm>
            <a:off x="38478950" y="10441594"/>
            <a:ext cx="3118829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MScAI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Natural Language Processing 2 (</a:t>
            </a:r>
            <a:r>
              <a:rPr lang="en-US" sz="2900" dirty="0" err="1"/>
              <a:t>Sima’an</a:t>
            </a:r>
            <a:r>
              <a:rPr lang="en-US" sz="2900" dirty="0"/>
              <a:t>)</a:t>
            </a:r>
          </a:p>
        </p:txBody>
      </p:sp>
      <p:sp>
        <p:nvSpPr>
          <p:cNvPr id="204" name="Shape 127"/>
          <p:cNvSpPr/>
          <p:nvPr/>
        </p:nvSpPr>
        <p:spPr>
          <a:xfrm>
            <a:off x="27053493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Cognition and Language Development (Schaeffer)</a:t>
            </a:r>
          </a:p>
        </p:txBody>
      </p:sp>
      <p:sp>
        <p:nvSpPr>
          <p:cNvPr id="73" name="Shape 73"/>
          <p:cNvSpPr/>
          <p:nvPr/>
        </p:nvSpPr>
        <p:spPr>
          <a:xfrm>
            <a:off x="18562021" y="3817287"/>
            <a:ext cx="3276000" cy="273920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[MoL-FGW] Rationality, Cognition and Reasoning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(van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Lambalgen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14295290" y="577113"/>
            <a:ext cx="3235119" cy="3002856"/>
          </a:xfrm>
          <a:prstGeom prst="ellipse">
            <a:avLst/>
          </a:prstGeom>
          <a:gradFill flip="none" rotWithShape="1">
            <a:gsLst>
              <a:gs pos="0">
                <a:srgbClr val="3F80CE"/>
              </a:gs>
              <a:gs pos="100000">
                <a:srgbClr val="A2C3FF"/>
              </a:gs>
            </a:gsLst>
            <a:lin ang="16200000" scaled="0"/>
          </a:gradFill>
          <a:ln w="9525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-FGW] Introduction to the Philosophy of Language (Brouwer)</a:t>
            </a:r>
          </a:p>
        </p:txBody>
      </p:sp>
      <p:sp>
        <p:nvSpPr>
          <p:cNvPr id="118" name="Shape 118"/>
          <p:cNvSpPr/>
          <p:nvPr/>
        </p:nvSpPr>
        <p:spPr>
          <a:xfrm>
            <a:off x="22371311" y="379038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Philosophy of Cognition</a:t>
            </a:r>
            <a:br>
              <a:rPr lang="en-US" sz="2900" dirty="0"/>
            </a:br>
            <a:r>
              <a:rPr lang="en-US" sz="2900" dirty="0"/>
              <a:t>(Brouwer)</a:t>
            </a:r>
          </a:p>
        </p:txBody>
      </p:sp>
      <p:sp>
        <p:nvSpPr>
          <p:cNvPr id="139" name="Shape 139"/>
          <p:cNvSpPr/>
          <p:nvPr/>
        </p:nvSpPr>
        <p:spPr>
          <a:xfrm>
            <a:off x="5972140" y="7164561"/>
            <a:ext cx="3465687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Epistemic Paradoxes and Philosophical Puzzles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(Smets)</a:t>
            </a:r>
          </a:p>
        </p:txBody>
      </p:sp>
      <p:sp>
        <p:nvSpPr>
          <p:cNvPr id="145" name="Shape 145"/>
          <p:cNvSpPr/>
          <p:nvPr/>
        </p:nvSpPr>
        <p:spPr>
          <a:xfrm>
            <a:off x="10177688" y="4011425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Wittgenstein on Ethics and Aesthetics</a:t>
            </a:r>
          </a:p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ea typeface="+mn-ea"/>
                <a:cs typeface="Calibri" charset="0"/>
              </a:rPr>
              <a:t>(Stokhof)</a:t>
            </a:r>
          </a:p>
        </p:txBody>
      </p:sp>
      <p:sp>
        <p:nvSpPr>
          <p:cNvPr id="202" name="Shape 202"/>
          <p:cNvSpPr/>
          <p:nvPr/>
        </p:nvSpPr>
        <p:spPr>
          <a:xfrm>
            <a:off x="18548204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  <a:br>
              <a:rPr lang="en-US" sz="2900" dirty="0"/>
            </a:br>
            <a:r>
              <a:rPr lang="en-US" sz="2900" dirty="0"/>
              <a:t>Kant, Logic and AI </a:t>
            </a:r>
            <a:br>
              <a:rPr lang="en-US" sz="2900" dirty="0"/>
            </a:br>
            <a:r>
              <a:rPr lang="en-US" sz="2900" dirty="0"/>
              <a:t>(van </a:t>
            </a:r>
            <a:r>
              <a:rPr lang="en-US" sz="2900" dirty="0" err="1"/>
              <a:t>Lambalgen</a:t>
            </a:r>
            <a:r>
              <a:rPr lang="en-US" sz="2900" dirty="0"/>
              <a:t>)</a:t>
            </a:r>
          </a:p>
        </p:txBody>
      </p:sp>
      <p:sp>
        <p:nvSpPr>
          <p:cNvPr id="205" name="Shape 205"/>
          <p:cNvSpPr/>
          <p:nvPr/>
        </p:nvSpPr>
        <p:spPr>
          <a:xfrm>
            <a:off x="11297695" y="1404533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latin typeface="Calibri" charset="0"/>
                <a:cs typeface="Calibri" charset="0"/>
              </a:rPr>
              <a:t>MoL</a:t>
            </a:r>
            <a:r>
              <a:rPr lang="en-US" sz="2900" dirty="0">
                <a:latin typeface="Calibri" charset="0"/>
                <a:cs typeface="Calibri" charset="0"/>
              </a:rPr>
              <a:t>-FGW] 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Semantics and Philosophy</a:t>
            </a:r>
            <a:br>
              <a:rPr lang="en-US" sz="2900" dirty="0">
                <a:latin typeface="Calibri" charset="0"/>
                <a:cs typeface="Calibri" charset="0"/>
              </a:rPr>
            </a:br>
            <a:r>
              <a:rPr lang="en-US" sz="2900" dirty="0">
                <a:latin typeface="Calibri" charset="0"/>
                <a:cs typeface="Calibri" charset="0"/>
              </a:rPr>
              <a:t>(Dekker, </a:t>
            </a:r>
            <a:r>
              <a:rPr lang="en-US" sz="2900" dirty="0" err="1">
                <a:latin typeface="Calibri" charset="0"/>
                <a:cs typeface="Calibri" charset="0"/>
              </a:rPr>
              <a:t>Aloni</a:t>
            </a:r>
            <a:r>
              <a:rPr lang="en-US" sz="2900" dirty="0"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203" name="Shape 121"/>
          <p:cNvSpPr/>
          <p:nvPr/>
        </p:nvSpPr>
        <p:spPr>
          <a:xfrm>
            <a:off x="2237561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-FGW]</a:t>
            </a:r>
            <a:br>
              <a:rPr lang="en-US" sz="2900" dirty="0"/>
            </a:br>
            <a:r>
              <a:rPr lang="en-US" sz="2900" dirty="0"/>
              <a:t>Causal Inference: Philosophical Theory and Modern Practice (Schulz)</a:t>
            </a:r>
          </a:p>
        </p:txBody>
      </p:sp>
      <p:sp>
        <p:nvSpPr>
          <p:cNvPr id="137" name="Shape 139"/>
          <p:cNvSpPr/>
          <p:nvPr/>
        </p:nvSpPr>
        <p:spPr>
          <a:xfrm>
            <a:off x="5958559" y="3878752"/>
            <a:ext cx="3579182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Radical Interpretation</a:t>
            </a:r>
            <a:r>
              <a:rPr lang="en-US" sz="2900"/>
              <a:t>, Hermeneutics</a:t>
            </a:r>
            <a:r>
              <a:rPr lang="en-US" sz="2900" dirty="0"/>
              <a:t>, Practice Theory (</a:t>
            </a:r>
            <a:r>
              <a:rPr lang="en-US" sz="2900" dirty="0" err="1"/>
              <a:t>Stokhof</a:t>
            </a:r>
            <a:r>
              <a:rPr lang="en-US" sz="2900" dirty="0"/>
              <a:t>) </a:t>
            </a:r>
          </a:p>
        </p:txBody>
      </p:sp>
      <p:sp>
        <p:nvSpPr>
          <p:cNvPr id="61" name="Shape 61"/>
          <p:cNvSpPr>
            <a:spLocks/>
          </p:cNvSpPr>
          <p:nvPr/>
        </p:nvSpPr>
        <p:spPr>
          <a:xfrm>
            <a:off x="38376604" y="1713280"/>
            <a:ext cx="3708000" cy="2520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-FNWI] Basic Probability: Theory 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3200" dirty="0"/>
              <a:t>Ferreira 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Aziz) 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[3EC]</a:t>
            </a:r>
          </a:p>
        </p:txBody>
      </p:sp>
      <p:sp>
        <p:nvSpPr>
          <p:cNvPr id="67" name="Shape 67"/>
          <p:cNvSpPr/>
          <p:nvPr/>
        </p:nvSpPr>
        <p:spPr>
          <a:xfrm>
            <a:off x="23014565" y="2705082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-FNWI] Recursion Theory (Marti)</a:t>
            </a:r>
          </a:p>
        </p:txBody>
      </p:sp>
      <p:sp>
        <p:nvSpPr>
          <p:cNvPr id="85" name="Shape 85"/>
          <p:cNvSpPr/>
          <p:nvPr/>
        </p:nvSpPr>
        <p:spPr>
          <a:xfrm>
            <a:off x="23000299" y="2442898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] Concurrency Theory (Ponse)</a:t>
            </a:r>
          </a:p>
        </p:txBody>
      </p:sp>
      <p:sp>
        <p:nvSpPr>
          <p:cNvPr id="124" name="Shape 124"/>
          <p:cNvSpPr/>
          <p:nvPr/>
        </p:nvSpPr>
        <p:spPr>
          <a:xfrm>
            <a:off x="19353693" y="2706912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MoL</a:t>
            </a:r>
            <a:r>
              <a:rPr lang="en-US" sz="2900" dirty="0">
                <a:solidFill>
                  <a:srgbClr val="FFFFFF"/>
                </a:solidFill>
              </a:rPr>
              <a:t>-FNWI]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Lambda Calculus (Rodenburg)</a:t>
            </a:r>
          </a:p>
        </p:txBody>
      </p:sp>
      <p:sp>
        <p:nvSpPr>
          <p:cNvPr id="142" name="Shape 142"/>
          <p:cNvSpPr/>
          <p:nvPr/>
        </p:nvSpPr>
        <p:spPr>
          <a:xfrm>
            <a:off x="30940967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 Quantum Computing </a:t>
            </a:r>
            <a:br>
              <a:rPr lang="en-US" sz="2900" dirty="0"/>
            </a:br>
            <a:r>
              <a:rPr lang="en-US" sz="2900" dirty="0"/>
              <a:t>(de Wolf)</a:t>
            </a:r>
          </a:p>
          <a:p>
            <a:pPr lvl="0" algn="ctr">
              <a:defRPr sz="1800"/>
            </a:pPr>
            <a:r>
              <a:rPr lang="en-US" sz="2900" dirty="0"/>
              <a:t>[8EC]</a:t>
            </a:r>
          </a:p>
        </p:txBody>
      </p:sp>
      <p:sp>
        <p:nvSpPr>
          <p:cNvPr id="160" name="Shape 160"/>
          <p:cNvSpPr/>
          <p:nvPr/>
        </p:nvSpPr>
        <p:spPr>
          <a:xfrm>
            <a:off x="38653123" y="2176185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</a:rPr>
              <a:t>1: [</a:t>
            </a:r>
            <a:r>
              <a:rPr lang="en-US" sz="2900" dirty="0" err="1">
                <a:solidFill>
                  <a:schemeClr val="lt1"/>
                </a:solidFill>
              </a:rPr>
              <a:t>MoL</a:t>
            </a:r>
            <a:r>
              <a:rPr lang="en-US" sz="2900" dirty="0">
                <a:solidFill>
                  <a:schemeClr val="lt1"/>
                </a:solidFill>
              </a:rPr>
              <a:t>-FNWI] Computability and Interaction </a:t>
            </a:r>
            <a:br>
              <a:rPr lang="en-US" sz="2900" dirty="0">
                <a:solidFill>
                  <a:schemeClr val="lt1"/>
                </a:solidFill>
              </a:rPr>
            </a:br>
            <a:r>
              <a:rPr lang="en-US" sz="2900" dirty="0">
                <a:solidFill>
                  <a:schemeClr val="lt1"/>
                </a:solidFill>
              </a:rPr>
              <a:t>(</a:t>
            </a:r>
            <a:r>
              <a:rPr lang="en-US" sz="2900" dirty="0" err="1">
                <a:solidFill>
                  <a:schemeClr val="lt1"/>
                </a:solidFill>
              </a:rPr>
              <a:t>Baeten</a:t>
            </a:r>
            <a:r>
              <a:rPr lang="en-US" sz="2900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187" name="Shape 187"/>
          <p:cNvSpPr/>
          <p:nvPr/>
        </p:nvSpPr>
        <p:spPr>
          <a:xfrm>
            <a:off x="27065885" y="2717319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MMath-UvA</a:t>
            </a:r>
            <a:r>
              <a:rPr lang="en-US" sz="2900" dirty="0"/>
              <a:t>]</a:t>
            </a:r>
            <a:br>
              <a:rPr lang="en-US" sz="2900" dirty="0"/>
            </a:br>
            <a:r>
              <a:rPr lang="en-US" sz="2900" dirty="0"/>
              <a:t>Quantum Information Theory</a:t>
            </a:r>
            <a:br>
              <a:rPr lang="en-US" sz="2900" dirty="0"/>
            </a:br>
            <a:r>
              <a:rPr lang="en-US" sz="2900" dirty="0"/>
              <a:t>(Walter and </a:t>
            </a:r>
            <a:r>
              <a:rPr lang="en-US" sz="2900" dirty="0" err="1"/>
              <a:t>Ozols</a:t>
            </a:r>
            <a:r>
              <a:rPr lang="en-US" sz="2900" dirty="0"/>
              <a:t>)</a:t>
            </a:r>
          </a:p>
          <a:p>
            <a:pPr algn="ctr"/>
            <a:r>
              <a:rPr lang="en-US" sz="2900" dirty="0"/>
              <a:t>[8EC]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8653123" y="24164373"/>
            <a:ext cx="3276000" cy="2676372"/>
            <a:chOff x="35156122" y="21690651"/>
            <a:chExt cx="3632244" cy="2676372"/>
          </a:xfrm>
        </p:grpSpPr>
        <p:sp>
          <p:nvSpPr>
            <p:cNvPr id="97" name="Shape 97"/>
            <p:cNvSpPr/>
            <p:nvPr/>
          </p:nvSpPr>
          <p:spPr>
            <a:xfrm>
              <a:off x="35156122" y="21937023"/>
              <a:ext cx="3632244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DAFEA4"/>
                </a:gs>
                <a:gs pos="35000">
                  <a:srgbClr val="E4FDBF"/>
                </a:gs>
                <a:gs pos="100000">
                  <a:srgbClr val="F5FFE6"/>
                </a:gs>
              </a:gsLst>
              <a:lin ang="16200000" scaled="0"/>
            </a:gradFill>
            <a:ln w="762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2: [</a:t>
              </a:r>
              <a:r>
                <a:rPr lang="en-US" sz="2900" dirty="0" err="1"/>
                <a:t>MoL</a:t>
              </a:r>
              <a:r>
                <a:rPr lang="en-US" sz="2900" dirty="0"/>
                <a:t>-FNWI] Information Theory (Schaffner)</a:t>
              </a:r>
            </a:p>
          </p:txBody>
        </p:sp>
        <p:sp>
          <p:nvSpPr>
            <p:cNvPr id="152" name="Shape 230"/>
            <p:cNvSpPr/>
            <p:nvPr/>
          </p:nvSpPr>
          <p:spPr>
            <a:xfrm>
              <a:off x="36161721" y="21690651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lvl="0" algn="ctr">
                <a:defRPr sz="1800"/>
              </a:pPr>
              <a:r>
                <a:rPr lang="en-US" sz="3300" b="1" dirty="0"/>
                <a:t>L&amp;C</a:t>
              </a:r>
              <a:endParaRPr sz="33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854395" y="24141686"/>
            <a:ext cx="3276000" cy="2703864"/>
            <a:chOff x="43340423" y="30771133"/>
            <a:chExt cx="3479308" cy="2703864"/>
          </a:xfrm>
        </p:grpSpPr>
        <p:sp>
          <p:nvSpPr>
            <p:cNvPr id="58" name="Shape 58"/>
            <p:cNvSpPr/>
            <p:nvPr/>
          </p:nvSpPr>
          <p:spPr>
            <a:xfrm>
              <a:off x="43340423" y="31044997"/>
              <a:ext cx="3479308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endParaRPr lang="en-US" sz="2900" dirty="0">
                <a:solidFill>
                  <a:schemeClr val="tx1"/>
                </a:solidFill>
              </a:endParaRP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4: [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-FNWI] Computational Complexity </a:t>
              </a:r>
            </a:p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(de </a:t>
              </a:r>
              <a:r>
                <a:rPr lang="en-US" sz="2900" dirty="0" err="1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Haan</a:t>
              </a:r>
              <a:r>
                <a:rPr lang="en-US" sz="29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3" name="Shape 230"/>
            <p:cNvSpPr/>
            <p:nvPr/>
          </p:nvSpPr>
          <p:spPr>
            <a:xfrm>
              <a:off x="44253813" y="3077113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>
                  <a:solidFill>
                    <a:schemeClr val="tx1"/>
                  </a:solidFill>
                </a:rPr>
                <a:t>L&amp;C</a:t>
              </a:r>
              <a:endParaRPr sz="33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Shape 211"/>
          <p:cNvSpPr/>
          <p:nvPr/>
        </p:nvSpPr>
        <p:spPr>
          <a:xfrm>
            <a:off x="19345259" y="21610774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1: [</a:t>
            </a:r>
            <a:r>
              <a:rPr lang="en-US" sz="2900" dirty="0" err="1"/>
              <a:t>MScCS</a:t>
            </a:r>
            <a:r>
              <a:rPr lang="en-US" sz="2900" dirty="0"/>
              <a:t>-VU] </a:t>
            </a:r>
            <a:br>
              <a:rPr lang="en-US" sz="2900" dirty="0"/>
            </a:br>
            <a:r>
              <a:rPr lang="en-US" sz="2900" dirty="0"/>
              <a:t>Protocol Validation (</a:t>
            </a:r>
            <a:r>
              <a:rPr lang="en-US" sz="2900" dirty="0" err="1"/>
              <a:t>Ponse</a:t>
            </a:r>
            <a:r>
              <a:rPr lang="en-US" sz="2900" dirty="0"/>
              <a:t>)</a:t>
            </a:r>
          </a:p>
        </p:txBody>
      </p:sp>
      <p:sp>
        <p:nvSpPr>
          <p:cNvPr id="52" name="Shape 52"/>
          <p:cNvSpPr/>
          <p:nvPr/>
        </p:nvSpPr>
        <p:spPr>
          <a:xfrm>
            <a:off x="1224738" y="18131055"/>
            <a:ext cx="3378486" cy="3378486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FFFFFF"/>
                </a:solidFill>
              </a:rPr>
              <a:t>1+2:  [BScWisk] Introduction to Modal Logic (</a:t>
            </a:r>
            <a:r>
              <a:rPr lang="en-US" sz="2900" dirty="0" err="1">
                <a:solidFill>
                  <a:srgbClr val="FFFFFF"/>
                </a:solidFill>
              </a:rPr>
              <a:t>Bezhanishvili</a:t>
            </a:r>
            <a:r>
              <a:rPr lang="en-US" sz="29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100" name="Shape 100"/>
          <p:cNvSpPr/>
          <p:nvPr/>
        </p:nvSpPr>
        <p:spPr>
          <a:xfrm>
            <a:off x="5883991" y="19700486"/>
            <a:ext cx="3276000" cy="2429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Topics in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Modal Logic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Venema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54" name="Shape 154"/>
          <p:cNvSpPr/>
          <p:nvPr/>
        </p:nvSpPr>
        <p:spPr>
          <a:xfrm>
            <a:off x="11552039" y="26653948"/>
            <a:ext cx="3203234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  <a:br>
              <a:rPr lang="en-US" sz="2900" dirty="0"/>
            </a:br>
            <a:r>
              <a:rPr lang="en-US" sz="2900" dirty="0"/>
              <a:t>Seminar Mathematical Logic 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Löwe</a:t>
            </a:r>
            <a:r>
              <a:rPr lang="en-US" sz="2900" dirty="0"/>
              <a:t>, </a:t>
            </a:r>
            <a:r>
              <a:rPr lang="en-US" sz="2900" dirty="0" err="1"/>
              <a:t>Galeotti</a:t>
            </a:r>
            <a:r>
              <a:rPr lang="en-US" sz="2900" dirty="0"/>
              <a:t>) </a:t>
            </a:r>
            <a:br>
              <a:rPr lang="en-US" sz="2900" dirty="0"/>
            </a:br>
            <a:r>
              <a:rPr lang="en-US" sz="2900" dirty="0"/>
              <a:t>[3EC]</a:t>
            </a:r>
          </a:p>
        </p:txBody>
      </p:sp>
      <p:sp>
        <p:nvSpPr>
          <p:cNvPr id="157" name="Shape 157"/>
          <p:cNvSpPr/>
          <p:nvPr/>
        </p:nvSpPr>
        <p:spPr>
          <a:xfrm>
            <a:off x="585228" y="22703006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 Mathematical Structures in Logic (Bezhanishvili)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909987" y="23084830"/>
            <a:ext cx="3276000" cy="2614597"/>
            <a:chOff x="5469489" y="19448043"/>
            <a:chExt cx="3276001" cy="2614597"/>
          </a:xfrm>
        </p:grpSpPr>
        <p:sp>
          <p:nvSpPr>
            <p:cNvPr id="94" name="Shape 94"/>
            <p:cNvSpPr/>
            <p:nvPr/>
          </p:nvSpPr>
          <p:spPr>
            <a:xfrm>
              <a:off x="5469489" y="19632818"/>
              <a:ext cx="3276001" cy="2429822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/>
            </a:p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/>
                <a:t>Proof Theory </a:t>
              </a:r>
              <a:br>
                <a:rPr lang="en-US" sz="2900" dirty="0"/>
              </a:br>
              <a:r>
                <a:rPr lang="en-US" sz="2900" dirty="0"/>
                <a:t>(van den Berg)</a:t>
              </a:r>
            </a:p>
          </p:txBody>
        </p:sp>
        <p:sp>
          <p:nvSpPr>
            <p:cNvPr id="149" name="Shape 230"/>
            <p:cNvSpPr/>
            <p:nvPr/>
          </p:nvSpPr>
          <p:spPr>
            <a:xfrm>
              <a:off x="6332333" y="19448043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63B90FA-503D-A64A-907A-AD862A497EE0}"/>
              </a:ext>
            </a:extLst>
          </p:cNvPr>
          <p:cNvGrpSpPr/>
          <p:nvPr/>
        </p:nvGrpSpPr>
        <p:grpSpPr>
          <a:xfrm>
            <a:off x="11548913" y="23087549"/>
            <a:ext cx="3272400" cy="2609159"/>
            <a:chOff x="11548913" y="23087549"/>
            <a:chExt cx="3272400" cy="2609159"/>
          </a:xfrm>
        </p:grpSpPr>
        <p:sp>
          <p:nvSpPr>
            <p:cNvPr id="130" name="Shape 130"/>
            <p:cNvSpPr/>
            <p:nvPr/>
          </p:nvSpPr>
          <p:spPr>
            <a:xfrm>
              <a:off x="11548913" y="23266708"/>
              <a:ext cx="3272400" cy="2430000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algn="ctr"/>
              <a:endParaRPr lang="en-US" sz="2900" dirty="0">
                <a:solidFill>
                  <a:schemeClr val="dk1"/>
                </a:solidFill>
                <a:latin typeface="Calibri" charset="0"/>
                <a:cs typeface="Calibri" charset="0"/>
              </a:endParaRPr>
            </a:p>
            <a:p>
              <a:pPr algn="ctr"/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-FNWI] </a:t>
              </a:r>
              <a:br>
                <a:rPr lang="en-US" sz="2900" dirty="0"/>
              </a:b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Model Theory (</a:t>
              </a:r>
              <a:r>
                <a:rPr lang="en-US" sz="2900" dirty="0" err="1">
                  <a:solidFill>
                    <a:schemeClr val="dk1"/>
                  </a:solidFill>
                  <a:latin typeface="Calibri" charset="0"/>
                  <a:cs typeface="Calibri" charset="0"/>
                </a:rPr>
                <a:t>Venema</a:t>
              </a:r>
              <a:r>
                <a:rPr lang="en-US" sz="2900" dirty="0">
                  <a:solidFill>
                    <a:schemeClr val="dk1"/>
                  </a:solidFill>
                  <a:latin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150" name="Shape 230"/>
            <p:cNvSpPr/>
            <p:nvPr/>
          </p:nvSpPr>
          <p:spPr>
            <a:xfrm>
              <a:off x="12439329" y="23087549"/>
              <a:ext cx="1497972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/>
            <a:p>
              <a:pPr algn="ctr"/>
              <a:r>
                <a:rPr lang="en-US" sz="3300" b="1" dirty="0"/>
                <a:t>L&amp;M</a:t>
              </a:r>
              <a:endParaRPr sz="3300" b="1" dirty="0"/>
            </a:p>
          </p:txBody>
        </p:sp>
      </p:grpSp>
      <p:sp>
        <p:nvSpPr>
          <p:cNvPr id="143" name="Shape 228"/>
          <p:cNvSpPr/>
          <p:nvPr/>
        </p:nvSpPr>
        <p:spPr>
          <a:xfrm>
            <a:off x="11100904" y="18480684"/>
            <a:ext cx="3165086" cy="223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/>
              <a:t>Theoretical </a:t>
            </a:r>
          </a:p>
          <a:p>
            <a:pPr lvl="0" algn="l">
              <a:defRPr sz="1800"/>
            </a:pPr>
            <a:r>
              <a:rPr lang="en-US" sz="3900" b="1" dirty="0"/>
              <a:t>Linguistics</a:t>
            </a:r>
            <a:endParaRPr sz="3900" b="1" dirty="0"/>
          </a:p>
        </p:txBody>
      </p:sp>
      <p:sp>
        <p:nvSpPr>
          <p:cNvPr id="165" name="Shape 100"/>
          <p:cNvSpPr/>
          <p:nvPr/>
        </p:nvSpPr>
        <p:spPr>
          <a:xfrm>
            <a:off x="15302985" y="26626874"/>
            <a:ext cx="3276000" cy="243000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[</a:t>
            </a: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 err="1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Homotopy</a:t>
            </a: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 Type Theory</a:t>
            </a:r>
            <a:b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>
                    <a:alpha val="25000"/>
                  </a:schemeClr>
                </a:solidFill>
                <a:latin typeface="Calibri" charset="0"/>
                <a:cs typeface="Calibri" charset="0"/>
              </a:rPr>
              <a:t>(van den Berg)</a:t>
            </a:r>
          </a:p>
        </p:txBody>
      </p:sp>
      <p:sp>
        <p:nvSpPr>
          <p:cNvPr id="128" name="Shape 154">
            <a:extLst>
              <a:ext uri="{FF2B5EF4-FFF2-40B4-BE49-F238E27FC236}">
                <a16:creationId xmlns:a16="http://schemas.microsoft.com/office/drawing/2014/main" id="{542925DC-ACE0-5640-BD83-440874A1F4A6}"/>
              </a:ext>
            </a:extLst>
          </p:cNvPr>
          <p:cNvSpPr/>
          <p:nvPr/>
        </p:nvSpPr>
        <p:spPr>
          <a:xfrm>
            <a:off x="4137653" y="23327368"/>
            <a:ext cx="341027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9525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MastMath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Category Theory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(van den Berg) [8EC]</a:t>
            </a:r>
          </a:p>
        </p:txBody>
      </p:sp>
      <p:sp>
        <p:nvSpPr>
          <p:cNvPr id="106" name="Shape 106"/>
          <p:cNvSpPr/>
          <p:nvPr/>
        </p:nvSpPr>
        <p:spPr>
          <a:xfrm>
            <a:off x="14987194" y="14055760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 charset="0"/>
                <a:cs typeface="Calibri" charset="0"/>
              </a:rPr>
              <a:t>2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cs typeface="Calibri" charset="0"/>
              </a:rPr>
              <a:t>Logic and Conversation (Roelofsen)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689588" y="13759407"/>
            <a:ext cx="3276000" cy="2734537"/>
            <a:chOff x="24809283" y="13838554"/>
            <a:chExt cx="3276000" cy="2734646"/>
          </a:xfrm>
        </p:grpSpPr>
        <p:sp>
          <p:nvSpPr>
            <p:cNvPr id="181" name="Shape 181"/>
            <p:cNvSpPr/>
            <p:nvPr/>
          </p:nvSpPr>
          <p:spPr>
            <a:xfrm>
              <a:off x="24809283" y="14143103"/>
              <a:ext cx="3276000" cy="2430097"/>
            </a:xfrm>
            <a:prstGeom prst="roundRect">
              <a:avLst>
                <a:gd name="adj" fmla="val 16667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endParaRPr lang="en-US" sz="2900" dirty="0">
                <a:latin typeface="Calibri" charset="0"/>
                <a:ea typeface="Calibri" charset="0"/>
                <a:cs typeface="Calibri" charset="0"/>
              </a:endParaRP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5: [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-FGW] Structures for Semantics </a:t>
              </a:r>
            </a:p>
            <a:p>
              <a:pPr lvl="0" algn="ctr">
                <a:defRPr sz="1800"/>
              </a:pP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(</a:t>
              </a:r>
              <a:r>
                <a:rPr lang="en-US" sz="2900" dirty="0" err="1">
                  <a:latin typeface="Calibri" charset="0"/>
                  <a:ea typeface="Calibri" charset="0"/>
                  <a:cs typeface="Calibri" charset="0"/>
                </a:rPr>
                <a:t>Aloni</a:t>
              </a:r>
              <a:r>
                <a:rPr lang="en-US" sz="2900" dirty="0">
                  <a:latin typeface="Calibri" charset="0"/>
                  <a:ea typeface="Calibri" charset="0"/>
                  <a:cs typeface="Calibri" charset="0"/>
                </a:rPr>
                <a:t>)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25318884" y="13838554"/>
              <a:ext cx="2449136" cy="120432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208805" tIns="208805" rIns="208805" bIns="208805" anchor="ctr">
              <a:normAutofit/>
            </a:bodyPr>
            <a:lstStyle>
              <a:lvl1pPr>
                <a:defRPr sz="4000"/>
              </a:lvl1pPr>
            </a:lstStyle>
            <a:p>
              <a:pPr algn="ctr">
                <a:defRPr sz="1800"/>
              </a:pPr>
              <a:r>
                <a:rPr lang="en-US" sz="3300" b="1" dirty="0"/>
                <a:t>L&amp;L</a:t>
              </a:r>
              <a:endParaRPr sz="3300" b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1301787" y="10279647"/>
            <a:ext cx="14349731" cy="2559636"/>
            <a:chOff x="11452230" y="10441683"/>
            <a:chExt cx="14349731" cy="2559636"/>
          </a:xfrm>
        </p:grpSpPr>
        <p:sp>
          <p:nvSpPr>
            <p:cNvPr id="70" name="Shape 70"/>
            <p:cNvSpPr/>
            <p:nvPr/>
          </p:nvSpPr>
          <p:spPr>
            <a:xfrm>
              <a:off x="18834718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rgbClr val="A2C3FF"/>
                </a:gs>
              </a:gsLst>
              <a:lin ang="16200000" scaled="0"/>
            </a:gradFill>
            <a:ln w="76200" cap="flat">
              <a:solidFill>
                <a:srgbClr val="000000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b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8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1: 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[</a:t>
              </a:r>
              <a:r>
                <a:rPr lang="en-US" sz="2900" dirty="0" err="1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MoL</a:t>
              </a: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-FGW] </a:t>
              </a:r>
              <a:b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</a:br>
              <a:r>
                <a:rPr lang="en-US" sz="2900" dirty="0">
                  <a:solidFill>
                    <a:srgbClr val="FFFFFF"/>
                  </a:solidFill>
                  <a:latin typeface="Calibri" charset="0"/>
                  <a:ea typeface="Calibri" charset="0"/>
                  <a:cs typeface="Calibri" charset="0"/>
                </a:rPr>
                <a:t>Meaning, Reference and Modality (Dekker)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5143474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D1BB"/>
                </a:gs>
                <a:gs pos="35000">
                  <a:srgbClr val="FFDECF"/>
                </a:gs>
                <a:gs pos="100000">
                  <a:srgbClr val="FFF2ED"/>
                </a:gs>
              </a:gsLst>
              <a:lin ang="16200000" scaled="0"/>
            </a:gradFill>
            <a:ln w="9525" cap="flat">
              <a:solidFill>
                <a:srgbClr val="F6924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5: [</a:t>
              </a:r>
              <a:r>
                <a:rPr lang="en-US" sz="2900" dirty="0" err="1"/>
                <a:t>MoL</a:t>
              </a:r>
              <a:r>
                <a:rPr lang="en-US" sz="2900" dirty="0"/>
                <a:t>-FGW] Advanced topics in Philosophy of Language </a:t>
              </a:r>
            </a:p>
            <a:p>
              <a:pPr lvl="0" algn="ctr">
                <a:defRPr sz="1800"/>
              </a:pPr>
              <a:r>
                <a:rPr lang="en-US" sz="2900" dirty="0"/>
                <a:t>(TBA)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1452230" y="10441683"/>
              <a:ext cx="3276000" cy="2559634"/>
              <a:chOff x="3148278" y="4924171"/>
              <a:chExt cx="3276000" cy="2682428"/>
            </a:xfrm>
          </p:grpSpPr>
          <p:sp>
            <p:nvSpPr>
              <p:cNvPr id="91" name="Shape 91"/>
              <p:cNvSpPr/>
              <p:nvPr/>
            </p:nvSpPr>
            <p:spPr>
              <a:xfrm>
                <a:off x="3148278" y="5060024"/>
                <a:ext cx="3276000" cy="2546575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rgbClr val="DAFEA4"/>
                  </a:gs>
                  <a:gs pos="35000">
                    <a:srgbClr val="E4FDBF"/>
                  </a:gs>
                  <a:gs pos="100000">
                    <a:srgbClr val="F5FFE6"/>
                  </a:gs>
                </a:gsLst>
                <a:lin ang="16200000" scaled="0"/>
              </a:gradFill>
              <a:ln w="76200" cap="flat">
                <a:solidFill>
                  <a:srgbClr val="000000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/>
                </a:pPr>
                <a:endParaRPr lang="en-US" sz="2900" dirty="0"/>
              </a:p>
              <a:p>
                <a:pPr lvl="0" algn="ctr">
                  <a:defRPr sz="1800"/>
                </a:pPr>
                <a:r>
                  <a:rPr lang="en-US" sz="2900" dirty="0"/>
                  <a:t>2: [</a:t>
                </a:r>
                <a:r>
                  <a:rPr lang="en-US" sz="2900" dirty="0" err="1"/>
                  <a:t>MoL</a:t>
                </a:r>
                <a:r>
                  <a:rPr lang="en-US" sz="2900" dirty="0"/>
                  <a:t>-FNWI] Philosophical Logic (van </a:t>
                </a:r>
                <a:r>
                  <a:rPr lang="en-US" sz="2900" dirty="0" err="1"/>
                  <a:t>Rooij</a:t>
                </a:r>
                <a:r>
                  <a:rPr lang="en-US" sz="2900" dirty="0"/>
                  <a:t>)</a:t>
                </a:r>
              </a:p>
            </p:txBody>
          </p:sp>
          <p:sp>
            <p:nvSpPr>
              <p:cNvPr id="155" name="Shape 230"/>
              <p:cNvSpPr/>
              <p:nvPr/>
            </p:nvSpPr>
            <p:spPr>
              <a:xfrm>
                <a:off x="4098705" y="4924171"/>
                <a:ext cx="1497972" cy="120432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208805" tIns="208805" rIns="208805" bIns="208805" anchor="ctr">
                <a:normAutofit/>
              </a:bodyPr>
              <a:lstStyle>
                <a:lvl1pPr>
                  <a:defRPr sz="4000"/>
                </a:lvl1pPr>
              </a:lstStyle>
              <a:p>
                <a:pPr algn="ctr">
                  <a:defRPr sz="1800"/>
                </a:pPr>
                <a:r>
                  <a:rPr lang="en-US" sz="3300" b="1" dirty="0"/>
                  <a:t>L&amp;P</a:t>
                </a:r>
                <a:endParaRPr sz="3300" b="1" dirty="0"/>
              </a:p>
            </p:txBody>
          </p:sp>
        </p:grpSp>
        <p:sp>
          <p:nvSpPr>
            <p:cNvPr id="169" name="Shape 169"/>
            <p:cNvSpPr/>
            <p:nvPr/>
          </p:nvSpPr>
          <p:spPr>
            <a:xfrm>
              <a:off x="22525961" y="10571319"/>
              <a:ext cx="3276000" cy="2430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8B2E9"/>
                </a:gs>
                <a:gs pos="35000">
                  <a:srgbClr val="D8C9EE"/>
                </a:gs>
                <a:gs pos="100000">
                  <a:srgbClr val="F0EAF9"/>
                </a:gs>
              </a:gsLst>
              <a:lin ang="16200000" scaled="0"/>
            </a:gradFill>
            <a:ln w="9525" cap="flat">
              <a:solidFill>
                <a:srgbClr val="7D60A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/>
              </a:pPr>
              <a:r>
                <a:rPr lang="en-US" sz="2900" dirty="0"/>
                <a:t>4: [</a:t>
              </a:r>
              <a:r>
                <a:rPr lang="en-US" sz="2900" dirty="0" err="1"/>
                <a:t>MoL</a:t>
              </a:r>
              <a:r>
                <a:rPr lang="en-US" sz="2900" dirty="0"/>
                <a:t>-FGW] </a:t>
              </a:r>
            </a:p>
            <a:p>
              <a:pPr lvl="0" algn="ctr">
                <a:defRPr sz="1800"/>
              </a:pPr>
              <a:r>
                <a:rPr lang="en-US" sz="2900" dirty="0"/>
                <a:t>Time </a:t>
              </a:r>
              <a:br>
                <a:rPr lang="en-US" sz="2900" dirty="0"/>
              </a:br>
              <a:r>
                <a:rPr lang="en-US" sz="2900" dirty="0"/>
                <a:t>(van </a:t>
              </a:r>
              <a:r>
                <a:rPr lang="en-US" sz="2900" dirty="0" err="1"/>
                <a:t>Lambalgen</a:t>
              </a:r>
              <a:r>
                <a:rPr lang="en-US" sz="2900" dirty="0"/>
                <a:t>)</a:t>
              </a:r>
            </a:p>
          </p:txBody>
        </p:sp>
      </p:grpSp>
      <p:sp>
        <p:nvSpPr>
          <p:cNvPr id="201" name="Shape 82"/>
          <p:cNvSpPr/>
          <p:nvPr/>
        </p:nvSpPr>
        <p:spPr>
          <a:xfrm>
            <a:off x="18651142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chemeClr val="tx1"/>
                </a:solidFill>
              </a:rPr>
              <a:t>4: [RM-Ling] 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Syntax-Semantics Interface 2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(</a:t>
            </a:r>
            <a:r>
              <a:rPr lang="en-US" sz="2900" dirty="0" err="1">
                <a:solidFill>
                  <a:schemeClr val="tx1"/>
                </a:solidFill>
              </a:rPr>
              <a:t>Ruijgrok</a:t>
            </a:r>
            <a:r>
              <a:rPr lang="en-US" sz="2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Shape 112"/>
          <p:cNvSpPr/>
          <p:nvPr/>
        </p:nvSpPr>
        <p:spPr>
          <a:xfrm>
            <a:off x="13979580" y="1771298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1: [RM-Ling]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Syntax-Semantics Interface 1</a:t>
            </a:r>
            <a:b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</a:b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Hengeveld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, 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cs typeface="Calibri" charset="0"/>
              </a:rPr>
              <a:t>Ruijgrok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cs typeface="Calibri" charset="0"/>
              </a:rPr>
              <a:t>)</a:t>
            </a:r>
          </a:p>
        </p:txBody>
      </p:sp>
      <p:sp>
        <p:nvSpPr>
          <p:cNvPr id="126" name="Shape 230"/>
          <p:cNvSpPr/>
          <p:nvPr/>
        </p:nvSpPr>
        <p:spPr>
          <a:xfrm>
            <a:off x="1828738" y="17999302"/>
            <a:ext cx="2170871" cy="120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ctr">
            <a:no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L&amp;M, L&amp;C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32" name="Shape 248"/>
          <p:cNvSpPr/>
          <p:nvPr/>
        </p:nvSpPr>
        <p:spPr>
          <a:xfrm flipH="1" flipV="1">
            <a:off x="40592646" y="9708404"/>
            <a:ext cx="1" cy="650266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Shape 228"/>
          <p:cNvSpPr/>
          <p:nvPr/>
        </p:nvSpPr>
        <p:spPr>
          <a:xfrm>
            <a:off x="22977327" y="18522752"/>
            <a:ext cx="4486811" cy="313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l">
              <a:defRPr sz="1800"/>
            </a:pPr>
            <a:r>
              <a:rPr lang="en-US" sz="3900" b="1" dirty="0"/>
              <a:t>Game Theory </a:t>
            </a:r>
            <a:br>
              <a:rPr lang="en-US" sz="3900" b="1" dirty="0"/>
            </a:br>
            <a:r>
              <a:rPr lang="en-US" sz="3900" b="1" dirty="0"/>
              <a:t>&amp; </a:t>
            </a:r>
            <a:br>
              <a:rPr lang="en-US" sz="3900" b="1" dirty="0"/>
            </a:br>
            <a:r>
              <a:rPr lang="en-US" sz="3900" b="1" dirty="0"/>
              <a:t>Social Choice</a:t>
            </a:r>
            <a:endParaRPr sz="3900" b="1" dirty="0"/>
          </a:p>
        </p:txBody>
      </p:sp>
      <p:sp>
        <p:nvSpPr>
          <p:cNvPr id="158" name="Shape 193"/>
          <p:cNvSpPr/>
          <p:nvPr/>
        </p:nvSpPr>
        <p:spPr>
          <a:xfrm>
            <a:off x="27064299" y="1872696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-FNWI]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Game Theory 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Endriss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9" name="Shape 211"/>
          <p:cNvSpPr/>
          <p:nvPr/>
        </p:nvSpPr>
        <p:spPr>
          <a:xfrm>
            <a:off x="30825751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latin typeface="Calibri"/>
                <a:cs typeface="Calibri"/>
              </a:rPr>
              <a:t>5: [</a:t>
            </a:r>
            <a:r>
              <a:rPr lang="en-US" sz="2900" dirty="0" err="1">
                <a:latin typeface="Calibri"/>
                <a:cs typeface="Calibri"/>
              </a:rPr>
              <a:t>MoL</a:t>
            </a:r>
            <a:r>
              <a:rPr lang="en-US" sz="2900" dirty="0">
                <a:latin typeface="Calibri"/>
                <a:cs typeface="Calibri"/>
              </a:rPr>
              <a:t>-FNWI] Computational Social Choice (</a:t>
            </a:r>
            <a:r>
              <a:rPr lang="en-US" sz="2900" dirty="0" err="1">
                <a:latin typeface="Calibri"/>
                <a:cs typeface="Calibri"/>
              </a:rPr>
              <a:t>Endriss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7" name="Shape 136"/>
          <p:cNvSpPr/>
          <p:nvPr/>
        </p:nvSpPr>
        <p:spPr>
          <a:xfrm>
            <a:off x="38653123" y="1879567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4+5: [</a:t>
            </a:r>
            <a:r>
              <a:rPr lang="en-US" sz="2900" dirty="0" err="1"/>
              <a:t>MastMath</a:t>
            </a:r>
            <a:r>
              <a:rPr lang="en-US" sz="2900" dirty="0"/>
              <a:t>] </a:t>
            </a:r>
            <a:br>
              <a:rPr lang="en-US" sz="2900" dirty="0"/>
            </a:br>
            <a:r>
              <a:rPr lang="en-US" sz="2900" dirty="0"/>
              <a:t>Machine Learning Theory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Koolen</a:t>
            </a:r>
            <a:r>
              <a:rPr lang="en-US" sz="2900" dirty="0"/>
              <a:t>, </a:t>
            </a:r>
            <a:r>
              <a:rPr lang="en-US" sz="2900" dirty="0" err="1"/>
              <a:t>Grünwald</a:t>
            </a:r>
            <a:r>
              <a:rPr lang="en-US" sz="2900" dirty="0"/>
              <a:t>, de Heide) [8EC]</a:t>
            </a:r>
          </a:p>
        </p:txBody>
      </p:sp>
      <p:sp>
        <p:nvSpPr>
          <p:cNvPr id="147" name="Shape 230"/>
          <p:cNvSpPr/>
          <p:nvPr/>
        </p:nvSpPr>
        <p:spPr>
          <a:xfrm>
            <a:off x="18533439" y="10194561"/>
            <a:ext cx="1497972" cy="109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L&amp;P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46" name="Shape 230"/>
          <p:cNvSpPr/>
          <p:nvPr/>
        </p:nvSpPr>
        <p:spPr>
          <a:xfrm>
            <a:off x="20632503" y="10186217"/>
            <a:ext cx="1497972" cy="109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L&amp;L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21" name="Shape 248"/>
          <p:cNvSpPr/>
          <p:nvPr/>
        </p:nvSpPr>
        <p:spPr>
          <a:xfrm flipH="1">
            <a:off x="4457973" y="16674289"/>
            <a:ext cx="1591724" cy="172385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22" name="Shape 248"/>
          <p:cNvSpPr/>
          <p:nvPr/>
        </p:nvSpPr>
        <p:spPr>
          <a:xfrm flipH="1">
            <a:off x="17473968" y="18974555"/>
            <a:ext cx="955898" cy="1623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87">
            <a:extLst>
              <a:ext uri="{FF2B5EF4-FFF2-40B4-BE49-F238E27FC236}">
                <a16:creationId xmlns:a16="http://schemas.microsoft.com/office/drawing/2014/main" id="{E45814B0-2CCE-C843-B275-E573CFEFCED7}"/>
              </a:ext>
            </a:extLst>
          </p:cNvPr>
          <p:cNvSpPr/>
          <p:nvPr/>
        </p:nvSpPr>
        <p:spPr>
          <a:xfrm>
            <a:off x="27064299" y="244136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Kolmogorov Complexity (Torenvliet)</a:t>
            </a:r>
          </a:p>
        </p:txBody>
      </p:sp>
      <p:sp>
        <p:nvSpPr>
          <p:cNvPr id="148" name="Shape 67">
            <a:extLst>
              <a:ext uri="{FF2B5EF4-FFF2-40B4-BE49-F238E27FC236}">
                <a16:creationId xmlns:a16="http://schemas.microsoft.com/office/drawing/2014/main" id="{1410FA51-D999-3047-A3A4-11DCDAAC46DF}"/>
              </a:ext>
            </a:extLst>
          </p:cNvPr>
          <p:cNvSpPr/>
          <p:nvPr/>
        </p:nvSpPr>
        <p:spPr>
          <a:xfrm>
            <a:off x="30940967" y="24428982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4: [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MScCS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-VU]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Term Rewriting Systems</a:t>
            </a:r>
            <a:b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</a:b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Endrullis</a:t>
            </a:r>
            <a:r>
              <a:rPr lang="en-US" sz="29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56" name="Shape 139">
            <a:extLst>
              <a:ext uri="{FF2B5EF4-FFF2-40B4-BE49-F238E27FC236}">
                <a16:creationId xmlns:a16="http://schemas.microsoft.com/office/drawing/2014/main" id="{C5F71FB7-E831-5E48-A2D3-30511B2CA146}"/>
              </a:ext>
            </a:extLst>
          </p:cNvPr>
          <p:cNvSpPr/>
          <p:nvPr/>
        </p:nvSpPr>
        <p:spPr>
          <a:xfrm>
            <a:off x="6113595" y="104707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</a:t>
            </a:r>
          </a:p>
          <a:p>
            <a:pPr lvl="0" algn="ctr">
              <a:defRPr sz="1800"/>
            </a:pPr>
            <a:r>
              <a:rPr lang="en-US" sz="2900" dirty="0"/>
              <a:t>Philosophy of Techno Science</a:t>
            </a:r>
            <a:br>
              <a:rPr lang="en-US" sz="2900" dirty="0"/>
            </a:br>
            <a:r>
              <a:rPr lang="en-US" sz="2900" dirty="0"/>
              <a:t>(Russo)</a:t>
            </a:r>
          </a:p>
        </p:txBody>
      </p:sp>
      <p:sp>
        <p:nvSpPr>
          <p:cNvPr id="163" name="Shape 121">
            <a:extLst>
              <a:ext uri="{FF2B5EF4-FFF2-40B4-BE49-F238E27FC236}">
                <a16:creationId xmlns:a16="http://schemas.microsoft.com/office/drawing/2014/main" id="{1FAC236F-44C2-DD4D-93D1-B02C07ECC418}"/>
              </a:ext>
            </a:extLst>
          </p:cNvPr>
          <p:cNvSpPr/>
          <p:nvPr/>
        </p:nvSpPr>
        <p:spPr>
          <a:xfrm>
            <a:off x="1636905" y="13909553"/>
            <a:ext cx="3435443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-FNWI]</a:t>
            </a:r>
            <a:br>
              <a:rPr lang="en-US" sz="2900" dirty="0"/>
            </a:br>
            <a:r>
              <a:rPr lang="en-US" sz="2900" dirty="0"/>
              <a:t>Topology, Logic and Learning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Baltag</a:t>
            </a:r>
            <a:r>
              <a:rPr lang="en-US" sz="2900" dirty="0"/>
              <a:t>)</a:t>
            </a:r>
          </a:p>
        </p:txBody>
      </p:sp>
      <p:sp>
        <p:nvSpPr>
          <p:cNvPr id="168" name="Shape 202">
            <a:extLst>
              <a:ext uri="{FF2B5EF4-FFF2-40B4-BE49-F238E27FC236}">
                <a16:creationId xmlns:a16="http://schemas.microsoft.com/office/drawing/2014/main" id="{9F841D84-7C82-FE4E-8AA7-8202FDC9C2CD}"/>
              </a:ext>
            </a:extLst>
          </p:cNvPr>
          <p:cNvSpPr/>
          <p:nvPr/>
        </p:nvSpPr>
        <p:spPr>
          <a:xfrm>
            <a:off x="10183776" y="7164561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0EAF9"/>
              </a:gs>
            </a:gsLst>
            <a:lin ang="16200000" scaled="0"/>
          </a:gradFill>
          <a:ln w="9525" cap="flat">
            <a:solidFill>
              <a:srgbClr val="7D60A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4: [</a:t>
            </a:r>
            <a:r>
              <a:rPr lang="en-US" sz="2900" dirty="0" err="1"/>
              <a:t>MoL</a:t>
            </a:r>
            <a:r>
              <a:rPr lang="en-US" sz="2900" dirty="0"/>
              <a:t>-FGW]  </a:t>
            </a:r>
          </a:p>
          <a:p>
            <a:pPr algn="ctr"/>
            <a:r>
              <a:rPr lang="en-US" sz="2900" dirty="0"/>
              <a:t>Logic and Philosophy</a:t>
            </a:r>
          </a:p>
          <a:p>
            <a:pPr algn="ctr"/>
            <a:r>
              <a:rPr lang="en-US" sz="2900" dirty="0"/>
              <a:t>(</a:t>
            </a:r>
            <a:r>
              <a:rPr lang="en-US" sz="2900" dirty="0" err="1"/>
              <a:t>Assadian</a:t>
            </a:r>
            <a:r>
              <a:rPr lang="en-US" sz="2900" dirty="0"/>
              <a:t>)</a:t>
            </a:r>
          </a:p>
        </p:txBody>
      </p:sp>
      <p:sp>
        <p:nvSpPr>
          <p:cNvPr id="170" name="Shape 187">
            <a:extLst>
              <a:ext uri="{FF2B5EF4-FFF2-40B4-BE49-F238E27FC236}">
                <a16:creationId xmlns:a16="http://schemas.microsoft.com/office/drawing/2014/main" id="{EE61D495-4F4C-6844-861A-5326B0AB7A79}"/>
              </a:ext>
            </a:extLst>
          </p:cNvPr>
          <p:cNvSpPr/>
          <p:nvPr/>
        </p:nvSpPr>
        <p:spPr>
          <a:xfrm>
            <a:off x="34854395" y="2173437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MScCS</a:t>
            </a:r>
            <a:r>
              <a:rPr lang="en-US" sz="2900" dirty="0"/>
              <a:t>-VU] Distributed Algorithms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Fokkink</a:t>
            </a:r>
            <a:r>
              <a:rPr lang="en-US" sz="2900" dirty="0"/>
              <a:t>)</a:t>
            </a:r>
          </a:p>
        </p:txBody>
      </p:sp>
      <p:sp>
        <p:nvSpPr>
          <p:cNvPr id="171" name="Shape 187">
            <a:extLst>
              <a:ext uri="{FF2B5EF4-FFF2-40B4-BE49-F238E27FC236}">
                <a16:creationId xmlns:a16="http://schemas.microsoft.com/office/drawing/2014/main" id="{C054D878-0FCF-8944-9150-9FCA01046A9A}"/>
              </a:ext>
            </a:extLst>
          </p:cNvPr>
          <p:cNvSpPr/>
          <p:nvPr/>
        </p:nvSpPr>
        <p:spPr>
          <a:xfrm>
            <a:off x="19341459" y="24417813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2: [</a:t>
            </a:r>
            <a:r>
              <a:rPr lang="en-US" sz="2900" dirty="0" err="1"/>
              <a:t>MScCS</a:t>
            </a:r>
            <a:r>
              <a:rPr lang="en-US" sz="2900" dirty="0"/>
              <a:t>-VU]</a:t>
            </a:r>
            <a:br>
              <a:rPr lang="en-US" sz="2900" dirty="0"/>
            </a:br>
            <a:r>
              <a:rPr lang="en-US" sz="2900" dirty="0"/>
              <a:t>Logical Verification</a:t>
            </a:r>
            <a:br>
              <a:rPr lang="en-US" sz="2900" dirty="0"/>
            </a:br>
            <a:r>
              <a:rPr lang="en-US" sz="2900" dirty="0"/>
              <a:t>(Blanchette)</a:t>
            </a:r>
          </a:p>
        </p:txBody>
      </p:sp>
      <p:sp>
        <p:nvSpPr>
          <p:cNvPr id="134" name="Shape 248">
            <a:extLst>
              <a:ext uri="{FF2B5EF4-FFF2-40B4-BE49-F238E27FC236}">
                <a16:creationId xmlns:a16="http://schemas.microsoft.com/office/drawing/2014/main" id="{9214EF80-EB54-2548-8428-81867880DB76}"/>
              </a:ext>
            </a:extLst>
          </p:cNvPr>
          <p:cNvSpPr/>
          <p:nvPr/>
        </p:nvSpPr>
        <p:spPr>
          <a:xfrm flipH="1">
            <a:off x="3004617" y="16530868"/>
            <a:ext cx="25773" cy="140255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2" name="Shape 48">
            <a:extLst>
              <a:ext uri="{FF2B5EF4-FFF2-40B4-BE49-F238E27FC236}">
                <a16:creationId xmlns:a16="http://schemas.microsoft.com/office/drawing/2014/main" id="{445181D7-E349-0B4E-A760-76D2E0584B2C}"/>
              </a:ext>
            </a:extLst>
          </p:cNvPr>
          <p:cNvSpPr txBox="1">
            <a:spLocks/>
          </p:cNvSpPr>
          <p:nvPr/>
        </p:nvSpPr>
        <p:spPr>
          <a:xfrm>
            <a:off x="26125556" y="5532219"/>
            <a:ext cx="7975622" cy="4062889"/>
          </a:xfrm>
          <a:prstGeom prst="roundRect">
            <a:avLst>
              <a:gd name="adj" fmla="val 1358"/>
            </a:avLst>
          </a:prstGeom>
          <a:ln w="76200" cap="flat" cmpd="sng" algn="ctr">
            <a:solidFill>
              <a:schemeClr val="dk1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08758" tIns="208758" rIns="208758" bIns="208758" anchor="ctr">
            <a:noAutofit/>
          </a:bodyPr>
          <a:lstStyle>
            <a:lvl1pPr algn="l" defTabSz="2087574">
              <a:defRPr sz="6000">
                <a:solidFill>
                  <a:schemeClr val="dk1"/>
                </a:solidFill>
                <a:latin typeface="Calibri" charset="0"/>
                <a:ea typeface="Calibri" charset="0"/>
                <a:cs typeface="Calibri" charset="0"/>
                <a:sym typeface="Calibri"/>
              </a:defRPr>
            </a:lvl1pPr>
            <a:lvl2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5pPr>
            <a:lvl6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6pPr>
            <a:lvl7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7pPr>
            <a:lvl8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8pPr>
            <a:lvl9pPr algn="ctr" defTabSz="2087574">
              <a:defRPr sz="20200">
                <a:solidFill>
                  <a:schemeClr val="dk1"/>
                </a:solid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 sz="1800"/>
            </a:pPr>
            <a:r>
              <a:rPr lang="en-US" sz="8000" dirty="0"/>
              <a:t>Master of Logic 2020/21</a:t>
            </a:r>
            <a:br>
              <a:rPr lang="en-US" sz="9100" dirty="0"/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version</a:t>
            </a:r>
            <a:r>
              <a:rPr lang="en-US" sz="280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: 15 </a:t>
            </a: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June 2020: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  <a:hlinkClick r:id="rId3"/>
              </a:rPr>
              <a:t>https://github.com/cschaffner/MoLOverviewPoster</a:t>
            </a:r>
            <a:b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alibri"/>
                <a:ea typeface="Calibri"/>
                <a:cs typeface="Calibri"/>
              </a:rPr>
              <a:t>Suggestions and comments are welcome! </a:t>
            </a:r>
            <a:endParaRPr lang="en-US" sz="9100" dirty="0"/>
          </a:p>
        </p:txBody>
      </p:sp>
      <p:sp>
        <p:nvSpPr>
          <p:cNvPr id="184" name="Shape 79">
            <a:extLst>
              <a:ext uri="{FF2B5EF4-FFF2-40B4-BE49-F238E27FC236}">
                <a16:creationId xmlns:a16="http://schemas.microsoft.com/office/drawing/2014/main" id="{41DE3D66-C55A-FD40-A250-F074485DC01D}"/>
              </a:ext>
            </a:extLst>
          </p:cNvPr>
          <p:cNvSpPr/>
          <p:nvPr/>
        </p:nvSpPr>
        <p:spPr>
          <a:xfrm>
            <a:off x="1392867" y="25499769"/>
            <a:ext cx="3235119" cy="300285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1: [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-FNWI]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Rudiments of Axiomatic Set Theory (</a:t>
            </a:r>
            <a:r>
              <a:rPr lang="en-US" sz="2900" dirty="0" err="1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Löwe</a:t>
            </a:r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) </a:t>
            </a:r>
          </a:p>
          <a:p>
            <a:pPr algn="ctr"/>
            <a:r>
              <a:rPr lang="en-US" sz="2900" dirty="0">
                <a:solidFill>
                  <a:schemeClr val="lt1"/>
                </a:solidFill>
                <a:latin typeface="Calibri" charset="0"/>
                <a:ea typeface="+mn-ea"/>
                <a:cs typeface="Calibri" charset="0"/>
              </a:rPr>
              <a:t>[3EC]</a:t>
            </a:r>
          </a:p>
        </p:txBody>
      </p:sp>
      <p:sp>
        <p:nvSpPr>
          <p:cNvPr id="162" name="Shape 157"/>
          <p:cNvSpPr/>
          <p:nvPr/>
        </p:nvSpPr>
        <p:spPr>
          <a:xfrm>
            <a:off x="4271061" y="26594225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3">
                  <a:alpha val="86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16200000" scaled="0"/>
          </a:gradFill>
          <a:ln w="762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endParaRPr lang="en-US" sz="2900" dirty="0">
              <a:solidFill>
                <a:srgbClr val="FFFFFF"/>
              </a:solidFill>
            </a:endParaRPr>
          </a:p>
          <a:p>
            <a:pPr algn="ctr"/>
            <a:r>
              <a:rPr lang="en-US" sz="2900" dirty="0">
                <a:solidFill>
                  <a:srgbClr val="FFFFFF"/>
                </a:solidFill>
              </a:rPr>
              <a:t>1+2: [</a:t>
            </a:r>
            <a:r>
              <a:rPr lang="en-US" sz="2900" dirty="0" err="1">
                <a:solidFill>
                  <a:srgbClr val="FFFFFF"/>
                </a:solidFill>
              </a:rPr>
              <a:t>MMath-UvA</a:t>
            </a:r>
            <a:r>
              <a:rPr lang="en-US" sz="2900" dirty="0">
                <a:solidFill>
                  <a:srgbClr val="FFFFFF"/>
                </a:solidFill>
              </a:rPr>
              <a:t>]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Set Theory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(Hart, </a:t>
            </a:r>
            <a:r>
              <a:rPr lang="en-US" sz="2900" dirty="0" err="1">
                <a:solidFill>
                  <a:srgbClr val="FFFFFF"/>
                </a:solidFill>
              </a:rPr>
              <a:t>Löwe</a:t>
            </a:r>
            <a:r>
              <a:rPr lang="en-US" sz="2900" dirty="0">
                <a:solidFill>
                  <a:srgbClr val="FFFFFF"/>
                </a:solidFill>
              </a:rPr>
              <a:t>) </a:t>
            </a:r>
            <a:br>
              <a:rPr lang="en-US" sz="2900" dirty="0">
                <a:solidFill>
                  <a:srgbClr val="FFFFFF"/>
                </a:solidFill>
              </a:rPr>
            </a:br>
            <a:r>
              <a:rPr lang="en-US" sz="2900" dirty="0">
                <a:solidFill>
                  <a:srgbClr val="FFFFFF"/>
                </a:solidFill>
              </a:rPr>
              <a:t>[8EC]</a:t>
            </a:r>
          </a:p>
        </p:txBody>
      </p:sp>
      <p:sp>
        <p:nvSpPr>
          <p:cNvPr id="174" name="Shape 230"/>
          <p:cNvSpPr/>
          <p:nvPr/>
        </p:nvSpPr>
        <p:spPr>
          <a:xfrm>
            <a:off x="5078465" y="26325537"/>
            <a:ext cx="1497972" cy="1204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805" tIns="208805" rIns="208805" bIns="208805" anchor="ctr">
            <a:normAutofit/>
          </a:bodyPr>
          <a:lstStyle>
            <a:lvl1pPr>
              <a:defRPr sz="4000"/>
            </a:lvl1pPr>
          </a:lstStyle>
          <a:p>
            <a:pPr algn="ctr">
              <a:defRPr sz="1800"/>
            </a:pPr>
            <a:r>
              <a:rPr lang="en-US" sz="3300" b="1" dirty="0">
                <a:solidFill>
                  <a:schemeClr val="bg1"/>
                </a:solidFill>
              </a:rPr>
              <a:t>L&amp;M</a:t>
            </a:r>
            <a:endParaRPr sz="3300" b="1" dirty="0">
              <a:solidFill>
                <a:schemeClr val="bg1"/>
              </a:solidFill>
            </a:endParaRPr>
          </a:p>
        </p:txBody>
      </p:sp>
      <p:sp>
        <p:nvSpPr>
          <p:cNvPr id="185" name="Shape 157">
            <a:extLst>
              <a:ext uri="{FF2B5EF4-FFF2-40B4-BE49-F238E27FC236}">
                <a16:creationId xmlns:a16="http://schemas.microsoft.com/office/drawing/2014/main" id="{F2F58416-3D5E-8646-930F-D1B6B8FDB87A}"/>
              </a:ext>
            </a:extLst>
          </p:cNvPr>
          <p:cNvSpPr/>
          <p:nvPr/>
        </p:nvSpPr>
        <p:spPr>
          <a:xfrm>
            <a:off x="7965529" y="26626154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C8B2E9"/>
              </a:gs>
              <a:gs pos="35000">
                <a:srgbClr val="D8C9EE"/>
              </a:gs>
              <a:gs pos="100000">
                <a:srgbClr val="FFD1BB"/>
              </a:gs>
            </a:gsLst>
            <a:lin ang="5400000" scaled="0"/>
          </a:gradFill>
          <a:ln w="9525" cap="flat">
            <a:solidFill>
              <a:schemeClr val="accent4">
                <a:lumMod val="75000"/>
              </a:schemeClr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nl" sz="2900" dirty="0"/>
              <a:t>4+5: [MastMath] </a:t>
            </a:r>
          </a:p>
          <a:p>
            <a:pPr algn="ctr"/>
            <a:r>
              <a:rPr lang="nl" sz="2900" dirty="0"/>
              <a:t>Topos Theory </a:t>
            </a:r>
          </a:p>
          <a:p>
            <a:pPr algn="ctr"/>
            <a:r>
              <a:rPr lang="nl" sz="2900" dirty="0"/>
              <a:t>(van Oosten) </a:t>
            </a:r>
          </a:p>
          <a:p>
            <a:pPr algn="ctr"/>
            <a:r>
              <a:rPr lang="nl" sz="2900" dirty="0"/>
              <a:t>[8EC]</a:t>
            </a:r>
            <a:endParaRPr lang="en-US" sz="2900" dirty="0">
              <a:latin typeface="Calibri"/>
              <a:cs typeface="Calibri"/>
            </a:endParaRPr>
          </a:p>
        </p:txBody>
      </p:sp>
      <p:sp>
        <p:nvSpPr>
          <p:cNvPr id="186" name="Shape 202">
            <a:extLst>
              <a:ext uri="{FF2B5EF4-FFF2-40B4-BE49-F238E27FC236}">
                <a16:creationId xmlns:a16="http://schemas.microsoft.com/office/drawing/2014/main" id="{D058CB66-EEEF-764A-B99F-70E715A976B5}"/>
              </a:ext>
            </a:extLst>
          </p:cNvPr>
          <p:cNvSpPr/>
          <p:nvPr/>
        </p:nvSpPr>
        <p:spPr>
          <a:xfrm>
            <a:off x="38656399" y="13207577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Advanced Topics in Computational Semantics (</a:t>
            </a:r>
            <a:r>
              <a:rPr lang="en-US" sz="2900" dirty="0" err="1"/>
              <a:t>Shutova</a:t>
            </a:r>
            <a:r>
              <a:rPr lang="en-US" sz="2900" dirty="0"/>
              <a:t>)</a:t>
            </a:r>
          </a:p>
        </p:txBody>
      </p:sp>
      <p:sp>
        <p:nvSpPr>
          <p:cNvPr id="188" name="Shape 202">
            <a:extLst>
              <a:ext uri="{FF2B5EF4-FFF2-40B4-BE49-F238E27FC236}">
                <a16:creationId xmlns:a16="http://schemas.microsoft.com/office/drawing/2014/main" id="{9A71F14F-3738-D54E-98F8-A953DB6EA5D0}"/>
              </a:ext>
            </a:extLst>
          </p:cNvPr>
          <p:cNvSpPr/>
          <p:nvPr/>
        </p:nvSpPr>
        <p:spPr>
          <a:xfrm>
            <a:off x="22977327" y="21560736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5: [</a:t>
            </a:r>
            <a:r>
              <a:rPr lang="en-US" sz="2900" dirty="0" err="1"/>
              <a:t>MoL</a:t>
            </a:r>
            <a:r>
              <a:rPr lang="en-US" sz="2900" dirty="0"/>
              <a:t>-FNWI] </a:t>
            </a:r>
          </a:p>
          <a:p>
            <a:pPr lvl="0" algn="ctr">
              <a:defRPr sz="1800"/>
            </a:pPr>
            <a:r>
              <a:rPr lang="en-US" sz="2900" dirty="0"/>
              <a:t>Logic, Games and Automata </a:t>
            </a:r>
          </a:p>
          <a:p>
            <a:pPr lvl="0" algn="ctr">
              <a:defRPr sz="1800"/>
            </a:pPr>
            <a:r>
              <a:rPr lang="en-US" sz="2900" dirty="0"/>
              <a:t>(</a:t>
            </a:r>
            <a:r>
              <a:rPr lang="en-US" sz="2900" dirty="0" err="1"/>
              <a:t>Afshari</a:t>
            </a:r>
            <a:r>
              <a:rPr lang="en-US" sz="2900" dirty="0"/>
              <a:t>) </a:t>
            </a:r>
          </a:p>
        </p:txBody>
      </p:sp>
      <p:sp>
        <p:nvSpPr>
          <p:cNvPr id="123" name="Shape 248">
            <a:extLst>
              <a:ext uri="{FF2B5EF4-FFF2-40B4-BE49-F238E27FC236}">
                <a16:creationId xmlns:a16="http://schemas.microsoft.com/office/drawing/2014/main" id="{F7ECB4CA-E204-2349-ACC1-08B645A47AE6}"/>
              </a:ext>
            </a:extLst>
          </p:cNvPr>
          <p:cNvSpPr/>
          <p:nvPr/>
        </p:nvSpPr>
        <p:spPr>
          <a:xfrm flipH="1" flipV="1">
            <a:off x="2719912" y="21761855"/>
            <a:ext cx="0" cy="784270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3" name="Shape 248">
            <a:extLst>
              <a:ext uri="{FF2B5EF4-FFF2-40B4-BE49-F238E27FC236}">
                <a16:creationId xmlns:a16="http://schemas.microsoft.com/office/drawing/2014/main" id="{8B4863CB-31E9-2148-9E17-5E13EE4CB199}"/>
              </a:ext>
            </a:extLst>
          </p:cNvPr>
          <p:cNvSpPr/>
          <p:nvPr/>
        </p:nvSpPr>
        <p:spPr>
          <a:xfrm flipH="1" flipV="1">
            <a:off x="41822916" y="9708403"/>
            <a:ext cx="0" cy="3340707"/>
          </a:xfrm>
          <a:prstGeom prst="line">
            <a:avLst/>
          </a:prstGeom>
          <a:ln w="76200">
            <a:solidFill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211">
            <a:extLst>
              <a:ext uri="{FF2B5EF4-FFF2-40B4-BE49-F238E27FC236}">
                <a16:creationId xmlns:a16="http://schemas.microsoft.com/office/drawing/2014/main" id="{7123FEA1-E2EA-4240-B92F-3B82BDD7A6B9}"/>
              </a:ext>
            </a:extLst>
          </p:cNvPr>
          <p:cNvSpPr/>
          <p:nvPr/>
        </p:nvSpPr>
        <p:spPr>
          <a:xfrm>
            <a:off x="34550258" y="18726962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D1BB"/>
              </a:gs>
              <a:gs pos="35000">
                <a:srgbClr val="FFDECF"/>
              </a:gs>
              <a:gs pos="100000">
                <a:srgbClr val="FFF2ED"/>
              </a:gs>
            </a:gsLst>
            <a:lin ang="16200000" scaled="0"/>
          </a:gradFill>
          <a:ln w="9525" cap="flat">
            <a:solidFill>
              <a:srgbClr val="F69240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/>
              <a:t>6 (i</a:t>
            </a:r>
            <a:r>
              <a:rPr lang="en-US" sz="2900" dirty="0">
                <a:latin typeface="Calibri"/>
                <a:cs typeface="Calibri"/>
              </a:rPr>
              <a:t>n June): </a:t>
            </a:r>
            <a:r>
              <a:rPr lang="en-US" sz="2900" dirty="0"/>
              <a:t>[</a:t>
            </a:r>
            <a:r>
              <a:rPr lang="en-US" sz="2900" dirty="0" err="1"/>
              <a:t>MScAI</a:t>
            </a:r>
            <a:r>
              <a:rPr lang="en-US" sz="2900" dirty="0">
                <a:latin typeface="Calibri"/>
                <a:cs typeface="Calibri"/>
              </a:rPr>
              <a:t>]</a:t>
            </a:r>
          </a:p>
          <a:p>
            <a:pPr algn="ctr"/>
            <a:r>
              <a:rPr lang="en-US" sz="2900" dirty="0">
                <a:latin typeface="Calibri"/>
                <a:cs typeface="Calibri"/>
              </a:rPr>
              <a:t>Knowledge Representation and Reasoning </a:t>
            </a:r>
            <a:br>
              <a:rPr lang="en-US" sz="2900" dirty="0">
                <a:latin typeface="Calibri"/>
                <a:cs typeface="Calibri"/>
              </a:rPr>
            </a:br>
            <a:r>
              <a:rPr lang="en-US" sz="2900" dirty="0">
                <a:latin typeface="Calibri"/>
                <a:cs typeface="Calibri"/>
              </a:rPr>
              <a:t>(de </a:t>
            </a:r>
            <a:r>
              <a:rPr lang="en-US" sz="2900" dirty="0" err="1">
                <a:latin typeface="Calibri"/>
                <a:cs typeface="Calibri"/>
              </a:rPr>
              <a:t>Haan</a:t>
            </a:r>
            <a:r>
              <a:rPr lang="en-US" sz="2900" dirty="0">
                <a:latin typeface="Calibri"/>
                <a:cs typeface="Calibri"/>
              </a:rPr>
              <a:t>)</a:t>
            </a:r>
          </a:p>
        </p:txBody>
      </p:sp>
      <p:sp>
        <p:nvSpPr>
          <p:cNvPr id="161" name="Shape 225"/>
          <p:cNvSpPr/>
          <p:nvPr/>
        </p:nvSpPr>
        <p:spPr>
          <a:xfrm flipV="1">
            <a:off x="3087986" y="33692638"/>
            <a:ext cx="6015971" cy="118387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0" tIns="0" rIns="0" bIns="0"/>
          <a:lstStyle/>
          <a:p>
            <a:pPr algn="ctr" defTabSz="457097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228">
            <a:extLst>
              <a:ext uri="{FF2B5EF4-FFF2-40B4-BE49-F238E27FC236}">
                <a16:creationId xmlns:a16="http://schemas.microsoft.com/office/drawing/2014/main" id="{F3D0BFEC-DF8C-F54B-8E3C-FDDADBEA82B9}"/>
              </a:ext>
            </a:extLst>
          </p:cNvPr>
          <p:cNvSpPr/>
          <p:nvPr/>
        </p:nvSpPr>
        <p:spPr>
          <a:xfrm>
            <a:off x="32355271" y="27050822"/>
            <a:ext cx="4556262" cy="1828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08758" tIns="208758" rIns="208758" bIns="208758" anchor="t">
            <a:normAutofit/>
          </a:bodyPr>
          <a:lstStyle>
            <a:lvl1pPr>
              <a:defRPr sz="4000"/>
            </a:lvl1pPr>
          </a:lstStyle>
          <a:p>
            <a:pPr lvl="0" algn="r">
              <a:defRPr sz="1800"/>
            </a:pPr>
            <a:r>
              <a:rPr lang="en-US" sz="3900" b="1" dirty="0"/>
              <a:t>Quantum</a:t>
            </a:r>
            <a:endParaRPr sz="3900" b="1" dirty="0"/>
          </a:p>
        </p:txBody>
      </p:sp>
      <p:sp>
        <p:nvSpPr>
          <p:cNvPr id="198" name="Shape 145">
            <a:extLst>
              <a:ext uri="{FF2B5EF4-FFF2-40B4-BE49-F238E27FC236}">
                <a16:creationId xmlns:a16="http://schemas.microsoft.com/office/drawing/2014/main" id="{0AC6CA10-4C46-D441-BFA6-7FB830530CAA}"/>
              </a:ext>
            </a:extLst>
          </p:cNvPr>
          <p:cNvSpPr/>
          <p:nvPr/>
        </p:nvSpPr>
        <p:spPr>
          <a:xfrm>
            <a:off x="34529325" y="549573"/>
            <a:ext cx="3276000" cy="2430000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numCol="1" anchor="ctr">
            <a:noAutofit/>
          </a:bodyPr>
          <a:lstStyle/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2: [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MoL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-FGW] </a:t>
            </a:r>
            <a:b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</a:b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Data-driven History of Ideas</a:t>
            </a:r>
          </a:p>
          <a:p>
            <a:pPr algn="ctr"/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(</a:t>
            </a:r>
            <a:r>
              <a:rPr lang="en-US" sz="2900" dirty="0" err="1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Betti</a:t>
            </a:r>
            <a:r>
              <a:rPr lang="en-US" sz="2900" dirty="0">
                <a:solidFill>
                  <a:schemeClr val="dk1"/>
                </a:solidFill>
                <a:latin typeface="Calibri" charset="0"/>
                <a:ea typeface="+mn-ea"/>
                <a:cs typeface="Calibri" charset="0"/>
              </a:rPr>
              <a:t>)</a:t>
            </a:r>
          </a:p>
        </p:txBody>
      </p:sp>
      <p:sp>
        <p:nvSpPr>
          <p:cNvPr id="133" name="Shape 127">
            <a:extLst>
              <a:ext uri="{FF2B5EF4-FFF2-40B4-BE49-F238E27FC236}">
                <a16:creationId xmlns:a16="http://schemas.microsoft.com/office/drawing/2014/main" id="{FBE627B3-820D-DE43-99EF-CD55C81CEAA3}"/>
              </a:ext>
            </a:extLst>
          </p:cNvPr>
          <p:cNvSpPr/>
          <p:nvPr/>
        </p:nvSpPr>
        <p:spPr>
          <a:xfrm>
            <a:off x="34563822" y="10435498"/>
            <a:ext cx="3276000" cy="24300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DAFEA4"/>
              </a:gs>
              <a:gs pos="35000">
                <a:srgbClr val="E4FDBF"/>
              </a:gs>
              <a:gs pos="100000">
                <a:srgbClr val="F5FFE6"/>
              </a:gs>
            </a:gsLst>
            <a:lin ang="16200000" scaled="0"/>
          </a:gradFill>
          <a:ln w="9525" cap="flat">
            <a:solidFill>
              <a:srgbClr val="98B955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/>
            </a:pPr>
            <a:r>
              <a:rPr lang="en-US" sz="2900" dirty="0"/>
              <a:t>2: [MSc B&amp;CS]  Advanced Neural and Cognitive Modelling</a:t>
            </a:r>
            <a:br>
              <a:rPr lang="en-US" sz="2900" dirty="0"/>
            </a:br>
            <a:r>
              <a:rPr lang="en-US" sz="2900" dirty="0"/>
              <a:t>(</a:t>
            </a:r>
            <a:r>
              <a:rPr lang="en-US" sz="2900" dirty="0" err="1"/>
              <a:t>Zuidema</a:t>
            </a:r>
            <a:r>
              <a:rPr lang="en-US" sz="2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31203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2088048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6369</TotalTime>
  <Words>1078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Logic 2015/16</dc:title>
  <dc:creator>Gigengack, Karine</dc:creator>
  <cp:lastModifiedBy>C S</cp:lastModifiedBy>
  <cp:revision>306</cp:revision>
  <cp:lastPrinted>2020-06-16T06:17:17Z</cp:lastPrinted>
  <dcterms:modified xsi:type="dcterms:W3CDTF">2020-06-16T06:17:18Z</dcterms:modified>
</cp:coreProperties>
</file>